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>
                <a:solidFill>
                  <a:schemeClr val="dk1"/>
                </a:solidFill>
              </a:rPr>
              <a:t>Needs is central to everything.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Judgements, Good/Evil, Should/Shouldn’t, Right/Wrong also fulfill our needs.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Maybe not the only way of viewing the world, but a great way of viewing the world if we want to increase our level of connection with others.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6240" lvl="0" marL="457200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 2 - Closeness, Care, Community, Friendship, Partnership, Warmth, Comfort, Food</a:t>
            </a:r>
          </a:p>
          <a:p>
            <a:pPr indent="-381000" lvl="0" marL="457200">
              <a:spcBef>
                <a:spcPts val="2000"/>
              </a:spcBef>
              <a:buClr>
                <a:srgbClr val="595959"/>
              </a:buClr>
              <a:buSzPct val="100000"/>
              <a:buFont typeface="Source Sans Pro"/>
              <a:buChar char="●"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 1- Space, Independence, Peace of mind, Self-connection, Rest/sleep, Self-care, Relaxation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Person 1’s needs:</a:t>
            </a:r>
          </a:p>
          <a:p>
            <a:pPr indent="-396240" lvl="0" marL="457200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Food, Belonging, Community, Care, Friendship, Inclusion, Relaxation</a:t>
            </a:r>
          </a:p>
          <a:p>
            <a:pPr lvl="0">
              <a:spcBef>
                <a:spcPts val="2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 2’s needs:</a:t>
            </a:r>
          </a:p>
          <a:p>
            <a:pPr indent="-396240" lvl="0" marL="457200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GB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Consideration, Integrity, Mutuality, Partnership, Support, Contribution, Order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1328166" y="971550"/>
            <a:ext cx="6487667" cy="236466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6DB7D7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1322920" y="1142999"/>
            <a:ext cx="6498157" cy="1293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322920" y="2474259"/>
            <a:ext cx="6498159" cy="6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49275" y="1802357"/>
            <a:ext cx="805656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49275" y="2802003"/>
            <a:ext cx="8056562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363537" y="2514600"/>
            <a:ext cx="8416924" cy="11025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363537" y="3578271"/>
            <a:ext cx="8416924" cy="72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370980" y="272653"/>
            <a:ext cx="8402039" cy="212764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49275" y="1200150"/>
            <a:ext cx="3840479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751071" y="1200150"/>
            <a:ext cx="3840479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49274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49274" y="1089918"/>
            <a:ext cx="3840479" cy="5631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49274" y="1760561"/>
            <a:ext cx="3840479" cy="2697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339" lvl="5" marL="1828800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77164" lvl="6" marL="21177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78753" lvl="7" marL="2398713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7164" lvl="8" marL="26892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751069" y="1089918"/>
            <a:ext cx="3840479" cy="5631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751069" y="1760561"/>
            <a:ext cx="3840479" cy="2697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339" lvl="5" marL="1828800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77164" lvl="6" marL="21177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78753" lvl="7" marL="2398713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7164" lvl="8" marL="26892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33399" y="458904"/>
            <a:ext cx="3840479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42823" y="276225"/>
            <a:ext cx="3840479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558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52400" lvl="5" marL="1828800" marR="0" rtl="0" algn="l">
              <a:spcBef>
                <a:spcPts val="40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49225" lvl="6" marL="2117725" marR="0" rtl="0" algn="l">
              <a:spcBef>
                <a:spcPts val="4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50813" lvl="7" marL="2398713" marR="0" rtl="0" algn="l">
              <a:spcBef>
                <a:spcPts val="40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49225" lvl="8" marL="2689225" marR="0" rtl="0" algn="l">
              <a:spcBef>
                <a:spcPts val="4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533399" y="1340892"/>
            <a:ext cx="3840479" cy="2790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33397" y="458904"/>
            <a:ext cx="4079545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33397" y="1340892"/>
            <a:ext cx="4079545" cy="2790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20" name="Shape 120"/>
          <p:cNvSpPr/>
          <p:nvPr>
            <p:ph idx="2" type="pic"/>
          </p:nvPr>
        </p:nvSpPr>
        <p:spPr>
          <a:xfrm>
            <a:off x="5090617" y="269543"/>
            <a:ext cx="3657600" cy="398855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2941637" y="-1192212"/>
            <a:ext cx="3257550" cy="8042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6041054" y="1604963"/>
            <a:ext cx="418147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1803399" y="-977899"/>
            <a:ext cx="4181475" cy="6689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5629835" y="4706750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64458" y="4706750"/>
            <a:ext cx="4840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897906" y="4706750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1322920" y="1142999"/>
            <a:ext cx="6498157" cy="1293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Nonviolent Communication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1322920" y="2474259"/>
            <a:ext cx="6498159" cy="6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1" lang="en-GB"/>
              <a:t>How to communicate in a way </a:t>
            </a:r>
          </a:p>
          <a:p>
            <a:pPr indent="0" lvl="0" marL="0" marR="0" rtl="0" algn="ctr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1" lang="en-GB"/>
              <a:t>that prioritizes harmony and connection.</a:t>
            </a:r>
          </a:p>
          <a:p>
            <a:pPr indent="0" lvl="0" marL="0" marR="0" rtl="0" algn="ctr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t/>
            </a:r>
            <a:endParaRPr b="1"/>
          </a:p>
          <a:p>
            <a:pPr indent="0" lvl="0" marL="0" marR="0" rtl="0" algn="ctr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t/>
            </a:r>
            <a:endParaRPr b="1"/>
          </a:p>
          <a:p>
            <a:pPr indent="0" lvl="0" marL="0" marR="0" rtl="0" algn="ctr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b="0" i="0" lang="en-GB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By: Harold Treen &amp; </a:t>
            </a:r>
            <a:r>
              <a:rPr lang="en-GB"/>
              <a:t>Deniz Küsefoglu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Observation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triggered the speaker’s state of mind. </a:t>
            </a: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Free of evaluation.</a:t>
            </a: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 </a:t>
            </a:r>
            <a:b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GB" sz="2400" u="none" cap="none" strike="noStrike">
                <a:solidFill>
                  <a:srgbClr val="5E880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“When I see magazines, clothes, and food on the floor, and dirty dishes in the kitchen…”</a:t>
            </a:r>
          </a:p>
          <a:p>
            <a:pPr indent="-34925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Not:</a:t>
            </a:r>
            <a:b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GB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“When I see this huge mess…”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Feelings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feelings resulted from the observation. </a:t>
            </a: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Free of thoughts.</a:t>
            </a: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 </a:t>
            </a:r>
            <a:b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GB" sz="2400" u="none" cap="none" strike="noStrike">
                <a:solidFill>
                  <a:srgbClr val="5F880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“I feel exhausted and agitated…”</a:t>
            </a:r>
          </a:p>
          <a:p>
            <a:pPr indent="-34925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Not: </a:t>
            </a:r>
            <a:b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GB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“I feel like I shouldn’t leave you in charge of anything…”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unfulfilled need that is generating the feelings. </a:t>
            </a: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Something universal or a desire stated in positive terms.</a:t>
            </a: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b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GB" sz="2400" u="none" cap="none" strike="noStrike">
                <a:solidFill>
                  <a:srgbClr val="5F880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“I need more order and cleanliness.”</a:t>
            </a:r>
          </a:p>
          <a:p>
            <a:pPr indent="-34925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Not: </a:t>
            </a:r>
            <a:b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GB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“I need not to live in a pigsty.”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Requests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request the listener can respond to immediately. </a:t>
            </a: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Concrete and </a:t>
            </a:r>
            <a:r>
              <a:rPr b="1" lang="en-GB"/>
              <a:t>actionable</a:t>
            </a: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 </a:t>
            </a:r>
            <a:b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GB" sz="2400" u="none" cap="none" strike="noStrike">
                <a:solidFill>
                  <a:srgbClr val="5F880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“Would you be willing to pick up the things on the floor and wash the dishes?”</a:t>
            </a:r>
          </a:p>
          <a:p>
            <a:pPr indent="-34925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Not: </a:t>
            </a:r>
            <a:b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GB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“Would you quit making a mess and do something about this room?”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Nonviolent Communication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F880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“When I see magazines, clothes, and food on the floor, and dirty dishes in the kitchen…</a:t>
            </a: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F880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feel exhausted and agitated.</a:t>
            </a: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F880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need more order and cleanliness.</a:t>
            </a: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F880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Would you be willing to pick up the things on the floor and wash the dishes?”</a:t>
            </a:r>
          </a:p>
          <a:p>
            <a:pPr indent="-34925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49275" y="1802357"/>
            <a:ext cx="8056500" cy="102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Break NVC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549275" y="2802003"/>
            <a:ext cx="8056500" cy="11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Magic Exercise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549275" y="1200150"/>
            <a:ext cx="804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Get a piece of paper/pen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At the top, write something you heard that’s bothered you recently.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Create a table, with a “Needs” and “Feelings” column.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Write what your feelings/needs were.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Applications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550862" y="1083400"/>
            <a:ext cx="804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NVC when talking to ourselves.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i="0" lang="en-GB" sz="2200" u="none" cap="none" strike="noStrike">
                <a:solidFill>
                  <a:srgbClr val="008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“I feel frustrated that I haven’t made a commit in three days. Producing results would fulfill my need for contribution.”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i="0" lang="en-GB" sz="22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“I’m so lazy. I haven’t commit any changes in three days.”</a:t>
            </a:r>
          </a:p>
          <a:p>
            <a:pPr indent="-34925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Giving appreciation to others.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i="0" lang="en-GB" sz="2200" u="none" cap="none" strike="noStrike">
                <a:solidFill>
                  <a:srgbClr val="008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“When you paired with me on that bug it fulfilled my need for support and community. I feel relieved that we found the issue.”</a:t>
            </a:r>
          </a:p>
          <a:p>
            <a:pPr indent="-34290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i="0" lang="en-GB" sz="22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“You were awesome to pair with.”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549275" y="80682"/>
            <a:ext cx="8042276" cy="7806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Disclaimers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549275" y="964184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NVC is not easy: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i="0" lang="en-GB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Naming feelings and needs is difficult.</a:t>
            </a: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NVC is not a magic bullet:</a:t>
            </a:r>
          </a:p>
          <a:p>
            <a:pPr indent="-3429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i="0" lang="en-GB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Communicate in ways that you find effective.</a:t>
            </a:r>
          </a:p>
          <a:p>
            <a:pPr indent="0" lvl="0" marL="0" marR="0" rtl="0" algn="l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479667" y="2433250"/>
            <a:ext cx="184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549275" y="2954429"/>
            <a:ext cx="805656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you listened intently to </a:t>
            </a:r>
            <a:r>
              <a:rPr lang="en-GB" sz="3600"/>
              <a:t>our</a:t>
            </a:r>
            <a:r>
              <a:rPr b="0" i="0" lang="en-GB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talk, </a:t>
            </a:r>
            <a:r>
              <a:rPr lang="en-GB" sz="3600"/>
              <a:t>our</a:t>
            </a:r>
            <a:r>
              <a:rPr b="0" i="0" lang="en-GB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need for respect was fulfilled. </a:t>
            </a:r>
            <a:br>
              <a:rPr b="0" i="0" lang="en-GB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GB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GB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felt thankful for have such a caring audience. &lt;3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Purpose of NVC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connect with our personal experiences and those of others.</a:t>
            </a:r>
          </a:p>
          <a:p>
            <a:pPr indent="-34925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be inspired and inspire others to help fulfill our needs.</a:t>
            </a:r>
          </a:p>
          <a:p>
            <a:pPr indent="-34925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GB"/>
              <a:t>Improve self-connection through an awareness of our needs and feelings.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Needs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49275" y="1200150"/>
            <a:ext cx="804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NVC Assertion: Every action ever performed was born from an attempt to meet needs.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Needs are universal.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 thrive when our needs are met.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Strategies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49275" y="1200150"/>
            <a:ext cx="80424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Strategies are action plans we develop to meet our needs.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Every strategy has many consequences.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Sometimes we forget that there are alternate strategies for any need.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Needs never conflict, but our strategies may conflict.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1322920" y="1142999"/>
            <a:ext cx="6498300" cy="129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Let’s Practice!</a:t>
            </a:r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1322920" y="2474259"/>
            <a:ext cx="6498300" cy="68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550800" y="314799"/>
            <a:ext cx="8042400" cy="44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67640" rtl="0">
              <a:spcBef>
                <a:spcPts val="0"/>
              </a:spcBef>
              <a:buNone/>
            </a:pPr>
            <a:r>
              <a:rPr b="1" lang="en-GB"/>
              <a:t>Scenario 1 : </a:t>
            </a:r>
            <a:r>
              <a:rPr lang="en-GB"/>
              <a:t>Partners arriving home after a long day at work.</a:t>
            </a:r>
          </a:p>
          <a:p>
            <a:pPr indent="0" lvl="0" marL="167640" rtl="0">
              <a:spcBef>
                <a:spcPts val="0"/>
              </a:spcBef>
              <a:buNone/>
            </a:pPr>
            <a:r>
              <a:rPr b="1" lang="en-GB"/>
              <a:t>Person 1:</a:t>
            </a:r>
            <a:r>
              <a:rPr lang="en-GB"/>
              <a:t> “Hey, I’ve had the worst day.</a:t>
            </a:r>
            <a:r>
              <a:rPr lang="en-GB"/>
              <a:t> I want to sit alone and play some video games.”</a:t>
            </a:r>
          </a:p>
          <a:p>
            <a:pPr indent="0" lvl="0" marL="167640" rtl="0">
              <a:spcBef>
                <a:spcPts val="0"/>
              </a:spcBef>
              <a:buNone/>
            </a:pPr>
            <a:r>
              <a:rPr b="1" lang="en-GB"/>
              <a:t>Person 2: </a:t>
            </a:r>
            <a:r>
              <a:rPr lang="en-GB"/>
              <a:t>“Ugh! I’ve had an even WORSE day! I want to cook dinner together, talk it out, and cuddle.”</a:t>
            </a:r>
          </a:p>
          <a:p>
            <a:pPr indent="0" lvl="0" marL="167640" rtl="0">
              <a:spcBef>
                <a:spcPts val="0"/>
              </a:spcBef>
              <a:buNone/>
            </a:pPr>
            <a:r>
              <a:rPr lang="en-GB"/>
              <a:t>What are the needs of each person ? </a:t>
            </a:r>
            <a:br>
              <a:rPr lang="en-GB"/>
            </a:br>
            <a:r>
              <a:rPr lang="en-GB"/>
              <a:t>Where is the conflict? </a:t>
            </a:r>
            <a:br>
              <a:rPr lang="en-GB"/>
            </a:br>
            <a:r>
              <a:rPr lang="en-GB"/>
              <a:t>What solutions are there?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6764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550800" y="404524"/>
            <a:ext cx="8042400" cy="44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67640" rtl="0">
              <a:spcBef>
                <a:spcPts val="0"/>
              </a:spcBef>
              <a:buNone/>
            </a:pPr>
            <a:r>
              <a:rPr b="1" lang="en-GB"/>
              <a:t>Scenario 2 : </a:t>
            </a:r>
            <a:r>
              <a:rPr lang="en-GB"/>
              <a:t>Friends after a shared dinner. </a:t>
            </a:r>
          </a:p>
          <a:p>
            <a:pPr indent="0" lvl="0" marL="167640" rtl="0">
              <a:spcBef>
                <a:spcPts val="0"/>
              </a:spcBef>
              <a:buNone/>
            </a:pPr>
            <a:r>
              <a:rPr b="1" lang="en-GB"/>
              <a:t>Person 1:</a:t>
            </a:r>
            <a:r>
              <a:rPr lang="en-GB"/>
              <a:t> “The food was great!”</a:t>
            </a:r>
          </a:p>
          <a:p>
            <a:pPr indent="0" lvl="0" marL="167640" rtl="0">
              <a:spcBef>
                <a:spcPts val="0"/>
              </a:spcBef>
              <a:buNone/>
            </a:pPr>
            <a:r>
              <a:rPr b="1" lang="en-GB"/>
              <a:t>Person 2: </a:t>
            </a:r>
            <a:r>
              <a:rPr lang="en-GB"/>
              <a:t>“You are awesome for helping clean up!”</a:t>
            </a:r>
          </a:p>
          <a:p>
            <a:pPr lvl="0" marL="16764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br>
              <a:rPr lang="en-GB"/>
            </a:br>
            <a:r>
              <a:rPr lang="en-GB"/>
              <a:t>What were the needs of each person ? </a:t>
            </a:r>
            <a:br>
              <a:rPr lang="en-GB"/>
            </a:br>
            <a:r>
              <a:rPr lang="en-GB"/>
              <a:t>How might the two communicate to increase connection?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Life-Alienating Communication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“This room is a total mess! I can never leave you in charge of anything. Quit making a mess and do something about this room.”</a:t>
            </a: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Listener’s Response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i="0" lang="en-GB" sz="2200" u="none" cap="none" strike="noStrike">
                <a:solidFill>
                  <a:srgbClr val="3366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this room a mess?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i="0" lang="en-GB" sz="2200" u="none" cap="none" strike="noStrike">
                <a:solidFill>
                  <a:srgbClr val="3366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 I irresponsible?</a:t>
            </a:r>
          </a:p>
          <a:p>
            <a:pPr indent="-3429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b="0" i="0" lang="en-GB" sz="2200" u="none" cap="none" strike="noStrike">
                <a:solidFill>
                  <a:srgbClr val="3366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 I need to do for them to be satisfied?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b="0" i="0" lang="en-GB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Structure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549275" y="1200150"/>
            <a:ext cx="804227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Observation → Feelings → Needs → Requests</a:t>
            </a:r>
          </a:p>
          <a:p>
            <a:pPr indent="-457200" lvl="0" marL="4699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Source Sans Pro"/>
              <a:buAutoNum type="arabicPeriod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&lt;</a:t>
            </a: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observation</a:t>
            </a: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&gt;.</a:t>
            </a:r>
          </a:p>
          <a:p>
            <a:pPr indent="-457200" lvl="0" marL="4699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Source Sans Pro"/>
              <a:buAutoNum type="arabicPeriod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feel &lt;</a:t>
            </a: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feelings</a:t>
            </a: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&gt;.</a:t>
            </a:r>
          </a:p>
          <a:p>
            <a:pPr indent="-457200" lvl="0" marL="4699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Source Sans Pro"/>
              <a:buAutoNum type="arabicPeriod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I need/value &lt;</a:t>
            </a: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needs</a:t>
            </a: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&gt;.</a:t>
            </a:r>
          </a:p>
          <a:p>
            <a:pPr indent="-457200" lvl="0" marL="46990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Source Sans Pro"/>
              <a:buAutoNum type="arabicPeriod"/>
            </a:pP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Would you be willing to &lt;</a:t>
            </a:r>
            <a:r>
              <a:rPr b="1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requests</a:t>
            </a:r>
            <a:r>
              <a:rPr b="0" i="0" lang="en-GB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</a:t>
            </a:r>
            <a:r>
              <a:rPr lang="en-GB"/>
              <a:t>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