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73" r:id="rId5"/>
    <p:sldId id="272" r:id="rId6"/>
    <p:sldId id="267" r:id="rId7"/>
    <p:sldId id="266" r:id="rId8"/>
    <p:sldId id="263" r:id="rId9"/>
    <p:sldId id="268" r:id="rId10"/>
    <p:sldId id="269" r:id="rId11"/>
    <p:sldId id="258" r:id="rId12"/>
    <p:sldId id="260" r:id="rId13"/>
    <p:sldId id="261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80" d="100"/>
          <a:sy n="80" d="100"/>
        </p:scale>
        <p:origin x="698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Aucuracy</a:t>
            </a:r>
            <a:r>
              <a:rPr lang="en-US" baseline="0" dirty="0"/>
              <a:t> By Model and Folds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629811898512684E-2"/>
          <c:y val="0.12510428383952005"/>
          <c:w val="0.93931463254593173"/>
          <c:h val="0.70474479752530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Logical Regression</c:v>
                </c:pt>
                <c:pt idx="2">
                  <c:v>Naïve Bayes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81.900000000000006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Logical Regression</c:v>
                </c:pt>
                <c:pt idx="2">
                  <c:v>Naïve Bayes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Logical Regression</c:v>
                </c:pt>
                <c:pt idx="2">
                  <c:v>Naïve Bayes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Logical Regression</c:v>
                </c:pt>
                <c:pt idx="2">
                  <c:v>Naïve Bayes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C-4FAC-AE5F-0E9E95D5F9B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Fold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Logical Regression</c:v>
                </c:pt>
                <c:pt idx="2">
                  <c:v>Naïve Bayes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3FBC-4FAC-AE5F-0E9E95D5F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b="1" dirty="0">
              <a:latin typeface="Bradley Hand ITC" panose="03070402050302030203" pitchFamily="66" charset="0"/>
            </a:rPr>
            <a:t>APP =&gt; SpringBoot Restful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Bradley Hand ITC" panose="03070402050302030203" pitchFamily="66" charset="0"/>
            </a:rPr>
            <a:t>Highest RESTful Maturity Model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>
              <a:latin typeface="Bradley Hand ITC" panose="03070402050302030203" pitchFamily="66" charset="0"/>
            </a:rPr>
            <a:t>Mature Framework, Developed Libraries, Minimal Code with full capabilities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b="1" dirty="0">
              <a:latin typeface="Bradley Hand ITC" panose="03070402050302030203" pitchFamily="66" charset="0"/>
            </a:rPr>
            <a:t>Model =&gt; Notebook/</a:t>
          </a:r>
          <a:r>
            <a:rPr lang="en-US" b="1" dirty="0" err="1">
              <a:latin typeface="Bradley Hand ITC" panose="03070402050302030203" pitchFamily="66" charset="0"/>
            </a:rPr>
            <a:t>SageMaker</a:t>
          </a:r>
          <a:endParaRPr lang="en-US" b="1" dirty="0">
            <a:latin typeface="Bradley Hand ITC" panose="03070402050302030203" pitchFamily="66" charset="0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sz="1900" kern="1200" dirty="0">
              <a:latin typeface="Bradley Hand ITC" panose="03070402050302030203" pitchFamily="66" charset="0"/>
            </a:rPr>
            <a:t>Machine Learning Library Support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Bradley Hand ITC" panose="03070402050302030203" pitchFamily="66" charset="0"/>
              <a:ea typeface="+mn-ea"/>
              <a:cs typeface="+mn-cs"/>
            </a:rPr>
            <a:t>Cloud based model entry point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b="1" dirty="0">
              <a:latin typeface="Bradley Hand ITC" panose="03070402050302030203" pitchFamily="66" charset="0"/>
            </a:rPr>
            <a:t>DevOps =&gt; Docker ECR ECS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>
              <a:latin typeface="Bradley Hand ITC" panose="03070402050302030203" pitchFamily="66" charset="0"/>
            </a:rPr>
            <a:t>Encapsulation/ Standardization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2F674427-D047-4DB2-A3ED-6323F36148C1}">
      <dgm:prSet phldrT="[Text]"/>
      <dgm:spPr/>
      <dgm:t>
        <a:bodyPr/>
        <a:lstStyle/>
        <a:p>
          <a:r>
            <a:rPr lang="en-US" dirty="0">
              <a:latin typeface="Bradley Hand ITC" panose="03070402050302030203" pitchFamily="66" charset="0"/>
            </a:rPr>
            <a:t>High Portability</a:t>
          </a:r>
        </a:p>
      </dgm:t>
    </dgm:pt>
    <dgm:pt modelId="{1FC4A0F1-6ACF-442C-B8C6-29780F9E5A7A}" type="parTrans" cxnId="{66AF2A0E-B1F8-450D-98B9-C82909388B61}">
      <dgm:prSet/>
      <dgm:spPr/>
      <dgm:t>
        <a:bodyPr/>
        <a:lstStyle/>
        <a:p>
          <a:endParaRPr lang="en-US"/>
        </a:p>
      </dgm:t>
    </dgm:pt>
    <dgm:pt modelId="{ACA01165-EB0E-4F9D-9C46-624ABD324439}" type="sibTrans" cxnId="{66AF2A0E-B1F8-450D-98B9-C82909388B61}">
      <dgm:prSet/>
      <dgm:spPr/>
      <dgm:t>
        <a:bodyPr/>
        <a:lstStyle/>
        <a:p>
          <a:endParaRPr lang="en-US"/>
        </a:p>
      </dgm:t>
    </dgm:pt>
    <dgm:pt modelId="{0B65FE87-FD21-422F-A2A3-91B9C9256C3B}">
      <dgm:prSet phldrT="[Text]"/>
      <dgm:spPr/>
      <dgm:t>
        <a:bodyPr/>
        <a:lstStyle/>
        <a:p>
          <a:r>
            <a:rPr lang="en-US" dirty="0">
              <a:latin typeface="Bradley Hand ITC" panose="03070402050302030203" pitchFamily="66" charset="0"/>
            </a:rPr>
            <a:t>Audibility and Accountability</a:t>
          </a:r>
        </a:p>
      </dgm:t>
    </dgm:pt>
    <dgm:pt modelId="{8B36B47E-16B6-4BC2-87D4-CFFA27823F56}" type="parTrans" cxnId="{41A2DB57-D80D-42B0-B455-FA04A8CAB0E2}">
      <dgm:prSet/>
      <dgm:spPr/>
      <dgm:t>
        <a:bodyPr/>
        <a:lstStyle/>
        <a:p>
          <a:endParaRPr lang="en-US"/>
        </a:p>
      </dgm:t>
    </dgm:pt>
    <dgm:pt modelId="{3AF88FCB-B261-4D66-A024-FEF7A6083764}" type="sibTrans" cxnId="{41A2DB57-D80D-42B0-B455-FA04A8CAB0E2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8621" custLinFactNeighborY="-1781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LinFactNeighborX="-5172" custLinFactNeighborY="1271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66AF2A0E-B1F8-450D-98B9-C82909388B61}" srcId="{CC6B7442-0B72-4EF2-9F13-1325B51AFF9F}" destId="{2F674427-D047-4DB2-A3ED-6323F36148C1}" srcOrd="1" destOrd="0" parTransId="{1FC4A0F1-6ACF-442C-B8C6-29780F9E5A7A}" sibTransId="{ACA01165-EB0E-4F9D-9C46-624ABD324439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63D7844-80A4-4ADB-8659-C19DDB169C00}" type="presOf" srcId="{0B65FE87-FD21-422F-A2A3-91B9C9256C3B}" destId="{08B7B17B-8600-44B0-B235-389E5D71D804}" srcOrd="0" destOrd="2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C1F4496C-F3A6-48D1-8CB0-DB8463218A03}" type="presOf" srcId="{2F674427-D047-4DB2-A3ED-6323F36148C1}" destId="{08B7B17B-8600-44B0-B235-389E5D71D804}" srcOrd="0" destOrd="1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41A2DB57-D80D-42B0-B455-FA04A8CAB0E2}" srcId="{CC6B7442-0B72-4EF2-9F13-1325B51AFF9F}" destId="{0B65FE87-FD21-422F-A2A3-91B9C9256C3B}" srcOrd="2" destOrd="0" parTransId="{8B36B47E-16B6-4BC2-87D4-CFFA27823F56}" sibTransId="{3AF88FCB-B261-4D66-A024-FEF7A6083764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b="1" dirty="0">
              <a:latin typeface="Bradley Hand ITC" panose="03070402050302030203" pitchFamily="66" charset="0"/>
            </a:rPr>
            <a:t>APP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DevOps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8621" custLinFactNeighborY="-1781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0412"/>
          <a:ext cx="441960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radley Hand ITC" panose="03070402050302030203" pitchFamily="66" charset="0"/>
            </a:rPr>
            <a:t>APP =&gt; SpringBoot Restful</a:t>
          </a:r>
        </a:p>
      </dsp:txBody>
      <dsp:txXfrm>
        <a:off x="29471" y="169883"/>
        <a:ext cx="4360658" cy="544777"/>
      </dsp:txXfrm>
    </dsp:sp>
    <dsp:sp modelId="{CD5F6E02-AD43-4E7A-935B-DDF5D6C74800}">
      <dsp:nvSpPr>
        <dsp:cNvPr id="0" name=""/>
        <dsp:cNvSpPr/>
      </dsp:nvSpPr>
      <dsp:spPr>
        <a:xfrm>
          <a:off x="0" y="765809"/>
          <a:ext cx="4419600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  <a:latin typeface="Bradley Hand ITC" panose="03070402050302030203" pitchFamily="66" charset="0"/>
            </a:rPr>
            <a:t>Highest RESTful Maturity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Bradley Hand ITC" panose="03070402050302030203" pitchFamily="66" charset="0"/>
            </a:rPr>
            <a:t>Mature Framework, Developed Libraries, Minimal Code with full capabilities</a:t>
          </a:r>
        </a:p>
      </dsp:txBody>
      <dsp:txXfrm>
        <a:off x="0" y="765809"/>
        <a:ext cx="4419600" cy="1217160"/>
      </dsp:txXfrm>
    </dsp:sp>
    <dsp:sp modelId="{81203336-F3DE-4B3A-BCF4-0F68C23AC2BB}">
      <dsp:nvSpPr>
        <dsp:cNvPr id="0" name=""/>
        <dsp:cNvSpPr/>
      </dsp:nvSpPr>
      <dsp:spPr>
        <a:xfrm>
          <a:off x="0" y="1991336"/>
          <a:ext cx="441960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radley Hand ITC" panose="03070402050302030203" pitchFamily="66" charset="0"/>
            </a:rPr>
            <a:t>Model =&gt; Notebook/</a:t>
          </a:r>
          <a:r>
            <a:rPr lang="en-US" sz="2400" b="1" kern="1200" dirty="0" err="1">
              <a:latin typeface="Bradley Hand ITC" panose="03070402050302030203" pitchFamily="66" charset="0"/>
            </a:rPr>
            <a:t>SageMaker</a:t>
          </a:r>
          <a:endParaRPr lang="en-US" sz="2400" b="1" kern="1200" dirty="0">
            <a:latin typeface="Bradley Hand ITC" panose="03070402050302030203" pitchFamily="66" charset="0"/>
          </a:endParaRPr>
        </a:p>
      </dsp:txBody>
      <dsp:txXfrm>
        <a:off x="29471" y="2020807"/>
        <a:ext cx="4360658" cy="544777"/>
      </dsp:txXfrm>
    </dsp:sp>
    <dsp:sp modelId="{782956A5-ADC8-4959-B856-589B9D9B9635}">
      <dsp:nvSpPr>
        <dsp:cNvPr id="0" name=""/>
        <dsp:cNvSpPr/>
      </dsp:nvSpPr>
      <dsp:spPr>
        <a:xfrm>
          <a:off x="0" y="2586689"/>
          <a:ext cx="4419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Bradley Hand ITC" panose="03070402050302030203" pitchFamily="66" charset="0"/>
            </a:rPr>
            <a:t>Machine Learning Library Support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Bradley Hand ITC" panose="03070402050302030203" pitchFamily="66" charset="0"/>
              <a:ea typeface="+mn-ea"/>
              <a:cs typeface="+mn-cs"/>
            </a:rPr>
            <a:t>Cloud based model entry point</a:t>
          </a:r>
        </a:p>
      </dsp:txBody>
      <dsp:txXfrm>
        <a:off x="0" y="2586689"/>
        <a:ext cx="4419600" cy="658260"/>
      </dsp:txXfrm>
    </dsp:sp>
    <dsp:sp modelId="{D64CB5D5-837D-47FC-9E42-A26D800BC695}">
      <dsp:nvSpPr>
        <dsp:cNvPr id="0" name=""/>
        <dsp:cNvSpPr/>
      </dsp:nvSpPr>
      <dsp:spPr>
        <a:xfrm>
          <a:off x="0" y="3244950"/>
          <a:ext cx="441960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radley Hand ITC" panose="03070402050302030203" pitchFamily="66" charset="0"/>
            </a:rPr>
            <a:t>DevOps =&gt; Docker ECR ECS</a:t>
          </a:r>
        </a:p>
      </dsp:txBody>
      <dsp:txXfrm>
        <a:off x="29471" y="3274421"/>
        <a:ext cx="4360658" cy="544777"/>
      </dsp:txXfrm>
    </dsp:sp>
    <dsp:sp modelId="{08B7B17B-8600-44B0-B235-389E5D71D804}">
      <dsp:nvSpPr>
        <dsp:cNvPr id="0" name=""/>
        <dsp:cNvSpPr/>
      </dsp:nvSpPr>
      <dsp:spPr>
        <a:xfrm>
          <a:off x="0" y="3848670"/>
          <a:ext cx="4419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Bradley Hand ITC" panose="03070402050302030203" pitchFamily="66" charset="0"/>
            </a:rPr>
            <a:t>Encapsulation/ Standardization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Bradley Hand ITC" panose="03070402050302030203" pitchFamily="66" charset="0"/>
            </a:rPr>
            <a:t>High Portability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Bradley Hand ITC" panose="03070402050302030203" pitchFamily="66" charset="0"/>
            </a:rPr>
            <a:t>Audibility and Accountability</a:t>
          </a:r>
        </a:p>
      </dsp:txBody>
      <dsp:txXfrm>
        <a:off x="0" y="3848670"/>
        <a:ext cx="4419600" cy="1018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4419600" cy="729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Bradley Hand ITC" panose="03070402050302030203" pitchFamily="66" charset="0"/>
            </a:rPr>
            <a:t>APP</a:t>
          </a:r>
        </a:p>
      </dsp:txBody>
      <dsp:txXfrm>
        <a:off x="35611" y="35611"/>
        <a:ext cx="4348378" cy="658273"/>
      </dsp:txXfrm>
    </dsp:sp>
    <dsp:sp modelId="{CD5F6E02-AD43-4E7A-935B-DDF5D6C74800}">
      <dsp:nvSpPr>
        <dsp:cNvPr id="0" name=""/>
        <dsp:cNvSpPr/>
      </dsp:nvSpPr>
      <dsp:spPr>
        <a:xfrm>
          <a:off x="0" y="733335"/>
          <a:ext cx="441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335"/>
        <a:ext cx="4419600" cy="795397"/>
      </dsp:txXfrm>
    </dsp:sp>
    <dsp:sp modelId="{81203336-F3DE-4B3A-BCF4-0F68C23AC2BB}">
      <dsp:nvSpPr>
        <dsp:cNvPr id="0" name=""/>
        <dsp:cNvSpPr/>
      </dsp:nvSpPr>
      <dsp:spPr>
        <a:xfrm>
          <a:off x="0" y="1528732"/>
          <a:ext cx="4419600" cy="729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35611" y="1564343"/>
        <a:ext cx="4348378" cy="658273"/>
      </dsp:txXfrm>
    </dsp:sp>
    <dsp:sp modelId="{782956A5-ADC8-4959-B856-589B9D9B9635}">
      <dsp:nvSpPr>
        <dsp:cNvPr id="0" name=""/>
        <dsp:cNvSpPr/>
      </dsp:nvSpPr>
      <dsp:spPr>
        <a:xfrm>
          <a:off x="0" y="2258227"/>
          <a:ext cx="441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58227"/>
        <a:ext cx="4419600" cy="795397"/>
      </dsp:txXfrm>
    </dsp:sp>
    <dsp:sp modelId="{D64CB5D5-837D-47FC-9E42-A26D800BC695}">
      <dsp:nvSpPr>
        <dsp:cNvPr id="0" name=""/>
        <dsp:cNvSpPr/>
      </dsp:nvSpPr>
      <dsp:spPr>
        <a:xfrm>
          <a:off x="0" y="3053624"/>
          <a:ext cx="4419600" cy="729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DevOps</a:t>
          </a:r>
        </a:p>
      </dsp:txBody>
      <dsp:txXfrm>
        <a:off x="35611" y="3089235"/>
        <a:ext cx="4348378" cy="658273"/>
      </dsp:txXfrm>
    </dsp:sp>
    <dsp:sp modelId="{08B7B17B-8600-44B0-B235-389E5D71D804}">
      <dsp:nvSpPr>
        <dsp:cNvPr id="0" name=""/>
        <dsp:cNvSpPr/>
      </dsp:nvSpPr>
      <dsp:spPr>
        <a:xfrm>
          <a:off x="0" y="3783120"/>
          <a:ext cx="441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83120"/>
        <a:ext cx="4419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82199" cy="2667000"/>
          </a:xfrm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Doc-Class Demo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	</a:t>
            </a:r>
          </a:p>
          <a:p>
            <a:endParaRPr lang="en-US" dirty="0">
              <a:latin typeface="Bradley Hand ITC" panose="03070402050302030203" pitchFamily="66" charset="0"/>
            </a:endParaRPr>
          </a:p>
          <a:p>
            <a:endParaRPr lang="en-US" dirty="0">
              <a:latin typeface="Bradley Hand ITC" panose="03070402050302030203" pitchFamily="66" charset="0"/>
            </a:endParaRPr>
          </a:p>
          <a:p>
            <a:endParaRPr lang="en-US" dirty="0">
              <a:latin typeface="Bradley Hand ITC" panose="03070402050302030203" pitchFamily="66" charset="0"/>
            </a:endParaRPr>
          </a:p>
          <a:p>
            <a:r>
              <a:rPr lang="en-US" sz="3500" dirty="0">
                <a:latin typeface="Bradley Hand ITC" panose="03070402050302030203" pitchFamily="66" charset="0"/>
              </a:rPr>
              <a:t>Harol Zhang                                                                           </a:t>
            </a:r>
          </a:p>
          <a:p>
            <a:r>
              <a:rPr lang="en-US" dirty="0">
                <a:latin typeface="Bradley Hand ITC" panose="03070402050302030203" pitchFamily="66" charset="0"/>
              </a:rPr>
              <a:t>								09/13/2019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7488086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Add a Slide Title - 2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620296-151C-41A0-8828-F64514FA65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511300" y="1295400"/>
            <a:ext cx="6154946" cy="53457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7BA32B6D-AD0B-4126-8CFC-D976F700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Add a Slide Title - 3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F5F0B2-9E56-48A5-9B5B-BACB392F3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80B09E-A3AA-4CC8-B61D-A3BD98C72798}"/>
              </a:ext>
            </a:extLst>
          </p:cNvPr>
          <p:cNvSpPr txBox="1">
            <a:spLocks/>
          </p:cNvSpPr>
          <p:nvPr/>
        </p:nvSpPr>
        <p:spPr>
          <a:xfrm>
            <a:off x="6704012" y="1905000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adley Hand ITC" panose="03070402050302030203" pitchFamily="66" charset="0"/>
              </a:rPr>
              <a:t>The Promise of Big Data/Machine Learning/AI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050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3200" dirty="0">
                <a:latin typeface="Bradley Hand ITC" panose="03070402050302030203" pitchFamily="66" charset="0"/>
              </a:rPr>
              <a:t>Based on mathematical modelling of physical world</a:t>
            </a:r>
          </a:p>
          <a:p>
            <a:r>
              <a:rPr lang="en-US" sz="3200" dirty="0">
                <a:latin typeface="Bradley Hand ITC" panose="03070402050302030203" pitchFamily="66" charset="0"/>
              </a:rPr>
              <a:t>Uncover knowledge that works but may not be interpretable(features unexplainable)</a:t>
            </a:r>
          </a:p>
          <a:p>
            <a:r>
              <a:rPr lang="en-US" sz="3200" dirty="0">
                <a:latin typeface="Bradley Hand ITC" panose="03070402050302030203" pitchFamily="66" charset="0"/>
              </a:rPr>
              <a:t>Classification problem / Supervised learning is a close-to-mature application of above technologies</a:t>
            </a:r>
          </a:p>
          <a:p>
            <a:endParaRPr lang="en-US" sz="3200" b="1" dirty="0">
              <a:latin typeface="Bradley Hand ITC" panose="03070402050302030203" pitchFamily="66" charset="0"/>
            </a:endParaRPr>
          </a:p>
          <a:p>
            <a:endParaRPr lang="en-US" sz="3200" b="1" dirty="0">
              <a:latin typeface="Bradley Hand ITC" panose="03070402050302030203" pitchFamily="66" charset="0"/>
            </a:endParaRPr>
          </a:p>
          <a:p>
            <a:endParaRPr lang="en-US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radley Hand ITC" panose="03070402050302030203" pitchFamily="66" charset="0"/>
              </a:rPr>
              <a:t>Requirements Gathering &amp;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824" y="1676400"/>
            <a:ext cx="9526588" cy="4724400"/>
          </a:xfrm>
        </p:spPr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RESTful – C/S /Stateless/Cacheable/layered System/Unified interface</a:t>
            </a:r>
          </a:p>
          <a:p>
            <a:r>
              <a:rPr lang="en-US" dirty="0">
                <a:latin typeface="Bradley Hand ITC" panose="03070402050302030203" pitchFamily="66" charset="0"/>
              </a:rPr>
              <a:t>Respect content-type header </a:t>
            </a:r>
            <a:r>
              <a:rPr lang="en-US" altLang="zh-CN" dirty="0">
                <a:latin typeface="Bradley Hand ITC" panose="03070402050302030203" pitchFamily="66" charset="0"/>
              </a:rPr>
              <a:t>– encoding of data payload</a:t>
            </a:r>
            <a:endParaRPr lang="en-US" dirty="0">
              <a:latin typeface="Bradley Hand ITC" panose="03070402050302030203" pitchFamily="66" charset="0"/>
            </a:endParaRPr>
          </a:p>
          <a:p>
            <a:r>
              <a:rPr lang="en-US" dirty="0">
                <a:latin typeface="Bradley Hand ITC" panose="03070402050302030203" pitchFamily="66" charset="0"/>
              </a:rPr>
              <a:t>Discoverable from root path – Http Link Header/HATEOAS</a:t>
            </a:r>
          </a:p>
          <a:p>
            <a:r>
              <a:rPr lang="en-US" dirty="0">
                <a:latin typeface="Bradley Hand ITC" panose="03070402050302030203" pitchFamily="66" charset="0"/>
              </a:rPr>
              <a:t>Encoded URL with query params using HTTP GET</a:t>
            </a:r>
          </a:p>
          <a:p>
            <a:r>
              <a:rPr lang="en-US" dirty="0">
                <a:latin typeface="Bradley Hand ITC" panose="03070402050302030203" pitchFamily="66" charset="0"/>
              </a:rPr>
              <a:t>User Interface – framework? front end routing? element binds </a:t>
            </a:r>
            <a:r>
              <a:rPr lang="en-US" dirty="0" err="1">
                <a:latin typeface="Bradley Hand ITC" panose="03070402050302030203" pitchFamily="66" charset="0"/>
              </a:rPr>
              <a:t>url</a:t>
            </a:r>
            <a:r>
              <a:rPr lang="en-US" dirty="0">
                <a:latin typeface="Bradley Hand ITC" panose="03070402050302030203" pitchFamily="66" charset="0"/>
              </a:rPr>
              <a:t>?</a:t>
            </a:r>
          </a:p>
          <a:p>
            <a:r>
              <a:rPr lang="en-US" dirty="0">
                <a:latin typeface="Bradley Hand ITC" panose="03070402050302030203" pitchFamily="66" charset="0"/>
              </a:rPr>
              <a:t>Accuracy – a working model with acceptable prediction time</a:t>
            </a:r>
          </a:p>
          <a:p>
            <a:r>
              <a:rPr lang="en-US" dirty="0">
                <a:latin typeface="Bradley Hand ITC" panose="03070402050302030203" pitchFamily="66" charset="0"/>
              </a:rPr>
              <a:t>Deployment – Automation/CI/CD/Serverless/Event-Driven/high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8912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radley Hand ITC" panose="03070402050302030203" pitchFamily="66" charset="0"/>
              </a:rPr>
              <a:t>Problem </a:t>
            </a:r>
            <a:r>
              <a:rPr lang="en-US" altLang="zh-CN" sz="3600" dirty="0">
                <a:latin typeface="Bradley Hand ITC" panose="03070402050302030203" pitchFamily="66" charset="0"/>
              </a:rPr>
              <a:t>Analysis and Technology Choices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5933120"/>
              </p:ext>
            </p:extLst>
          </p:nvPr>
        </p:nvGraphicFramePr>
        <p:xfrm>
          <a:off x="1522413" y="1676400"/>
          <a:ext cx="441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127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28600"/>
            <a:ext cx="9982198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Bradley Hand ITC" panose="03070402050302030203" pitchFamily="66" charset="0"/>
              </a:rPr>
              <a:t>TFIDF -Term Frequency–Inverse Document Frequency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824" y="1905000"/>
            <a:ext cx="91440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App (Software Engineering)	</a:t>
            </a:r>
          </a:p>
          <a:p>
            <a:r>
              <a:rPr lang="en-US" dirty="0">
                <a:latin typeface="Bradley Hand ITC" panose="03070402050302030203" pitchFamily="66" charset="0"/>
              </a:rPr>
              <a:t>Spring Native support for </a:t>
            </a:r>
            <a:r>
              <a:rPr lang="en-US" dirty="0" err="1">
                <a:latin typeface="Bradley Hand ITC" panose="03070402050302030203" pitchFamily="66" charset="0"/>
              </a:rPr>
              <a:t>Hateoas</a:t>
            </a:r>
            <a:endParaRPr lang="en-US" dirty="0">
              <a:latin typeface="Bradley Hand ITC" panose="03070402050302030203" pitchFamily="66" charset="0"/>
            </a:endParaRPr>
          </a:p>
          <a:p>
            <a:r>
              <a:rPr lang="en-US" dirty="0">
                <a:latin typeface="Bradley Hand ITC" panose="03070402050302030203" pitchFamily="66" charset="0"/>
              </a:rPr>
              <a:t>Model (Data Science)</a:t>
            </a:r>
          </a:p>
          <a:p>
            <a:r>
              <a:rPr lang="en-US" dirty="0">
                <a:latin typeface="Bradley Hand ITC" panose="03070402050302030203" pitchFamily="66" charset="0"/>
              </a:rPr>
              <a:t>Encoded text content no need to apply stop words</a:t>
            </a:r>
          </a:p>
          <a:p>
            <a:r>
              <a:rPr lang="en-US" dirty="0">
                <a:latin typeface="Bradley Hand ITC" panose="03070402050302030203" pitchFamily="66" charset="0"/>
              </a:rPr>
              <a:t>Deployment (DevOps)</a:t>
            </a:r>
          </a:p>
          <a:p>
            <a:r>
              <a:rPr lang="en-US" dirty="0">
                <a:latin typeface="Bradley Hand ITC" panose="03070402050302030203" pitchFamily="66" charset="0"/>
              </a:rPr>
              <a:t>Local notebook/ cloud based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2AC8C-75FA-4A3B-9B0B-D3A47237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676400"/>
            <a:ext cx="5029199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tfidfv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TfidfVectorizer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ngram_range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min_df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0.01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max_df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0.75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norm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tokenizer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Splitter())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8091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radley Hand ITC" panose="03070402050302030203" pitchFamily="66" charset="0"/>
              </a:rPr>
              <a:t>System Design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1752600"/>
            <a:ext cx="4132053" cy="44023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radley Hand ITC" panose="03070402050302030203" pitchFamily="66" charset="0"/>
              </a:rPr>
              <a:t>Html/JavaScript based UI/UX design utilizing one-way data binding and AJAX to restful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radley Hand ITC" panose="03070402050302030203" pitchFamily="66" charset="0"/>
              </a:rPr>
              <a:t>Python/Notebook based modeling training using </a:t>
            </a:r>
            <a:r>
              <a:rPr lang="en-US" sz="2200" dirty="0" err="1">
                <a:latin typeface="Bradley Hand ITC" panose="03070402050302030203" pitchFamily="66" charset="0"/>
              </a:rPr>
              <a:t>Scikit_learn</a:t>
            </a:r>
            <a:r>
              <a:rPr lang="en-US" sz="2200" dirty="0">
                <a:latin typeface="Bradley Hand ITC" panose="03070402050302030203" pitchFamily="66" charset="0"/>
              </a:rPr>
              <a:t> toolkit and AWS </a:t>
            </a:r>
            <a:r>
              <a:rPr lang="en-US" sz="2200" dirty="0" err="1">
                <a:latin typeface="Bradley Hand ITC" panose="03070402050302030203" pitchFamily="66" charset="0"/>
              </a:rPr>
              <a:t>SageMaker</a:t>
            </a:r>
            <a:endParaRPr lang="en-US" sz="2200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radley Hand ITC" panose="03070402050302030203" pitchFamily="66" charset="0"/>
              </a:rPr>
              <a:t>Spring Boot based RESTful API Server and static web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radley Hand ITC" panose="03070402050302030203" pitchFamily="66" charset="0"/>
              </a:rPr>
              <a:t>Docker based AWS container registry service and hosting service ECR and ECS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93914-03AC-4735-A93B-93A82A8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676400"/>
            <a:ext cx="6095998" cy="44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7E1D24-4F20-4110-A425-A62347C5A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8144" y="2014537"/>
            <a:ext cx="4152900" cy="38195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20D1D-EAFF-481D-A84A-6F2A10E4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47800"/>
            <a:ext cx="9909174" cy="50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389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Bradley Hand ITC</vt:lpstr>
      <vt:lpstr>Consolas</vt:lpstr>
      <vt:lpstr>Corbel</vt:lpstr>
      <vt:lpstr>Chalkboard 16x9</vt:lpstr>
      <vt:lpstr>Doc-Class Demo Presentation</vt:lpstr>
      <vt:lpstr>The Promise of Big Data/Machine Learning/AI</vt:lpstr>
      <vt:lpstr>Requirements Gathering &amp; Analysis</vt:lpstr>
      <vt:lpstr>Problem Analysis and Technology Choices</vt:lpstr>
      <vt:lpstr>TFIDF -Term Frequency–Inverse Document Frequency</vt:lpstr>
      <vt:lpstr>Title and Content Layout with Chart</vt:lpstr>
      <vt:lpstr>System Design Architecture</vt:lpstr>
      <vt:lpstr>Add a Slide Title - 4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Doc-Class Demo Presentation</dc:title>
  <dc:creator>Haoruo Zhang</dc:creator>
  <cp:lastModifiedBy>Haoruo Zhang</cp:lastModifiedBy>
  <cp:revision>6</cp:revision>
  <dcterms:created xsi:type="dcterms:W3CDTF">2019-09-13T02:35:24Z</dcterms:created>
  <dcterms:modified xsi:type="dcterms:W3CDTF">2019-09-13T12:44:50Z</dcterms:modified>
</cp:coreProperties>
</file>