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9" r:id="rId5"/>
    <p:sldId id="263" r:id="rId6"/>
    <p:sldId id="265" r:id="rId7"/>
    <p:sldId id="264" r:id="rId8"/>
    <p:sldId id="266" r:id="rId9"/>
    <p:sldId id="276" r:id="rId10"/>
    <p:sldId id="267" r:id="rId11"/>
    <p:sldId id="268" r:id="rId12"/>
    <p:sldId id="273" r:id="rId13"/>
    <p:sldId id="274" r:id="rId14"/>
    <p:sldId id="278" r:id="rId15"/>
    <p:sldId id="279" r:id="rId16"/>
    <p:sldId id="280" r:id="rId17"/>
    <p:sldId id="269" r:id="rId18"/>
    <p:sldId id="270" r:id="rId19"/>
    <p:sldId id="271" r:id="rId20"/>
    <p:sldId id="272" r:id="rId21"/>
    <p:sldId id="261" r:id="rId22"/>
    <p:sldId id="277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11"/>
    <a:srgbClr val="F68912"/>
    <a:srgbClr val="FE6292"/>
    <a:srgbClr val="12C0C4"/>
    <a:srgbClr val="F7F7F7"/>
    <a:srgbClr val="19769B"/>
    <a:srgbClr val="EF9E3C"/>
    <a:srgbClr val="C61FE9"/>
    <a:srgbClr val="2C9127"/>
    <a:srgbClr val="166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CBAB-723F-4AC4-95C6-0A2F04226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84854-AA92-48B4-B9E5-AF1B98B9E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D68C-94FD-4395-A9D4-35B2CE31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D8A4-A7F2-4431-9DE3-BF576EAD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9182-44B6-46F1-A4D2-25C581A0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96AC-0BE2-4EA9-8D8E-F2936955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88C10-4084-4F59-B13F-64541D893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A66E-573B-4C78-ABF3-E7CDB814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BF112-8C14-45D0-B208-E12866F0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29F1-9B4F-48C3-B673-1B6C3A09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9FE7F-8F11-46F0-B145-DA8205200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072B0-B20F-4DAD-AA07-BA9515DDB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E25B-273A-4E73-89B9-15C597E4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ED5B-7EFA-4127-8DC4-865C0570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6B51-88FE-49A3-8C8C-AD7F34C8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CBB1-1BBC-41B8-ADA9-2EC17AC7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CB1E-F183-4438-ADCC-9B96EEA7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261B-D1DE-440E-BE5D-0A2D786A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894B-07E2-4920-A662-5225802A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D12C-B11E-4105-B90E-91DDCAFC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AD30-B86C-4E31-8A1D-38FDC5D6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9A7E-6CD0-4C9C-B1BA-9BE4676D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FEB1-7A86-40E9-B4B3-B0766E30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D1A3-1009-4781-A8D2-E30FBF25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AE8F-F05D-43ED-8AA0-0E314425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F874-7DD4-45E6-9B6A-E553D984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CFB1-2F6F-457C-ADE3-53855F3FE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B3BF0-605D-4946-A57F-74E227E0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2122-0509-4B65-8377-BBB2C35B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48781-0D11-4763-806E-154C41E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6DA05-676F-4C51-99FE-694E508E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FACA-9C10-411A-B930-E394C06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3628-ABD9-4AC2-83E1-1A58CCCC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693FB-9150-48E9-A1D2-C1E6FA855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DEA6E-8EDE-4118-9A07-72AFE06A8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47615-FBD0-43C4-8119-4EBB9DAD1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9E524-76F1-4172-B021-BA1E062E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1D7AD-E864-4396-A5FF-A201961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0FE0C-4757-4FFF-A083-FB1F00C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3F9-04C1-41FF-B3E8-52638BD6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BA75C-B373-42D1-8552-703D72EC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D5E6E-064F-4460-9C7A-D7AD8F1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4C6D9-DFA1-4CC6-9898-2D8C8970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6F4F5-A718-4C67-817A-01C2E192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F1F5F-9B8E-4D11-9924-AE79DA12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78EAA-40EB-4E94-A015-1CC18B61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95CC-78B7-4258-B724-03F29F08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C5AC-D636-4BF6-B7B5-D499267E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86173-B899-42D4-94BA-7D3098985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88E5-1AD6-4D6D-B4E1-5B1C6D57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0F08E-02B2-48AA-A0BC-64D72DC9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4C32A-FC1A-411B-B73D-287470BE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8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F964-3174-4D59-8B23-155E77AD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CAFCB-E307-4E62-BD9C-BCEBC92D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FE67C-5AE5-4EF0-A535-965C178A1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C8847-BBEF-416B-82BE-E21501F4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168E6-0188-45A7-B9D0-E0D6AAC0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E84BB-2FAF-4041-8780-D1DE8A83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2B01E-7BB0-43F8-9632-9DC67FEA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7A31-F27B-4FDF-B88F-A541ABBB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2DEE-89EB-46D5-9B74-ACF2E5157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B196-D39A-4B61-A928-F5BB1A3CEC0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4F89-848B-4668-8A87-8B6CCC7D6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B121-1B32-446C-815D-40F588558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F588-7A95-42CD-9435-EF2D6413E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1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E534FE3-1F5D-48F9-9A43-7D9CEE77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71" y="1098775"/>
            <a:ext cx="9288047" cy="5856660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7B3951-EDC9-4162-A0A5-4557BEC99940}"/>
              </a:ext>
            </a:extLst>
          </p:cNvPr>
          <p:cNvSpPr/>
          <p:nvPr/>
        </p:nvSpPr>
        <p:spPr>
          <a:xfrm>
            <a:off x="-1068114" y="1555423"/>
            <a:ext cx="6394258" cy="5979484"/>
          </a:xfrm>
          <a:prstGeom prst="ellipse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198090DA-9E47-4864-8503-25CDBAA808A6}"/>
              </a:ext>
            </a:extLst>
          </p:cNvPr>
          <p:cNvSpPr txBox="1"/>
          <p:nvPr/>
        </p:nvSpPr>
        <p:spPr>
          <a:xfrm>
            <a:off x="357745" y="3945293"/>
            <a:ext cx="615653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latin typeface="Arial Black"/>
              </a:rPr>
              <a:t>VSS </a:t>
            </a:r>
            <a:r>
              <a:rPr lang="hu-HU" sz="3200" dirty="0">
                <a:latin typeface="Arial Black"/>
              </a:rPr>
              <a:t>REPLACEMENT</a:t>
            </a:r>
          </a:p>
          <a:p>
            <a:r>
              <a:rPr lang="hu-HU" sz="3200" dirty="0">
                <a:latin typeface="Arial Black"/>
                <a:cs typeface="Calibri"/>
              </a:rPr>
              <a:t>WITH GIT</a:t>
            </a:r>
            <a:endParaRPr lang="en-GB" sz="3200" dirty="0">
              <a:latin typeface="Arial Black"/>
              <a:cs typeface="Calibri"/>
            </a:endParaRP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2396DD3A-D672-4BCF-A0A6-D2DCFF1C8804}"/>
              </a:ext>
            </a:extLst>
          </p:cNvPr>
          <p:cNvSpPr txBox="1"/>
          <p:nvPr/>
        </p:nvSpPr>
        <p:spPr>
          <a:xfrm>
            <a:off x="6523711" y="4623930"/>
            <a:ext cx="2743199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Graphik Black" panose="020B0A03030202060203" pitchFamily="34" charset="0"/>
                <a:cs typeface="Calibri"/>
              </a:rPr>
              <a:t>Horváth Áron</a:t>
            </a:r>
          </a:p>
          <a:p>
            <a:r>
              <a:rPr lang="en-GB" dirty="0">
                <a:solidFill>
                  <a:schemeClr val="bg1"/>
                </a:solidFill>
                <a:latin typeface="Graphik Black" panose="020B0A03030202060203" pitchFamily="34" charset="0"/>
                <a:cs typeface="Calibri"/>
              </a:rPr>
              <a:t>Magyari Zsuzsanna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16BA74BD-8095-49C4-BCFE-0C99CCCAAE69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201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F3651F0-BF3B-4E68-A635-D4FD59AD021A}"/>
              </a:ext>
            </a:extLst>
          </p:cNvPr>
          <p:cNvSpPr/>
          <p:nvPr/>
        </p:nvSpPr>
        <p:spPr>
          <a:xfrm>
            <a:off x="383934" y="912002"/>
            <a:ext cx="2705493" cy="2564091"/>
          </a:xfrm>
          <a:prstGeom prst="ellipse">
            <a:avLst/>
          </a:prstGeom>
          <a:solidFill>
            <a:srgbClr val="C61F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D41F7-5D3F-4C84-9F23-F279D11330DC}"/>
              </a:ext>
            </a:extLst>
          </p:cNvPr>
          <p:cNvSpPr/>
          <p:nvPr/>
        </p:nvSpPr>
        <p:spPr>
          <a:xfrm>
            <a:off x="7267664" y="4409394"/>
            <a:ext cx="2251436" cy="2158490"/>
          </a:xfrm>
          <a:prstGeom prst="ellipse">
            <a:avLst/>
          </a:prstGeom>
          <a:solidFill>
            <a:srgbClr val="EF9E3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AD470-AD71-45DF-9C47-B1D49D6D7E64}"/>
              </a:ext>
            </a:extLst>
          </p:cNvPr>
          <p:cNvSpPr/>
          <p:nvPr/>
        </p:nvSpPr>
        <p:spPr>
          <a:xfrm>
            <a:off x="3621438" y="101585"/>
            <a:ext cx="2251436" cy="2158490"/>
          </a:xfrm>
          <a:prstGeom prst="ellipse">
            <a:avLst/>
          </a:prstGeom>
          <a:solidFill>
            <a:srgbClr val="12C0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438D3-29CC-4E1A-AD4E-E971ADF0680C}"/>
              </a:ext>
            </a:extLst>
          </p:cNvPr>
          <p:cNvSpPr/>
          <p:nvPr/>
        </p:nvSpPr>
        <p:spPr>
          <a:xfrm>
            <a:off x="1161052" y="3961699"/>
            <a:ext cx="2705493" cy="2564091"/>
          </a:xfrm>
          <a:prstGeom prst="ellipse">
            <a:avLst/>
          </a:prstGeom>
          <a:solidFill>
            <a:srgbClr val="2C91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9CA8-8576-441E-BAB5-87B57B398B9F}"/>
              </a:ext>
            </a:extLst>
          </p:cNvPr>
          <p:cNvSpPr txBox="1"/>
          <p:nvPr/>
        </p:nvSpPr>
        <p:spPr>
          <a:xfrm>
            <a:off x="1387297" y="4932910"/>
            <a:ext cx="227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THE 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OF THE PROJECT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516DC-00CE-46A1-99E6-5272B2426D48}"/>
              </a:ext>
            </a:extLst>
          </p:cNvPr>
          <p:cNvSpPr/>
          <p:nvPr/>
        </p:nvSpPr>
        <p:spPr>
          <a:xfrm>
            <a:off x="4184818" y="2531429"/>
            <a:ext cx="2996145" cy="2860539"/>
          </a:xfrm>
          <a:prstGeom prst="ellipse">
            <a:avLst/>
          </a:prstGeom>
          <a:solidFill>
            <a:srgbClr val="FE629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8CED-6A19-4118-A2B2-AD8312C6AE48}"/>
              </a:ext>
            </a:extLst>
          </p:cNvPr>
          <p:cNvSpPr txBox="1"/>
          <p:nvPr/>
        </p:nvSpPr>
        <p:spPr>
          <a:xfrm>
            <a:off x="6946357" y="5162985"/>
            <a:ext cx="28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58875-2624-40CE-968B-1BCCAFAC99FD}"/>
              </a:ext>
            </a:extLst>
          </p:cNvPr>
          <p:cNvSpPr txBox="1"/>
          <p:nvPr/>
        </p:nvSpPr>
        <p:spPr>
          <a:xfrm>
            <a:off x="581503" y="1870881"/>
            <a:ext cx="23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FUTURE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5215-7CFB-4CE1-9555-1D022FDE403F}"/>
              </a:ext>
            </a:extLst>
          </p:cNvPr>
          <p:cNvSpPr txBox="1"/>
          <p:nvPr/>
        </p:nvSpPr>
        <p:spPr>
          <a:xfrm>
            <a:off x="4546962" y="3543800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CHALLENGES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DURING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DEVELOPMENT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EE003-59F3-46CF-9C5F-FD12327DF265}"/>
              </a:ext>
            </a:extLst>
          </p:cNvPr>
          <p:cNvSpPr/>
          <p:nvPr/>
        </p:nvSpPr>
        <p:spPr>
          <a:xfrm>
            <a:off x="6968265" y="588835"/>
            <a:ext cx="2628112" cy="25640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BFDD9-1464-4082-A121-A2E2A1C2BFA7}"/>
              </a:ext>
            </a:extLst>
          </p:cNvPr>
          <p:cNvSpPr txBox="1"/>
          <p:nvPr/>
        </p:nvSpPr>
        <p:spPr>
          <a:xfrm>
            <a:off x="3446789" y="986737"/>
            <a:ext cx="26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B48B-C240-495A-ADE7-6BC39F0DC68C}"/>
              </a:ext>
            </a:extLst>
          </p:cNvPr>
          <p:cNvSpPr txBox="1"/>
          <p:nvPr/>
        </p:nvSpPr>
        <p:spPr>
          <a:xfrm>
            <a:off x="7160633" y="1428069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TOOLS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TECHNOLOGY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C9F5C4-95F5-4823-A141-5F67171880C9}"/>
              </a:ext>
            </a:extLst>
          </p:cNvPr>
          <p:cNvSpPr/>
          <p:nvPr/>
        </p:nvSpPr>
        <p:spPr>
          <a:xfrm>
            <a:off x="9275975" y="2696065"/>
            <a:ext cx="2532091" cy="2384981"/>
          </a:xfrm>
          <a:prstGeom prst="ellipse">
            <a:avLst/>
          </a:prstGeom>
          <a:solidFill>
            <a:srgbClr val="19769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969D-E794-467C-B604-9FC3945FE009}"/>
              </a:ext>
            </a:extLst>
          </p:cNvPr>
          <p:cNvSpPr txBox="1"/>
          <p:nvPr/>
        </p:nvSpPr>
        <p:spPr>
          <a:xfrm>
            <a:off x="9438180" y="3383001"/>
            <a:ext cx="227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THE STAGES</a:t>
            </a:r>
          </a:p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OF DEVELOPMENT</a:t>
            </a:r>
            <a:endParaRPr lang="en-US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77A8F46-814B-4A75-9B62-0426BE1A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56" y="1356069"/>
            <a:ext cx="715652" cy="715652"/>
          </a:xfrm>
          <a:prstGeom prst="rect">
            <a:avLst/>
          </a:prstGeom>
        </p:spPr>
      </p:pic>
      <p:sp>
        <p:nvSpPr>
          <p:cNvPr id="25" name="Footer Placeholder 8">
            <a:extLst>
              <a:ext uri="{FF2B5EF4-FFF2-40B4-BE49-F238E27FC236}">
                <a16:creationId xmlns:a16="http://schemas.microsoft.com/office/drawing/2014/main" id="{4AC2658F-0A6B-474E-97A8-B3DEB9D24B1D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7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ED826-C725-4E53-8ED8-6A863C46502E}"/>
              </a:ext>
            </a:extLst>
          </p:cNvPr>
          <p:cNvSpPr txBox="1"/>
          <p:nvPr/>
        </p:nvSpPr>
        <p:spPr>
          <a:xfrm>
            <a:off x="623725" y="294923"/>
            <a:ext cx="626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FEATURES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337484B-8736-45B1-8827-AAB9E1909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54" y="2573203"/>
            <a:ext cx="1729033" cy="1729033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1B8A73C-F773-4F99-B946-61B4F6B67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14" y="3311283"/>
            <a:ext cx="1485322" cy="148532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6410C5D-7F7E-4C73-B5AC-374E1C296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083" y="2872241"/>
            <a:ext cx="1642546" cy="1642546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4DD0DDB-A7F7-457C-8D63-1DA3C8CE6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56" y="796265"/>
            <a:ext cx="1729033" cy="172903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29F451A-105C-47C6-911C-BBAE4CC4D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78" y="532992"/>
            <a:ext cx="1485322" cy="148532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D48B37B-BD52-4E57-A10D-DFA36D667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28" y="1320361"/>
            <a:ext cx="1365386" cy="1365386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F79F204-4457-4CFA-9766-39EB48BEE1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94" y="576683"/>
            <a:ext cx="1441631" cy="144163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C8CFF58-0F8B-4109-A02B-1FD0D01A34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5685" y="4504498"/>
            <a:ext cx="1364806" cy="1364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FA5882-5615-4C3C-AD77-EECB19DC66C1}"/>
              </a:ext>
            </a:extLst>
          </p:cNvPr>
          <p:cNvSpPr txBox="1"/>
          <p:nvPr/>
        </p:nvSpPr>
        <p:spPr>
          <a:xfrm>
            <a:off x="4185501" y="2094731"/>
            <a:ext cx="15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View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79027-D2F8-46C6-8714-DAB56988D995}"/>
              </a:ext>
            </a:extLst>
          </p:cNvPr>
          <p:cNvSpPr txBox="1"/>
          <p:nvPr/>
        </p:nvSpPr>
        <p:spPr>
          <a:xfrm>
            <a:off x="6184683" y="2010395"/>
            <a:ext cx="15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Edit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84C7B-9618-4463-B8D5-035EE6513B07}"/>
              </a:ext>
            </a:extLst>
          </p:cNvPr>
          <p:cNvSpPr txBox="1"/>
          <p:nvPr/>
        </p:nvSpPr>
        <p:spPr>
          <a:xfrm>
            <a:off x="1827125" y="2670429"/>
            <a:ext cx="24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Set working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F90067-A9DD-4173-931A-7A98E6B3F618}"/>
              </a:ext>
            </a:extLst>
          </p:cNvPr>
          <p:cNvSpPr txBox="1"/>
          <p:nvPr/>
        </p:nvSpPr>
        <p:spPr>
          <a:xfrm>
            <a:off x="1359019" y="4804818"/>
            <a:ext cx="24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Add files/folder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00BD8-B404-4F17-95BB-236AE62E95EB}"/>
              </a:ext>
            </a:extLst>
          </p:cNvPr>
          <p:cNvSpPr txBox="1"/>
          <p:nvPr/>
        </p:nvSpPr>
        <p:spPr>
          <a:xfrm>
            <a:off x="3731278" y="5869304"/>
            <a:ext cx="15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Rename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E33749-353B-48BF-8BB4-06577EA6BD4E}"/>
              </a:ext>
            </a:extLst>
          </p:cNvPr>
          <p:cNvSpPr txBox="1"/>
          <p:nvPr/>
        </p:nvSpPr>
        <p:spPr>
          <a:xfrm>
            <a:off x="5562751" y="5918440"/>
            <a:ext cx="15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Delete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928EB0-A216-401C-9DEF-D74D2A157965}"/>
              </a:ext>
            </a:extLst>
          </p:cNvPr>
          <p:cNvSpPr txBox="1"/>
          <p:nvPr/>
        </p:nvSpPr>
        <p:spPr>
          <a:xfrm>
            <a:off x="8404538" y="4422155"/>
            <a:ext cx="1642545" cy="382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Check 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E65573-A1D4-4DC2-BE1E-A6C27EBEBACA}"/>
              </a:ext>
            </a:extLst>
          </p:cNvPr>
          <p:cNvSpPr txBox="1"/>
          <p:nvPr/>
        </p:nvSpPr>
        <p:spPr>
          <a:xfrm>
            <a:off x="7932175" y="2537510"/>
            <a:ext cx="153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Check out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1BAFDBCA-E433-4225-B710-E6B7325C08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15" y="4661144"/>
            <a:ext cx="1485322" cy="148532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1355A2B0-A3E0-4B2E-8E16-40CF75CA06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28" y="4568936"/>
            <a:ext cx="1123894" cy="112389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09F638-DED3-4D92-B733-0E4687C0678D}"/>
              </a:ext>
            </a:extLst>
          </p:cNvPr>
          <p:cNvSpPr txBox="1"/>
          <p:nvPr/>
        </p:nvSpPr>
        <p:spPr>
          <a:xfrm>
            <a:off x="7005586" y="5805635"/>
            <a:ext cx="263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Medium" panose="020B0603030202060203" pitchFamily="34" charset="0"/>
              </a:rPr>
              <a:t>Export project/folder</a:t>
            </a:r>
          </a:p>
        </p:txBody>
      </p:sp>
      <p:sp>
        <p:nvSpPr>
          <p:cNvPr id="39" name="Footer Placeholder 8">
            <a:extLst>
              <a:ext uri="{FF2B5EF4-FFF2-40B4-BE49-F238E27FC236}">
                <a16:creationId xmlns:a16="http://schemas.microsoft.com/office/drawing/2014/main" id="{DF4CDB7F-565B-49F6-AA3F-087F592E0521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563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F3651F0-BF3B-4E68-A635-D4FD59AD021A}"/>
              </a:ext>
            </a:extLst>
          </p:cNvPr>
          <p:cNvSpPr/>
          <p:nvPr/>
        </p:nvSpPr>
        <p:spPr>
          <a:xfrm>
            <a:off x="383934" y="912002"/>
            <a:ext cx="2705493" cy="2564091"/>
          </a:xfrm>
          <a:prstGeom prst="ellipse">
            <a:avLst/>
          </a:prstGeom>
          <a:solidFill>
            <a:srgbClr val="C61F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D41F7-5D3F-4C84-9F23-F279D11330DC}"/>
              </a:ext>
            </a:extLst>
          </p:cNvPr>
          <p:cNvSpPr/>
          <p:nvPr/>
        </p:nvSpPr>
        <p:spPr>
          <a:xfrm>
            <a:off x="7267664" y="4409394"/>
            <a:ext cx="2251436" cy="2158490"/>
          </a:xfrm>
          <a:prstGeom prst="ellipse">
            <a:avLst/>
          </a:prstGeom>
          <a:solidFill>
            <a:srgbClr val="EF9E3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AD470-AD71-45DF-9C47-B1D49D6D7E64}"/>
              </a:ext>
            </a:extLst>
          </p:cNvPr>
          <p:cNvSpPr/>
          <p:nvPr/>
        </p:nvSpPr>
        <p:spPr>
          <a:xfrm>
            <a:off x="3621438" y="101585"/>
            <a:ext cx="2251436" cy="2158490"/>
          </a:xfrm>
          <a:prstGeom prst="ellipse">
            <a:avLst/>
          </a:prstGeom>
          <a:solidFill>
            <a:srgbClr val="12C0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438D3-29CC-4E1A-AD4E-E971ADF0680C}"/>
              </a:ext>
            </a:extLst>
          </p:cNvPr>
          <p:cNvSpPr/>
          <p:nvPr/>
        </p:nvSpPr>
        <p:spPr>
          <a:xfrm>
            <a:off x="1161052" y="3961699"/>
            <a:ext cx="2705493" cy="2564091"/>
          </a:xfrm>
          <a:prstGeom prst="ellipse">
            <a:avLst/>
          </a:prstGeom>
          <a:solidFill>
            <a:srgbClr val="2C91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9CA8-8576-441E-BAB5-87B57B398B9F}"/>
              </a:ext>
            </a:extLst>
          </p:cNvPr>
          <p:cNvSpPr txBox="1"/>
          <p:nvPr/>
        </p:nvSpPr>
        <p:spPr>
          <a:xfrm>
            <a:off x="1387297" y="4932910"/>
            <a:ext cx="227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THE 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OF THE PROJECT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516DC-00CE-46A1-99E6-5272B2426D48}"/>
              </a:ext>
            </a:extLst>
          </p:cNvPr>
          <p:cNvSpPr/>
          <p:nvPr/>
        </p:nvSpPr>
        <p:spPr>
          <a:xfrm>
            <a:off x="4184818" y="2531429"/>
            <a:ext cx="2996145" cy="2860539"/>
          </a:xfrm>
          <a:prstGeom prst="ellipse">
            <a:avLst/>
          </a:prstGeom>
          <a:solidFill>
            <a:srgbClr val="FE629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8CED-6A19-4118-A2B2-AD8312C6AE48}"/>
              </a:ext>
            </a:extLst>
          </p:cNvPr>
          <p:cNvSpPr txBox="1"/>
          <p:nvPr/>
        </p:nvSpPr>
        <p:spPr>
          <a:xfrm>
            <a:off x="6946357" y="5162985"/>
            <a:ext cx="28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58875-2624-40CE-968B-1BCCAFAC99FD}"/>
              </a:ext>
            </a:extLst>
          </p:cNvPr>
          <p:cNvSpPr txBox="1"/>
          <p:nvPr/>
        </p:nvSpPr>
        <p:spPr>
          <a:xfrm>
            <a:off x="581503" y="1870881"/>
            <a:ext cx="23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FUTURE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5215-7CFB-4CE1-9555-1D022FDE403F}"/>
              </a:ext>
            </a:extLst>
          </p:cNvPr>
          <p:cNvSpPr txBox="1"/>
          <p:nvPr/>
        </p:nvSpPr>
        <p:spPr>
          <a:xfrm>
            <a:off x="4546962" y="3543800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CHALLENGES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DURING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DEVELOPMENT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EE003-59F3-46CF-9C5F-FD12327DF265}"/>
              </a:ext>
            </a:extLst>
          </p:cNvPr>
          <p:cNvSpPr/>
          <p:nvPr/>
        </p:nvSpPr>
        <p:spPr>
          <a:xfrm>
            <a:off x="6968265" y="588835"/>
            <a:ext cx="2628112" cy="25640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BFDD9-1464-4082-A121-A2E2A1C2BFA7}"/>
              </a:ext>
            </a:extLst>
          </p:cNvPr>
          <p:cNvSpPr txBox="1"/>
          <p:nvPr/>
        </p:nvSpPr>
        <p:spPr>
          <a:xfrm>
            <a:off x="3446789" y="986737"/>
            <a:ext cx="26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B48B-C240-495A-ADE7-6BC39F0DC68C}"/>
              </a:ext>
            </a:extLst>
          </p:cNvPr>
          <p:cNvSpPr txBox="1"/>
          <p:nvPr/>
        </p:nvSpPr>
        <p:spPr>
          <a:xfrm>
            <a:off x="7160633" y="1428069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TOOLS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TECHNOLOGY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C9F5C4-95F5-4823-A141-5F67171880C9}"/>
              </a:ext>
            </a:extLst>
          </p:cNvPr>
          <p:cNvSpPr/>
          <p:nvPr/>
        </p:nvSpPr>
        <p:spPr>
          <a:xfrm>
            <a:off x="9275975" y="2696065"/>
            <a:ext cx="2532091" cy="2384981"/>
          </a:xfrm>
          <a:prstGeom prst="ellipse">
            <a:avLst/>
          </a:prstGeom>
          <a:solidFill>
            <a:srgbClr val="19769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969D-E794-467C-B604-9FC3945FE009}"/>
              </a:ext>
            </a:extLst>
          </p:cNvPr>
          <p:cNvSpPr txBox="1"/>
          <p:nvPr/>
        </p:nvSpPr>
        <p:spPr>
          <a:xfrm>
            <a:off x="9438180" y="3383001"/>
            <a:ext cx="227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THE STAGES</a:t>
            </a:r>
          </a:p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OF DEVELOPMENT</a:t>
            </a:r>
            <a:endParaRPr lang="en-US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77A8F46-814B-4A75-9B62-0426BE1A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086" y="5784482"/>
            <a:ext cx="715652" cy="715652"/>
          </a:xfrm>
          <a:prstGeom prst="rect">
            <a:avLst/>
          </a:prstGeom>
        </p:spPr>
      </p:pic>
      <p:sp>
        <p:nvSpPr>
          <p:cNvPr id="25" name="Footer Placeholder 8">
            <a:extLst>
              <a:ext uri="{FF2B5EF4-FFF2-40B4-BE49-F238E27FC236}">
                <a16:creationId xmlns:a16="http://schemas.microsoft.com/office/drawing/2014/main" id="{43EDC1A5-C8D4-44D7-8776-3D252B90B2B5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41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ptop with Blank Screen Isolated című (100% jogdíjmentes ...">
            <a:extLst>
              <a:ext uri="{FF2B5EF4-FFF2-40B4-BE49-F238E27FC236}">
                <a16:creationId xmlns:a16="http://schemas.microsoft.com/office/drawing/2014/main" id="{34A9B496-7637-4D21-8DC6-4A9254C8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5" y="2246749"/>
            <a:ext cx="14961314" cy="842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ED826-C725-4E53-8ED8-6A863C46502E}"/>
              </a:ext>
            </a:extLst>
          </p:cNvPr>
          <p:cNvSpPr txBox="1"/>
          <p:nvPr/>
        </p:nvSpPr>
        <p:spPr>
          <a:xfrm>
            <a:off x="623725" y="294923"/>
            <a:ext cx="626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USER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002B2-D9BE-46A5-A149-2BE032EF520F}"/>
              </a:ext>
            </a:extLst>
          </p:cNvPr>
          <p:cNvSpPr txBox="1"/>
          <p:nvPr/>
        </p:nvSpPr>
        <p:spPr>
          <a:xfrm>
            <a:off x="1770273" y="3806671"/>
            <a:ext cx="30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raphik Black" panose="020B0A03030202060203" pitchFamily="34" charset="0"/>
              </a:rPr>
              <a:t>Menubar</a:t>
            </a:r>
            <a:endParaRPr lang="en-US" dirty="0">
              <a:latin typeface="Graphik Black" panose="020B0A0303020206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31969-D2FF-4B3E-B006-FFC16CA885B9}"/>
              </a:ext>
            </a:extLst>
          </p:cNvPr>
          <p:cNvSpPr txBox="1"/>
          <p:nvPr/>
        </p:nvSpPr>
        <p:spPr>
          <a:xfrm>
            <a:off x="4791265" y="2510328"/>
            <a:ext cx="30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Black" panose="020B0A03030202060203" pitchFamily="34" charset="0"/>
              </a:rPr>
              <a:t>Shortcuts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5720B2-06D0-4077-ADC2-642C64C87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258" y="3718928"/>
            <a:ext cx="8088317" cy="36496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9346D9-4068-4E7B-8B73-B11FAF89FA0D}"/>
              </a:ext>
            </a:extLst>
          </p:cNvPr>
          <p:cNvCxnSpPr>
            <a:cxnSpLocks/>
          </p:cNvCxnSpPr>
          <p:nvPr/>
        </p:nvCxnSpPr>
        <p:spPr>
          <a:xfrm>
            <a:off x="2928395" y="4022120"/>
            <a:ext cx="1186863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F70340-C430-4345-A021-E83AC377B2E5}"/>
              </a:ext>
            </a:extLst>
          </p:cNvPr>
          <p:cNvCxnSpPr>
            <a:cxnSpLocks/>
          </p:cNvCxnSpPr>
          <p:nvPr/>
        </p:nvCxnSpPr>
        <p:spPr>
          <a:xfrm>
            <a:off x="5428527" y="2890086"/>
            <a:ext cx="0" cy="1670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Footer Placeholder 8">
            <a:extLst>
              <a:ext uri="{FF2B5EF4-FFF2-40B4-BE49-F238E27FC236}">
                <a16:creationId xmlns:a16="http://schemas.microsoft.com/office/drawing/2014/main" id="{886E6427-F16E-407B-A3EF-1CC5CB092552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182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ptop with Blank Screen Isolated című (100% jogdíjmentes ...">
            <a:extLst>
              <a:ext uri="{FF2B5EF4-FFF2-40B4-BE49-F238E27FC236}">
                <a16:creationId xmlns:a16="http://schemas.microsoft.com/office/drawing/2014/main" id="{34A9B496-7637-4D21-8DC6-4A9254C8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5" y="2246749"/>
            <a:ext cx="14961314" cy="842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ED826-C725-4E53-8ED8-6A863C46502E}"/>
              </a:ext>
            </a:extLst>
          </p:cNvPr>
          <p:cNvSpPr txBox="1"/>
          <p:nvPr/>
        </p:nvSpPr>
        <p:spPr>
          <a:xfrm>
            <a:off x="623725" y="294923"/>
            <a:ext cx="626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USER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002B2-D9BE-46A5-A149-2BE032EF520F}"/>
              </a:ext>
            </a:extLst>
          </p:cNvPr>
          <p:cNvSpPr txBox="1"/>
          <p:nvPr/>
        </p:nvSpPr>
        <p:spPr>
          <a:xfrm>
            <a:off x="7160871" y="2294308"/>
            <a:ext cx="30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Black" panose="020B0A03030202060203" pitchFamily="34" charset="0"/>
              </a:rPr>
              <a:t>Context menu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31969-D2FF-4B3E-B006-FFC16CA885B9}"/>
              </a:ext>
            </a:extLst>
          </p:cNvPr>
          <p:cNvSpPr txBox="1"/>
          <p:nvPr/>
        </p:nvSpPr>
        <p:spPr>
          <a:xfrm>
            <a:off x="1445242" y="4283162"/>
            <a:ext cx="302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 Black" panose="020B0A03030202060203" pitchFamily="34" charset="0"/>
              </a:rPr>
              <a:t>Buttons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3491C5-266A-4E4B-A2AC-C386CDF94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18" y="3710371"/>
            <a:ext cx="8103555" cy="41069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9346D9-4068-4E7B-8B73-B11FAF89FA0D}"/>
              </a:ext>
            </a:extLst>
          </p:cNvPr>
          <p:cNvCxnSpPr>
            <a:cxnSpLocks/>
          </p:cNvCxnSpPr>
          <p:nvPr/>
        </p:nvCxnSpPr>
        <p:spPr>
          <a:xfrm>
            <a:off x="2592729" y="4479403"/>
            <a:ext cx="1608881" cy="1"/>
          </a:xfrm>
          <a:prstGeom prst="straightConnector1">
            <a:avLst/>
          </a:prstGeom>
          <a:ln w="57150">
            <a:solidFill>
              <a:srgbClr val="FE629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F70340-C430-4345-A021-E83AC377B2E5}"/>
              </a:ext>
            </a:extLst>
          </p:cNvPr>
          <p:cNvCxnSpPr>
            <a:cxnSpLocks/>
          </p:cNvCxnSpPr>
          <p:nvPr/>
        </p:nvCxnSpPr>
        <p:spPr>
          <a:xfrm>
            <a:off x="8021256" y="2720051"/>
            <a:ext cx="0" cy="2176040"/>
          </a:xfrm>
          <a:prstGeom prst="straightConnector1">
            <a:avLst/>
          </a:prstGeom>
          <a:ln w="57150">
            <a:solidFill>
              <a:srgbClr val="12C0C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D86CFD0-A79B-425E-BC04-7D44AAE7348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364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ptop with Blank Screen Isolated című (100% jogdíjmentes ...">
            <a:extLst>
              <a:ext uri="{FF2B5EF4-FFF2-40B4-BE49-F238E27FC236}">
                <a16:creationId xmlns:a16="http://schemas.microsoft.com/office/drawing/2014/main" id="{34A9B496-7637-4D21-8DC6-4A9254C8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6520" y="1085122"/>
            <a:ext cx="15585039" cy="878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ED826-C725-4E53-8ED8-6A863C46502E}"/>
              </a:ext>
            </a:extLst>
          </p:cNvPr>
          <p:cNvSpPr txBox="1"/>
          <p:nvPr/>
        </p:nvSpPr>
        <p:spPr>
          <a:xfrm>
            <a:off x="623725" y="294923"/>
            <a:ext cx="626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9D6CB-6F77-4A0E-AD65-B1FC039C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09" y="2628740"/>
            <a:ext cx="8499666" cy="47211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6E216E-21A4-47FF-B6C9-10DBC46C385B}"/>
              </a:ext>
            </a:extLst>
          </p:cNvPr>
          <p:cNvSpPr/>
          <p:nvPr/>
        </p:nvSpPr>
        <p:spPr>
          <a:xfrm>
            <a:off x="6373794" y="1356756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raphik Black" panose="020B0A03030202060203" pitchFamily="34" charset="0"/>
              </a:rPr>
              <a:t>Help buttons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2FD8F5-C796-4726-A3A1-C16A0080F517}"/>
              </a:ext>
            </a:extLst>
          </p:cNvPr>
          <p:cNvCxnSpPr>
            <a:cxnSpLocks/>
          </p:cNvCxnSpPr>
          <p:nvPr/>
        </p:nvCxnSpPr>
        <p:spPr>
          <a:xfrm>
            <a:off x="7106856" y="1828800"/>
            <a:ext cx="0" cy="4502552"/>
          </a:xfrm>
          <a:prstGeom prst="straightConnector1">
            <a:avLst/>
          </a:prstGeom>
          <a:ln w="38100">
            <a:solidFill>
              <a:srgbClr val="F689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6F18E43C-0B71-42A9-851D-865F50C14209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249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ptop with Blank Screen Isolated című (100% jogdíjmentes ...">
            <a:extLst>
              <a:ext uri="{FF2B5EF4-FFF2-40B4-BE49-F238E27FC236}">
                <a16:creationId xmlns:a16="http://schemas.microsoft.com/office/drawing/2014/main" id="{34A9B496-7637-4D21-8DC6-4A9254C8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6520" y="1085122"/>
            <a:ext cx="15585039" cy="878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ED826-C725-4E53-8ED8-6A863C46502E}"/>
              </a:ext>
            </a:extLst>
          </p:cNvPr>
          <p:cNvSpPr txBox="1"/>
          <p:nvPr/>
        </p:nvSpPr>
        <p:spPr>
          <a:xfrm>
            <a:off x="623725" y="294923"/>
            <a:ext cx="626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USER 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E216E-21A4-47FF-B6C9-10DBC46C385B}"/>
              </a:ext>
            </a:extLst>
          </p:cNvPr>
          <p:cNvSpPr/>
          <p:nvPr/>
        </p:nvSpPr>
        <p:spPr>
          <a:xfrm>
            <a:off x="2970837" y="148921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raphik Black" panose="020B0A03030202060203" pitchFamily="34" charset="0"/>
              </a:rPr>
              <a:t>Constant feedback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D353A-14FD-4105-A406-1A28A487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066" y="2631965"/>
            <a:ext cx="8492289" cy="45906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8A4973-FC2F-4EE0-AE84-0058998AB64A}"/>
              </a:ext>
            </a:extLst>
          </p:cNvPr>
          <p:cNvCxnSpPr>
            <a:cxnSpLocks/>
          </p:cNvCxnSpPr>
          <p:nvPr/>
        </p:nvCxnSpPr>
        <p:spPr>
          <a:xfrm>
            <a:off x="4109013" y="1858544"/>
            <a:ext cx="0" cy="1741183"/>
          </a:xfrm>
          <a:prstGeom prst="straightConnector1">
            <a:avLst/>
          </a:prstGeom>
          <a:ln w="57150">
            <a:solidFill>
              <a:srgbClr val="C5C51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ACA50864-D99A-445A-BC8F-E2B60FFA16E6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084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F3651F0-BF3B-4E68-A635-D4FD59AD021A}"/>
              </a:ext>
            </a:extLst>
          </p:cNvPr>
          <p:cNvSpPr/>
          <p:nvPr/>
        </p:nvSpPr>
        <p:spPr>
          <a:xfrm>
            <a:off x="383934" y="912002"/>
            <a:ext cx="2705493" cy="2564091"/>
          </a:xfrm>
          <a:prstGeom prst="ellipse">
            <a:avLst/>
          </a:prstGeom>
          <a:solidFill>
            <a:srgbClr val="C61F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D41F7-5D3F-4C84-9F23-F279D11330DC}"/>
              </a:ext>
            </a:extLst>
          </p:cNvPr>
          <p:cNvSpPr/>
          <p:nvPr/>
        </p:nvSpPr>
        <p:spPr>
          <a:xfrm>
            <a:off x="7267664" y="4409394"/>
            <a:ext cx="2251436" cy="2158490"/>
          </a:xfrm>
          <a:prstGeom prst="ellipse">
            <a:avLst/>
          </a:prstGeom>
          <a:solidFill>
            <a:srgbClr val="EF9E3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AD470-AD71-45DF-9C47-B1D49D6D7E64}"/>
              </a:ext>
            </a:extLst>
          </p:cNvPr>
          <p:cNvSpPr/>
          <p:nvPr/>
        </p:nvSpPr>
        <p:spPr>
          <a:xfrm>
            <a:off x="3621438" y="101585"/>
            <a:ext cx="2251436" cy="2158490"/>
          </a:xfrm>
          <a:prstGeom prst="ellipse">
            <a:avLst/>
          </a:prstGeom>
          <a:solidFill>
            <a:srgbClr val="12C0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438D3-29CC-4E1A-AD4E-E971ADF0680C}"/>
              </a:ext>
            </a:extLst>
          </p:cNvPr>
          <p:cNvSpPr/>
          <p:nvPr/>
        </p:nvSpPr>
        <p:spPr>
          <a:xfrm>
            <a:off x="1161052" y="3961699"/>
            <a:ext cx="2705493" cy="2564091"/>
          </a:xfrm>
          <a:prstGeom prst="ellipse">
            <a:avLst/>
          </a:prstGeom>
          <a:solidFill>
            <a:srgbClr val="2C91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9CA8-8576-441E-BAB5-87B57B398B9F}"/>
              </a:ext>
            </a:extLst>
          </p:cNvPr>
          <p:cNvSpPr txBox="1"/>
          <p:nvPr/>
        </p:nvSpPr>
        <p:spPr>
          <a:xfrm>
            <a:off x="1387297" y="4932910"/>
            <a:ext cx="227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THE 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OF THE PROJECT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516DC-00CE-46A1-99E6-5272B2426D48}"/>
              </a:ext>
            </a:extLst>
          </p:cNvPr>
          <p:cNvSpPr/>
          <p:nvPr/>
        </p:nvSpPr>
        <p:spPr>
          <a:xfrm>
            <a:off x="4184818" y="2531429"/>
            <a:ext cx="2996145" cy="2860539"/>
          </a:xfrm>
          <a:prstGeom prst="ellipse">
            <a:avLst/>
          </a:prstGeom>
          <a:solidFill>
            <a:srgbClr val="FE629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8CED-6A19-4118-A2B2-AD8312C6AE48}"/>
              </a:ext>
            </a:extLst>
          </p:cNvPr>
          <p:cNvSpPr txBox="1"/>
          <p:nvPr/>
        </p:nvSpPr>
        <p:spPr>
          <a:xfrm>
            <a:off x="6946357" y="5162985"/>
            <a:ext cx="28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58875-2624-40CE-968B-1BCCAFAC99FD}"/>
              </a:ext>
            </a:extLst>
          </p:cNvPr>
          <p:cNvSpPr txBox="1"/>
          <p:nvPr/>
        </p:nvSpPr>
        <p:spPr>
          <a:xfrm>
            <a:off x="581503" y="1870881"/>
            <a:ext cx="23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FUTURE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5215-7CFB-4CE1-9555-1D022FDE403F}"/>
              </a:ext>
            </a:extLst>
          </p:cNvPr>
          <p:cNvSpPr txBox="1"/>
          <p:nvPr/>
        </p:nvSpPr>
        <p:spPr>
          <a:xfrm>
            <a:off x="4546962" y="3543800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CHALLENGES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DURING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DEVELOPMENT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EE003-59F3-46CF-9C5F-FD12327DF265}"/>
              </a:ext>
            </a:extLst>
          </p:cNvPr>
          <p:cNvSpPr/>
          <p:nvPr/>
        </p:nvSpPr>
        <p:spPr>
          <a:xfrm>
            <a:off x="6968265" y="588835"/>
            <a:ext cx="2628112" cy="25640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BFDD9-1464-4082-A121-A2E2A1C2BFA7}"/>
              </a:ext>
            </a:extLst>
          </p:cNvPr>
          <p:cNvSpPr txBox="1"/>
          <p:nvPr/>
        </p:nvSpPr>
        <p:spPr>
          <a:xfrm>
            <a:off x="3446789" y="986737"/>
            <a:ext cx="26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B48B-C240-495A-ADE7-6BC39F0DC68C}"/>
              </a:ext>
            </a:extLst>
          </p:cNvPr>
          <p:cNvSpPr txBox="1"/>
          <p:nvPr/>
        </p:nvSpPr>
        <p:spPr>
          <a:xfrm>
            <a:off x="7160633" y="1428069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TOOLS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TECHNOLOGY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C9F5C4-95F5-4823-A141-5F67171880C9}"/>
              </a:ext>
            </a:extLst>
          </p:cNvPr>
          <p:cNvSpPr/>
          <p:nvPr/>
        </p:nvSpPr>
        <p:spPr>
          <a:xfrm>
            <a:off x="9275975" y="2696065"/>
            <a:ext cx="2532091" cy="2384981"/>
          </a:xfrm>
          <a:prstGeom prst="ellipse">
            <a:avLst/>
          </a:prstGeom>
          <a:solidFill>
            <a:srgbClr val="19769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969D-E794-467C-B604-9FC3945FE009}"/>
              </a:ext>
            </a:extLst>
          </p:cNvPr>
          <p:cNvSpPr txBox="1"/>
          <p:nvPr/>
        </p:nvSpPr>
        <p:spPr>
          <a:xfrm>
            <a:off x="9438180" y="3383001"/>
            <a:ext cx="227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THE STAGES</a:t>
            </a:r>
          </a:p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OF DEVELOPMENT</a:t>
            </a:r>
            <a:endParaRPr lang="en-US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77A8F46-814B-4A75-9B62-0426BE1A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68" y="4380658"/>
            <a:ext cx="715652" cy="715652"/>
          </a:xfrm>
          <a:prstGeom prst="rect">
            <a:avLst/>
          </a:prstGeom>
        </p:spPr>
      </p:pic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BBDD74A2-D834-48F7-8C8A-8345E59C4A9E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25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03F05-A10E-408E-857E-C00345C73157}"/>
              </a:ext>
            </a:extLst>
          </p:cNvPr>
          <p:cNvSpPr txBox="1"/>
          <p:nvPr/>
        </p:nvSpPr>
        <p:spPr>
          <a:xfrm>
            <a:off x="623725" y="294923"/>
            <a:ext cx="6267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CHALLENGES DURING DEVELOPMENT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997A9B4-71C5-4F62-A0B9-3E248727A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43" y="699154"/>
            <a:ext cx="2438400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97B0C-8FD6-4EE9-8367-1F0C4653D18C}"/>
              </a:ext>
            </a:extLst>
          </p:cNvPr>
          <p:cNvSpPr txBox="1"/>
          <p:nvPr/>
        </p:nvSpPr>
        <p:spPr>
          <a:xfrm>
            <a:off x="831114" y="2448381"/>
            <a:ext cx="875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Linking DLL in Qt 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 Medium" panose="020B06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Scenario planning:  - where would the user click</a:t>
            </a:r>
          </a:p>
          <a:p>
            <a:pPr lvl="5"/>
            <a:r>
              <a:rPr lang="en-US" dirty="0">
                <a:latin typeface="Graphik Medium" panose="020B0603030202060203" pitchFamily="34" charset="0"/>
              </a:rPr>
              <a:t>   - what could possibly go wrong in the GUI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3A0A5DD-192F-4C39-8576-4095932E76B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896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F3651F0-BF3B-4E68-A635-D4FD59AD021A}"/>
              </a:ext>
            </a:extLst>
          </p:cNvPr>
          <p:cNvSpPr/>
          <p:nvPr/>
        </p:nvSpPr>
        <p:spPr>
          <a:xfrm>
            <a:off x="383934" y="912002"/>
            <a:ext cx="2705493" cy="2564091"/>
          </a:xfrm>
          <a:prstGeom prst="ellipse">
            <a:avLst/>
          </a:prstGeom>
          <a:solidFill>
            <a:srgbClr val="C61F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D41F7-5D3F-4C84-9F23-F279D11330DC}"/>
              </a:ext>
            </a:extLst>
          </p:cNvPr>
          <p:cNvSpPr/>
          <p:nvPr/>
        </p:nvSpPr>
        <p:spPr>
          <a:xfrm>
            <a:off x="7267664" y="4409394"/>
            <a:ext cx="2251436" cy="2158490"/>
          </a:xfrm>
          <a:prstGeom prst="ellipse">
            <a:avLst/>
          </a:prstGeom>
          <a:solidFill>
            <a:srgbClr val="EF9E3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AD470-AD71-45DF-9C47-B1D49D6D7E64}"/>
              </a:ext>
            </a:extLst>
          </p:cNvPr>
          <p:cNvSpPr/>
          <p:nvPr/>
        </p:nvSpPr>
        <p:spPr>
          <a:xfrm>
            <a:off x="3621438" y="101585"/>
            <a:ext cx="2251436" cy="2158490"/>
          </a:xfrm>
          <a:prstGeom prst="ellipse">
            <a:avLst/>
          </a:prstGeom>
          <a:solidFill>
            <a:srgbClr val="12C0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438D3-29CC-4E1A-AD4E-E971ADF0680C}"/>
              </a:ext>
            </a:extLst>
          </p:cNvPr>
          <p:cNvSpPr/>
          <p:nvPr/>
        </p:nvSpPr>
        <p:spPr>
          <a:xfrm>
            <a:off x="1161052" y="3961699"/>
            <a:ext cx="2705493" cy="2564091"/>
          </a:xfrm>
          <a:prstGeom prst="ellipse">
            <a:avLst/>
          </a:prstGeom>
          <a:solidFill>
            <a:srgbClr val="2C91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9CA8-8576-441E-BAB5-87B57B398B9F}"/>
              </a:ext>
            </a:extLst>
          </p:cNvPr>
          <p:cNvSpPr txBox="1"/>
          <p:nvPr/>
        </p:nvSpPr>
        <p:spPr>
          <a:xfrm>
            <a:off x="1387297" y="4932910"/>
            <a:ext cx="227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THE 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OF THE PROJECT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516DC-00CE-46A1-99E6-5272B2426D48}"/>
              </a:ext>
            </a:extLst>
          </p:cNvPr>
          <p:cNvSpPr/>
          <p:nvPr/>
        </p:nvSpPr>
        <p:spPr>
          <a:xfrm>
            <a:off x="4184818" y="2531429"/>
            <a:ext cx="2996145" cy="2860539"/>
          </a:xfrm>
          <a:prstGeom prst="ellipse">
            <a:avLst/>
          </a:prstGeom>
          <a:solidFill>
            <a:srgbClr val="FE629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8CED-6A19-4118-A2B2-AD8312C6AE48}"/>
              </a:ext>
            </a:extLst>
          </p:cNvPr>
          <p:cNvSpPr txBox="1"/>
          <p:nvPr/>
        </p:nvSpPr>
        <p:spPr>
          <a:xfrm>
            <a:off x="6946357" y="5162985"/>
            <a:ext cx="28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58875-2624-40CE-968B-1BCCAFAC99FD}"/>
              </a:ext>
            </a:extLst>
          </p:cNvPr>
          <p:cNvSpPr txBox="1"/>
          <p:nvPr/>
        </p:nvSpPr>
        <p:spPr>
          <a:xfrm>
            <a:off x="581503" y="1870881"/>
            <a:ext cx="23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FUTURE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5215-7CFB-4CE1-9555-1D022FDE403F}"/>
              </a:ext>
            </a:extLst>
          </p:cNvPr>
          <p:cNvSpPr txBox="1"/>
          <p:nvPr/>
        </p:nvSpPr>
        <p:spPr>
          <a:xfrm>
            <a:off x="4546962" y="3543800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CHALLENGES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DURING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DEVELOPMENT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EE003-59F3-46CF-9C5F-FD12327DF265}"/>
              </a:ext>
            </a:extLst>
          </p:cNvPr>
          <p:cNvSpPr/>
          <p:nvPr/>
        </p:nvSpPr>
        <p:spPr>
          <a:xfrm>
            <a:off x="6968265" y="588835"/>
            <a:ext cx="2628112" cy="25640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BFDD9-1464-4082-A121-A2E2A1C2BFA7}"/>
              </a:ext>
            </a:extLst>
          </p:cNvPr>
          <p:cNvSpPr txBox="1"/>
          <p:nvPr/>
        </p:nvSpPr>
        <p:spPr>
          <a:xfrm>
            <a:off x="3446789" y="986737"/>
            <a:ext cx="26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B48B-C240-495A-ADE7-6BC39F0DC68C}"/>
              </a:ext>
            </a:extLst>
          </p:cNvPr>
          <p:cNvSpPr txBox="1"/>
          <p:nvPr/>
        </p:nvSpPr>
        <p:spPr>
          <a:xfrm>
            <a:off x="7160633" y="1428069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TOOLS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TECHNOLOGY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C9F5C4-95F5-4823-A141-5F67171880C9}"/>
              </a:ext>
            </a:extLst>
          </p:cNvPr>
          <p:cNvSpPr/>
          <p:nvPr/>
        </p:nvSpPr>
        <p:spPr>
          <a:xfrm>
            <a:off x="9275975" y="2696065"/>
            <a:ext cx="2532091" cy="2384981"/>
          </a:xfrm>
          <a:prstGeom prst="ellipse">
            <a:avLst/>
          </a:prstGeom>
          <a:solidFill>
            <a:srgbClr val="19769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969D-E794-467C-B604-9FC3945FE009}"/>
              </a:ext>
            </a:extLst>
          </p:cNvPr>
          <p:cNvSpPr txBox="1"/>
          <p:nvPr/>
        </p:nvSpPr>
        <p:spPr>
          <a:xfrm>
            <a:off x="9438180" y="3383001"/>
            <a:ext cx="227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THE STAGES</a:t>
            </a:r>
          </a:p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OF DEVELOPMENT</a:t>
            </a:r>
            <a:endParaRPr lang="en-US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77A8F46-814B-4A75-9B62-0426BE1A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4" y="2531429"/>
            <a:ext cx="715652" cy="715652"/>
          </a:xfrm>
          <a:prstGeom prst="rect">
            <a:avLst/>
          </a:prstGeom>
        </p:spPr>
      </p:pic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DF9FB0A-D773-4289-948B-D962BE591145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02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F3651F0-BF3B-4E68-A635-D4FD59AD021A}"/>
              </a:ext>
            </a:extLst>
          </p:cNvPr>
          <p:cNvSpPr/>
          <p:nvPr/>
        </p:nvSpPr>
        <p:spPr>
          <a:xfrm>
            <a:off x="383934" y="912002"/>
            <a:ext cx="2705493" cy="2564091"/>
          </a:xfrm>
          <a:prstGeom prst="ellipse">
            <a:avLst/>
          </a:prstGeom>
          <a:solidFill>
            <a:srgbClr val="C61F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D41F7-5D3F-4C84-9F23-F279D11330DC}"/>
              </a:ext>
            </a:extLst>
          </p:cNvPr>
          <p:cNvSpPr/>
          <p:nvPr/>
        </p:nvSpPr>
        <p:spPr>
          <a:xfrm>
            <a:off x="7267664" y="4409394"/>
            <a:ext cx="2251436" cy="2158490"/>
          </a:xfrm>
          <a:prstGeom prst="ellipse">
            <a:avLst/>
          </a:prstGeom>
          <a:solidFill>
            <a:srgbClr val="EF9E3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AD470-AD71-45DF-9C47-B1D49D6D7E64}"/>
              </a:ext>
            </a:extLst>
          </p:cNvPr>
          <p:cNvSpPr/>
          <p:nvPr/>
        </p:nvSpPr>
        <p:spPr>
          <a:xfrm>
            <a:off x="3621438" y="101585"/>
            <a:ext cx="2251436" cy="2158490"/>
          </a:xfrm>
          <a:prstGeom prst="ellipse">
            <a:avLst/>
          </a:prstGeom>
          <a:solidFill>
            <a:srgbClr val="12C0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438D3-29CC-4E1A-AD4E-E971ADF0680C}"/>
              </a:ext>
            </a:extLst>
          </p:cNvPr>
          <p:cNvSpPr/>
          <p:nvPr/>
        </p:nvSpPr>
        <p:spPr>
          <a:xfrm>
            <a:off x="1161052" y="3961699"/>
            <a:ext cx="2705493" cy="2564091"/>
          </a:xfrm>
          <a:prstGeom prst="ellipse">
            <a:avLst/>
          </a:prstGeom>
          <a:solidFill>
            <a:srgbClr val="2C91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9CA8-8576-441E-BAB5-87B57B398B9F}"/>
              </a:ext>
            </a:extLst>
          </p:cNvPr>
          <p:cNvSpPr txBox="1"/>
          <p:nvPr/>
        </p:nvSpPr>
        <p:spPr>
          <a:xfrm>
            <a:off x="1387297" y="4932910"/>
            <a:ext cx="227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THE 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OF THE PROJECT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516DC-00CE-46A1-99E6-5272B2426D48}"/>
              </a:ext>
            </a:extLst>
          </p:cNvPr>
          <p:cNvSpPr/>
          <p:nvPr/>
        </p:nvSpPr>
        <p:spPr>
          <a:xfrm>
            <a:off x="4184818" y="2531429"/>
            <a:ext cx="2996145" cy="2860539"/>
          </a:xfrm>
          <a:prstGeom prst="ellipse">
            <a:avLst/>
          </a:prstGeom>
          <a:solidFill>
            <a:srgbClr val="FE629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8CED-6A19-4118-A2B2-AD8312C6AE48}"/>
              </a:ext>
            </a:extLst>
          </p:cNvPr>
          <p:cNvSpPr txBox="1"/>
          <p:nvPr/>
        </p:nvSpPr>
        <p:spPr>
          <a:xfrm>
            <a:off x="6946357" y="5162985"/>
            <a:ext cx="28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58875-2624-40CE-968B-1BCCAFAC99FD}"/>
              </a:ext>
            </a:extLst>
          </p:cNvPr>
          <p:cNvSpPr txBox="1"/>
          <p:nvPr/>
        </p:nvSpPr>
        <p:spPr>
          <a:xfrm>
            <a:off x="581503" y="1870881"/>
            <a:ext cx="23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FUTURE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5215-7CFB-4CE1-9555-1D022FDE403F}"/>
              </a:ext>
            </a:extLst>
          </p:cNvPr>
          <p:cNvSpPr txBox="1"/>
          <p:nvPr/>
        </p:nvSpPr>
        <p:spPr>
          <a:xfrm>
            <a:off x="4546962" y="3543800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CHALLENGES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DURING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DEVELOPMENT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EE003-59F3-46CF-9C5F-FD12327DF265}"/>
              </a:ext>
            </a:extLst>
          </p:cNvPr>
          <p:cNvSpPr/>
          <p:nvPr/>
        </p:nvSpPr>
        <p:spPr>
          <a:xfrm>
            <a:off x="6968265" y="588835"/>
            <a:ext cx="2628112" cy="25640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BFDD9-1464-4082-A121-A2E2A1C2BFA7}"/>
              </a:ext>
            </a:extLst>
          </p:cNvPr>
          <p:cNvSpPr txBox="1"/>
          <p:nvPr/>
        </p:nvSpPr>
        <p:spPr>
          <a:xfrm>
            <a:off x="3446789" y="986737"/>
            <a:ext cx="26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B48B-C240-495A-ADE7-6BC39F0DC68C}"/>
              </a:ext>
            </a:extLst>
          </p:cNvPr>
          <p:cNvSpPr txBox="1"/>
          <p:nvPr/>
        </p:nvSpPr>
        <p:spPr>
          <a:xfrm>
            <a:off x="7160633" y="1428069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TOOLS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TECHNOLOGY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C9F5C4-95F5-4823-A141-5F67171880C9}"/>
              </a:ext>
            </a:extLst>
          </p:cNvPr>
          <p:cNvSpPr/>
          <p:nvPr/>
        </p:nvSpPr>
        <p:spPr>
          <a:xfrm>
            <a:off x="9275975" y="2696065"/>
            <a:ext cx="2532091" cy="2384981"/>
          </a:xfrm>
          <a:prstGeom prst="ellipse">
            <a:avLst/>
          </a:prstGeom>
          <a:solidFill>
            <a:srgbClr val="19769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969D-E794-467C-B604-9FC3945FE009}"/>
              </a:ext>
            </a:extLst>
          </p:cNvPr>
          <p:cNvSpPr txBox="1"/>
          <p:nvPr/>
        </p:nvSpPr>
        <p:spPr>
          <a:xfrm>
            <a:off x="9438180" y="3383001"/>
            <a:ext cx="227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THE STAGES</a:t>
            </a:r>
          </a:p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OF DEVELOPMENT</a:t>
            </a:r>
            <a:endParaRPr lang="en-US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77A8F46-814B-4A75-9B62-0426BE1A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15" y="5513437"/>
            <a:ext cx="715652" cy="7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C0AA7-35C9-4677-9583-6E2AE5898177}"/>
              </a:ext>
            </a:extLst>
          </p:cNvPr>
          <p:cNvSpPr txBox="1"/>
          <p:nvPr/>
        </p:nvSpPr>
        <p:spPr>
          <a:xfrm>
            <a:off x="623725" y="294923"/>
            <a:ext cx="626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FUTURE DEVELOPMENT</a:t>
            </a:r>
          </a:p>
        </p:txBody>
      </p:sp>
      <p:pic>
        <p:nvPicPr>
          <p:cNvPr id="5122" name="Picture 2" descr="People Man Flag On Diagram Flat Stock Vector (Royalty Free) 311493143">
            <a:extLst>
              <a:ext uri="{FF2B5EF4-FFF2-40B4-BE49-F238E27FC236}">
                <a16:creationId xmlns:a16="http://schemas.microsoft.com/office/drawing/2014/main" id="{DA5DE124-E12E-4AEC-9DFF-D67EC2E3F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8"/>
          <a:stretch/>
        </p:blipFill>
        <p:spPr bwMode="auto">
          <a:xfrm>
            <a:off x="8068216" y="294923"/>
            <a:ext cx="2901046" cy="30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F9297-2781-4FB2-BFFE-E550FF686E52}"/>
              </a:ext>
            </a:extLst>
          </p:cNvPr>
          <p:cNvSpPr txBox="1"/>
          <p:nvPr/>
        </p:nvSpPr>
        <p:spPr>
          <a:xfrm>
            <a:off x="829198" y="2367567"/>
            <a:ext cx="687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Additional features: version history and 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 Medium" panose="020B06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Introducing users, user rights and log in</a:t>
            </a:r>
          </a:p>
          <a:p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0F6BADA0-5DBC-44B7-A38D-E369A32C555F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47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AE85B3-3472-4997-A33C-6B27AEF564CC}"/>
              </a:ext>
            </a:extLst>
          </p:cNvPr>
          <p:cNvSpPr/>
          <p:nvPr/>
        </p:nvSpPr>
        <p:spPr>
          <a:xfrm>
            <a:off x="3647288" y="1083197"/>
            <a:ext cx="5038725" cy="4876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22B30-48BC-4145-93F5-9B7D88E9969F}"/>
              </a:ext>
            </a:extLst>
          </p:cNvPr>
          <p:cNvSpPr txBox="1"/>
          <p:nvPr/>
        </p:nvSpPr>
        <p:spPr>
          <a:xfrm>
            <a:off x="3934019" y="3814255"/>
            <a:ext cx="44652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Graphik Black" panose="020B0A03030202060203" pitchFamily="34" charset="0"/>
                <a:cs typeface="Calibri"/>
              </a:rPr>
              <a:t>LIVE DEMO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1FD656-F90B-4C43-96F4-54EAC99E2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00" y="4393440"/>
            <a:ext cx="1381363" cy="1381363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12348AC-1EC4-4CE5-B94D-AA87DE34C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97" y="2049392"/>
            <a:ext cx="1988706" cy="1988706"/>
          </a:xfrm>
          <a:prstGeom prst="rect">
            <a:avLst/>
          </a:prstGeom>
        </p:spPr>
      </p:pic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1A716190-19D3-4014-9B24-3BFD270FFDF9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018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AE85B3-3472-4997-A33C-6B27AEF564CC}"/>
              </a:ext>
            </a:extLst>
          </p:cNvPr>
          <p:cNvSpPr/>
          <p:nvPr/>
        </p:nvSpPr>
        <p:spPr>
          <a:xfrm>
            <a:off x="3576637" y="990600"/>
            <a:ext cx="5038725" cy="4876800"/>
          </a:xfrm>
          <a:prstGeom prst="ellipse">
            <a:avLst/>
          </a:prstGeom>
          <a:solidFill>
            <a:srgbClr val="9A48D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22B30-48BC-4145-93F5-9B7D88E9969F}"/>
              </a:ext>
            </a:extLst>
          </p:cNvPr>
          <p:cNvSpPr txBox="1"/>
          <p:nvPr/>
        </p:nvSpPr>
        <p:spPr>
          <a:xfrm>
            <a:off x="3934020" y="2816101"/>
            <a:ext cx="446526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Graphik Black" panose="020B0A03030202060203" pitchFamily="34" charset="0"/>
                <a:cs typeface="Calibri"/>
              </a:rPr>
              <a:t>Thank you</a:t>
            </a: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Graphik Black" panose="020B0A03030202060203" pitchFamily="34" charset="0"/>
                <a:cs typeface="Calibri"/>
              </a:rPr>
              <a:t>for your attention.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D1FD656-F90B-4C43-96F4-54EAC99E2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65" y="3826056"/>
            <a:ext cx="1381363" cy="1381363"/>
          </a:xfrm>
          <a:prstGeom prst="rect">
            <a:avLst/>
          </a:prstGeom>
        </p:spPr>
      </p:pic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94803544-3827-4492-9720-2A7D4C91D395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12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E633734-5713-4F4D-A3C5-1AEF1B0D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348" y="1015823"/>
            <a:ext cx="5193956" cy="5193956"/>
          </a:xfrm>
          <a:prstGeom prst="rect">
            <a:avLst/>
          </a:prstGeom>
        </p:spPr>
      </p:pic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23DE0448-E123-4FB0-8840-27E841D425E3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831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ptop with Blank Screen Isolated című (100% jogdíjmentes ...">
            <a:extLst>
              <a:ext uri="{FF2B5EF4-FFF2-40B4-BE49-F238E27FC236}">
                <a16:creationId xmlns:a16="http://schemas.microsoft.com/office/drawing/2014/main" id="{289DA234-87E5-425F-9ABB-1A08BD55E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4771" y="-321013"/>
            <a:ext cx="13860041" cy="780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C0F239-5A38-4811-9AAC-41BE90360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89" y="1032752"/>
            <a:ext cx="7516543" cy="4677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22672-EAE9-43B3-BC30-C2F806CAE287}"/>
              </a:ext>
            </a:extLst>
          </p:cNvPr>
          <p:cNvSpPr txBox="1"/>
          <p:nvPr/>
        </p:nvSpPr>
        <p:spPr>
          <a:xfrm>
            <a:off x="970960" y="238362"/>
            <a:ext cx="626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What does VSS look like?</a:t>
            </a: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F21F5A0A-A4E6-4808-A12A-F28DF562EFDB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04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15AC7-07F5-49D1-B42E-830A70A0355C}"/>
              </a:ext>
            </a:extLst>
          </p:cNvPr>
          <p:cNvSpPr txBox="1"/>
          <p:nvPr/>
        </p:nvSpPr>
        <p:spPr>
          <a:xfrm>
            <a:off x="623725" y="294923"/>
            <a:ext cx="626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THE GOAL OF THE PROJECT</a:t>
            </a:r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AB02CE22-3A24-4DE7-80A5-5498358C6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61" y="3968098"/>
            <a:ext cx="3203467" cy="1338949"/>
          </a:xfrm>
          <a:prstGeom prst="rect">
            <a:avLst/>
          </a:prstGeom>
        </p:spPr>
      </p:pic>
      <p:pic>
        <p:nvPicPr>
          <p:cNvPr id="2050" name="Picture 2" descr="Speed Up Microsoft Access and Visual SourceSafe Integration">
            <a:extLst>
              <a:ext uri="{FF2B5EF4-FFF2-40B4-BE49-F238E27FC236}">
                <a16:creationId xmlns:a16="http://schemas.microsoft.com/office/drawing/2014/main" id="{03880CBB-8BF9-424F-A289-73D721AD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394" y="4013538"/>
            <a:ext cx="3229669" cy="15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0BD40-721E-44A4-B80C-C132E39E017F}"/>
              </a:ext>
            </a:extLst>
          </p:cNvPr>
          <p:cNvSpPr txBox="1"/>
          <p:nvPr/>
        </p:nvSpPr>
        <p:spPr>
          <a:xfrm>
            <a:off x="697584" y="1772239"/>
            <a:ext cx="8644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To create an application interface identical to the Visual SourceSafe API, which was last released by Microsoft in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 Medium" panose="020B06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To provide vital VSS functionalities by implementing git commands</a:t>
            </a:r>
          </a:p>
        </p:txBody>
      </p:sp>
      <p:pic>
        <p:nvPicPr>
          <p:cNvPr id="2052" name="Picture 4" descr="Free black right arrow icon png vector - Pixsector">
            <a:extLst>
              <a:ext uri="{FF2B5EF4-FFF2-40B4-BE49-F238E27FC236}">
                <a16:creationId xmlns:a16="http://schemas.microsoft.com/office/drawing/2014/main" id="{22A49266-EA76-4971-9314-E1A8CC22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40" y="360045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1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F3651F0-BF3B-4E68-A635-D4FD59AD021A}"/>
              </a:ext>
            </a:extLst>
          </p:cNvPr>
          <p:cNvSpPr/>
          <p:nvPr/>
        </p:nvSpPr>
        <p:spPr>
          <a:xfrm>
            <a:off x="383934" y="912002"/>
            <a:ext cx="2705493" cy="2564091"/>
          </a:xfrm>
          <a:prstGeom prst="ellipse">
            <a:avLst/>
          </a:prstGeom>
          <a:solidFill>
            <a:srgbClr val="C61F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D41F7-5D3F-4C84-9F23-F279D11330DC}"/>
              </a:ext>
            </a:extLst>
          </p:cNvPr>
          <p:cNvSpPr/>
          <p:nvPr/>
        </p:nvSpPr>
        <p:spPr>
          <a:xfrm>
            <a:off x="7267664" y="4409394"/>
            <a:ext cx="2251436" cy="2158490"/>
          </a:xfrm>
          <a:prstGeom prst="ellipse">
            <a:avLst/>
          </a:prstGeom>
          <a:solidFill>
            <a:srgbClr val="EF9E3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AD470-AD71-45DF-9C47-B1D49D6D7E64}"/>
              </a:ext>
            </a:extLst>
          </p:cNvPr>
          <p:cNvSpPr/>
          <p:nvPr/>
        </p:nvSpPr>
        <p:spPr>
          <a:xfrm>
            <a:off x="3621438" y="101585"/>
            <a:ext cx="2251436" cy="2158490"/>
          </a:xfrm>
          <a:prstGeom prst="ellipse">
            <a:avLst/>
          </a:prstGeom>
          <a:solidFill>
            <a:srgbClr val="12C0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438D3-29CC-4E1A-AD4E-E971ADF0680C}"/>
              </a:ext>
            </a:extLst>
          </p:cNvPr>
          <p:cNvSpPr/>
          <p:nvPr/>
        </p:nvSpPr>
        <p:spPr>
          <a:xfrm>
            <a:off x="1161052" y="3961699"/>
            <a:ext cx="2705493" cy="2564091"/>
          </a:xfrm>
          <a:prstGeom prst="ellipse">
            <a:avLst/>
          </a:prstGeom>
          <a:solidFill>
            <a:srgbClr val="2C91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9CA8-8576-441E-BAB5-87B57B398B9F}"/>
              </a:ext>
            </a:extLst>
          </p:cNvPr>
          <p:cNvSpPr txBox="1"/>
          <p:nvPr/>
        </p:nvSpPr>
        <p:spPr>
          <a:xfrm>
            <a:off x="1387297" y="4932910"/>
            <a:ext cx="227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THE 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OF THE PROJECT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516DC-00CE-46A1-99E6-5272B2426D48}"/>
              </a:ext>
            </a:extLst>
          </p:cNvPr>
          <p:cNvSpPr/>
          <p:nvPr/>
        </p:nvSpPr>
        <p:spPr>
          <a:xfrm>
            <a:off x="4184818" y="2531429"/>
            <a:ext cx="2996145" cy="2860539"/>
          </a:xfrm>
          <a:prstGeom prst="ellipse">
            <a:avLst/>
          </a:prstGeom>
          <a:solidFill>
            <a:srgbClr val="FE629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8CED-6A19-4118-A2B2-AD8312C6AE48}"/>
              </a:ext>
            </a:extLst>
          </p:cNvPr>
          <p:cNvSpPr txBox="1"/>
          <p:nvPr/>
        </p:nvSpPr>
        <p:spPr>
          <a:xfrm>
            <a:off x="6946357" y="5162985"/>
            <a:ext cx="28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58875-2624-40CE-968B-1BCCAFAC99FD}"/>
              </a:ext>
            </a:extLst>
          </p:cNvPr>
          <p:cNvSpPr txBox="1"/>
          <p:nvPr/>
        </p:nvSpPr>
        <p:spPr>
          <a:xfrm>
            <a:off x="581503" y="1870881"/>
            <a:ext cx="23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FUTURE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5215-7CFB-4CE1-9555-1D022FDE403F}"/>
              </a:ext>
            </a:extLst>
          </p:cNvPr>
          <p:cNvSpPr txBox="1"/>
          <p:nvPr/>
        </p:nvSpPr>
        <p:spPr>
          <a:xfrm>
            <a:off x="4546962" y="3543800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CHALLENGES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DURING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DEVELOPMENT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EE003-59F3-46CF-9C5F-FD12327DF265}"/>
              </a:ext>
            </a:extLst>
          </p:cNvPr>
          <p:cNvSpPr/>
          <p:nvPr/>
        </p:nvSpPr>
        <p:spPr>
          <a:xfrm>
            <a:off x="6968265" y="588835"/>
            <a:ext cx="2628112" cy="25640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BFDD9-1464-4082-A121-A2E2A1C2BFA7}"/>
              </a:ext>
            </a:extLst>
          </p:cNvPr>
          <p:cNvSpPr txBox="1"/>
          <p:nvPr/>
        </p:nvSpPr>
        <p:spPr>
          <a:xfrm>
            <a:off x="3446789" y="986737"/>
            <a:ext cx="26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B48B-C240-495A-ADE7-6BC39F0DC68C}"/>
              </a:ext>
            </a:extLst>
          </p:cNvPr>
          <p:cNvSpPr txBox="1"/>
          <p:nvPr/>
        </p:nvSpPr>
        <p:spPr>
          <a:xfrm>
            <a:off x="7160633" y="1428069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TOOLS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TECHNOLOGY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C9F5C4-95F5-4823-A141-5F67171880C9}"/>
              </a:ext>
            </a:extLst>
          </p:cNvPr>
          <p:cNvSpPr/>
          <p:nvPr/>
        </p:nvSpPr>
        <p:spPr>
          <a:xfrm>
            <a:off x="9275975" y="2696065"/>
            <a:ext cx="2532091" cy="2384981"/>
          </a:xfrm>
          <a:prstGeom prst="ellipse">
            <a:avLst/>
          </a:prstGeom>
          <a:solidFill>
            <a:srgbClr val="19769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969D-E794-467C-B604-9FC3945FE009}"/>
              </a:ext>
            </a:extLst>
          </p:cNvPr>
          <p:cNvSpPr txBox="1"/>
          <p:nvPr/>
        </p:nvSpPr>
        <p:spPr>
          <a:xfrm>
            <a:off x="9438180" y="3383001"/>
            <a:ext cx="227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THE STAGES</a:t>
            </a:r>
          </a:p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OF DEVELOPMENT</a:t>
            </a:r>
            <a:endParaRPr lang="en-US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77A8F46-814B-4A75-9B62-0426BE1A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454" y="2251781"/>
            <a:ext cx="715652" cy="715652"/>
          </a:xfrm>
          <a:prstGeom prst="rect">
            <a:avLst/>
          </a:prstGeom>
        </p:spPr>
      </p:pic>
      <p:sp>
        <p:nvSpPr>
          <p:cNvPr id="25" name="Footer Placeholder 8">
            <a:extLst>
              <a:ext uri="{FF2B5EF4-FFF2-40B4-BE49-F238E27FC236}">
                <a16:creationId xmlns:a16="http://schemas.microsoft.com/office/drawing/2014/main" id="{C710B58D-A8F9-48C0-8CAA-28AC50C64D6C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293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C2F60B-CB04-4BDF-B287-3A043F6BFA8A}"/>
              </a:ext>
            </a:extLst>
          </p:cNvPr>
          <p:cNvSpPr txBox="1"/>
          <p:nvPr/>
        </p:nvSpPr>
        <p:spPr>
          <a:xfrm>
            <a:off x="623725" y="294923"/>
            <a:ext cx="626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TOOLS AND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EB378-BB7C-4AB6-B89A-3FCA3212E71F}"/>
              </a:ext>
            </a:extLst>
          </p:cNvPr>
          <p:cNvSpPr txBox="1"/>
          <p:nvPr/>
        </p:nvSpPr>
        <p:spPr>
          <a:xfrm>
            <a:off x="3516394" y="2188128"/>
            <a:ext cx="2941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Notepad++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 Medium" panose="020B06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Visual Studio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 Medium" panose="020B06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Qt Creator</a:t>
            </a:r>
          </a:p>
        </p:txBody>
      </p:sp>
      <p:pic>
        <p:nvPicPr>
          <p:cNvPr id="1026" name="Picture 2" descr="Notepad++">
            <a:extLst>
              <a:ext uri="{FF2B5EF4-FFF2-40B4-BE49-F238E27FC236}">
                <a16:creationId xmlns:a16="http://schemas.microsoft.com/office/drawing/2014/main" id="{4674596B-0A0E-43DF-986F-2F52D0AD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0" y="1222494"/>
            <a:ext cx="2051231" cy="177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IDE, Code Editor, Azure DevOps, &amp; App Center ...">
            <a:extLst>
              <a:ext uri="{FF2B5EF4-FFF2-40B4-BE49-F238E27FC236}">
                <a16:creationId xmlns:a16="http://schemas.microsoft.com/office/drawing/2014/main" id="{96B59141-EE41-4B35-9D5A-94282752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505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01C764-FE4A-4840-AA89-6CE53D4B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7" y="4972256"/>
            <a:ext cx="1946241" cy="142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4B867-FC78-4443-BECA-491C5F0C7B9E}"/>
              </a:ext>
            </a:extLst>
          </p:cNvPr>
          <p:cNvSpPr txBox="1"/>
          <p:nvPr/>
        </p:nvSpPr>
        <p:spPr>
          <a:xfrm>
            <a:off x="6466984" y="4013577"/>
            <a:ext cx="360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Batch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raphik Medium" panose="020B06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DLL</a:t>
            </a:r>
          </a:p>
          <a:p>
            <a:endParaRPr lang="en-US" dirty="0">
              <a:latin typeface="Graphik Medium" panose="020B060303020206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 Medium" panose="020B0603030202060203" pitchFamily="34" charset="0"/>
              </a:rPr>
              <a:t>C++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2C2549B-C1AD-4C46-8527-19110E87D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74" y="4752241"/>
            <a:ext cx="1470484" cy="16530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C3F924-901C-4E9E-9CC4-A2B3A8CE9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2390001"/>
            <a:ext cx="2395755" cy="2155177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489A05B0-130D-44D7-A898-DFEA07173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908" y="619841"/>
            <a:ext cx="1725875" cy="1725875"/>
          </a:xfrm>
          <a:prstGeom prst="rect">
            <a:avLst/>
          </a:prstGeom>
        </p:spPr>
      </p:pic>
      <p:sp>
        <p:nvSpPr>
          <p:cNvPr id="34" name="Footer Placeholder 8">
            <a:extLst>
              <a:ext uri="{FF2B5EF4-FFF2-40B4-BE49-F238E27FC236}">
                <a16:creationId xmlns:a16="http://schemas.microsoft.com/office/drawing/2014/main" id="{F203A86B-E7D5-46C6-87D4-9C6E0E3835B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435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F3651F0-BF3B-4E68-A635-D4FD59AD021A}"/>
              </a:ext>
            </a:extLst>
          </p:cNvPr>
          <p:cNvSpPr/>
          <p:nvPr/>
        </p:nvSpPr>
        <p:spPr>
          <a:xfrm>
            <a:off x="383934" y="912002"/>
            <a:ext cx="2705493" cy="2564091"/>
          </a:xfrm>
          <a:prstGeom prst="ellipse">
            <a:avLst/>
          </a:prstGeom>
          <a:solidFill>
            <a:srgbClr val="C61FE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D41F7-5D3F-4C84-9F23-F279D11330DC}"/>
              </a:ext>
            </a:extLst>
          </p:cNvPr>
          <p:cNvSpPr/>
          <p:nvPr/>
        </p:nvSpPr>
        <p:spPr>
          <a:xfrm>
            <a:off x="7267664" y="4409394"/>
            <a:ext cx="2251436" cy="2158490"/>
          </a:xfrm>
          <a:prstGeom prst="ellipse">
            <a:avLst/>
          </a:prstGeom>
          <a:solidFill>
            <a:srgbClr val="EF9E3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5AD470-AD71-45DF-9C47-B1D49D6D7E64}"/>
              </a:ext>
            </a:extLst>
          </p:cNvPr>
          <p:cNvSpPr/>
          <p:nvPr/>
        </p:nvSpPr>
        <p:spPr>
          <a:xfrm>
            <a:off x="3621438" y="101585"/>
            <a:ext cx="2251436" cy="2158490"/>
          </a:xfrm>
          <a:prstGeom prst="ellipse">
            <a:avLst/>
          </a:prstGeom>
          <a:solidFill>
            <a:srgbClr val="12C0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3438D3-29CC-4E1A-AD4E-E971ADF0680C}"/>
              </a:ext>
            </a:extLst>
          </p:cNvPr>
          <p:cNvSpPr/>
          <p:nvPr/>
        </p:nvSpPr>
        <p:spPr>
          <a:xfrm>
            <a:off x="1161052" y="3961699"/>
            <a:ext cx="2705493" cy="2564091"/>
          </a:xfrm>
          <a:prstGeom prst="ellipse">
            <a:avLst/>
          </a:prstGeom>
          <a:solidFill>
            <a:srgbClr val="2C912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09CA8-8576-441E-BAB5-87B57B398B9F}"/>
              </a:ext>
            </a:extLst>
          </p:cNvPr>
          <p:cNvSpPr txBox="1"/>
          <p:nvPr/>
        </p:nvSpPr>
        <p:spPr>
          <a:xfrm>
            <a:off x="1387297" y="4932910"/>
            <a:ext cx="227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THE 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OF THE PROJECT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516DC-00CE-46A1-99E6-5272B2426D48}"/>
              </a:ext>
            </a:extLst>
          </p:cNvPr>
          <p:cNvSpPr/>
          <p:nvPr/>
        </p:nvSpPr>
        <p:spPr>
          <a:xfrm>
            <a:off x="4184818" y="2531429"/>
            <a:ext cx="2996145" cy="2860539"/>
          </a:xfrm>
          <a:prstGeom prst="ellipse">
            <a:avLst/>
          </a:prstGeom>
          <a:solidFill>
            <a:srgbClr val="FE629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8CED-6A19-4118-A2B2-AD8312C6AE48}"/>
              </a:ext>
            </a:extLst>
          </p:cNvPr>
          <p:cNvSpPr txBox="1"/>
          <p:nvPr/>
        </p:nvSpPr>
        <p:spPr>
          <a:xfrm>
            <a:off x="6946357" y="5162985"/>
            <a:ext cx="287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58875-2624-40CE-968B-1BCCAFAC99FD}"/>
              </a:ext>
            </a:extLst>
          </p:cNvPr>
          <p:cNvSpPr txBox="1"/>
          <p:nvPr/>
        </p:nvSpPr>
        <p:spPr>
          <a:xfrm>
            <a:off x="581503" y="1870881"/>
            <a:ext cx="231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FUTURE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85215-7CFB-4CE1-9555-1D022FDE403F}"/>
              </a:ext>
            </a:extLst>
          </p:cNvPr>
          <p:cNvSpPr txBox="1"/>
          <p:nvPr/>
        </p:nvSpPr>
        <p:spPr>
          <a:xfrm>
            <a:off x="4546962" y="3543800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CHALLENGES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DURING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DEVELOPMENT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EE003-59F3-46CF-9C5F-FD12327DF265}"/>
              </a:ext>
            </a:extLst>
          </p:cNvPr>
          <p:cNvSpPr/>
          <p:nvPr/>
        </p:nvSpPr>
        <p:spPr>
          <a:xfrm>
            <a:off x="6968265" y="588835"/>
            <a:ext cx="2628112" cy="25640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BFDD9-1464-4082-A121-A2E2A1C2BFA7}"/>
              </a:ext>
            </a:extLst>
          </p:cNvPr>
          <p:cNvSpPr txBox="1"/>
          <p:nvPr/>
        </p:nvSpPr>
        <p:spPr>
          <a:xfrm>
            <a:off x="3446789" y="986737"/>
            <a:ext cx="265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B48B-C240-495A-ADE7-6BC39F0DC68C}"/>
              </a:ext>
            </a:extLst>
          </p:cNvPr>
          <p:cNvSpPr txBox="1"/>
          <p:nvPr/>
        </p:nvSpPr>
        <p:spPr>
          <a:xfrm>
            <a:off x="7160633" y="1428069"/>
            <a:ext cx="227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TOOLS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raphik Black" panose="020B0A03030202060203" pitchFamily="34" charset="0"/>
              </a:rPr>
              <a:t>TECHNOLOGY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C9F5C4-95F5-4823-A141-5F67171880C9}"/>
              </a:ext>
            </a:extLst>
          </p:cNvPr>
          <p:cNvSpPr/>
          <p:nvPr/>
        </p:nvSpPr>
        <p:spPr>
          <a:xfrm>
            <a:off x="9275975" y="2696065"/>
            <a:ext cx="2532091" cy="2384981"/>
          </a:xfrm>
          <a:prstGeom prst="ellipse">
            <a:avLst/>
          </a:prstGeom>
          <a:solidFill>
            <a:srgbClr val="19769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969D-E794-467C-B604-9FC3945FE009}"/>
              </a:ext>
            </a:extLst>
          </p:cNvPr>
          <p:cNvSpPr txBox="1"/>
          <p:nvPr/>
        </p:nvSpPr>
        <p:spPr>
          <a:xfrm>
            <a:off x="9438180" y="3383001"/>
            <a:ext cx="227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THE STAGES</a:t>
            </a:r>
          </a:p>
          <a:p>
            <a:pPr algn="ctr"/>
            <a:r>
              <a:rPr lang="hu-HU" dirty="0">
                <a:solidFill>
                  <a:schemeClr val="bg1"/>
                </a:solidFill>
                <a:latin typeface="Graphik Black" panose="020B0A03030202060203" pitchFamily="34" charset="0"/>
              </a:rPr>
              <a:t>OF DEVELOPMENT</a:t>
            </a:r>
            <a:endParaRPr lang="en-US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77A8F46-814B-4A75-9B62-0426BE1A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554" y="4217258"/>
            <a:ext cx="715652" cy="715652"/>
          </a:xfrm>
          <a:prstGeom prst="rect">
            <a:avLst/>
          </a:prstGeom>
        </p:spPr>
      </p:pic>
      <p:sp>
        <p:nvSpPr>
          <p:cNvPr id="25" name="Footer Placeholder 8">
            <a:extLst>
              <a:ext uri="{FF2B5EF4-FFF2-40B4-BE49-F238E27FC236}">
                <a16:creationId xmlns:a16="http://schemas.microsoft.com/office/drawing/2014/main" id="{F6958B8B-C16C-4EAC-8A42-883CB3EC3BC3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2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0CAC9-6A7C-46A8-8FC0-1F2FDA329FC6}"/>
              </a:ext>
            </a:extLst>
          </p:cNvPr>
          <p:cNvSpPr txBox="1"/>
          <p:nvPr/>
        </p:nvSpPr>
        <p:spPr>
          <a:xfrm>
            <a:off x="623725" y="294923"/>
            <a:ext cx="6267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THE STAGES OF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2032D-4782-4E39-9D66-F5432F267CED}"/>
              </a:ext>
            </a:extLst>
          </p:cNvPr>
          <p:cNvSpPr txBox="1"/>
          <p:nvPr/>
        </p:nvSpPr>
        <p:spPr>
          <a:xfrm>
            <a:off x="775504" y="1945658"/>
            <a:ext cx="435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Black" panose="020B0A03030202060203" pitchFamily="34" charset="0"/>
              </a:rPr>
              <a:t>Identifying the commands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00DADB-7632-459F-A3B7-F8DA73899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0781"/>
              </p:ext>
            </p:extLst>
          </p:nvPr>
        </p:nvGraphicFramePr>
        <p:xfrm>
          <a:off x="1881530" y="2813632"/>
          <a:ext cx="8128000" cy="339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38514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2269126"/>
                    </a:ext>
                  </a:extLst>
                </a:gridCol>
              </a:tblGrid>
              <a:tr h="430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raphik Medium" panose="020B0603030202060203" pitchFamily="34" charset="0"/>
                        </a:rPr>
                        <a:t>VSS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raphik Medium" panose="020B0603030202060203" pitchFamily="34" charset="0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0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Set working 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Graphik Medium" panose="020B0603030202060203" pitchFamily="34" charset="0"/>
                        </a:rPr>
                        <a:t>init</a:t>
                      </a:r>
                      <a:endParaRPr lang="en-US" dirty="0">
                        <a:latin typeface="Graphik Medium" panose="020B06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5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Add files/Check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add, 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2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Check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fetch, checkout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8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Rename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mv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5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View/Edit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1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Export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checkout-index -a -f --prefix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6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Export 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raphik Medium" panose="020B0603030202060203" pitchFamily="34" charset="0"/>
                        </a:rPr>
                        <a:t>archive --format zip --output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97054"/>
                  </a:ext>
                </a:extLst>
              </a:tr>
            </a:tbl>
          </a:graphicData>
        </a:graphic>
      </p:graphicFrame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77B5A56B-B3C9-498B-8809-E9C89CCD0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09" y="797071"/>
            <a:ext cx="1912777" cy="1912777"/>
          </a:xfrm>
          <a:prstGeom prst="rect">
            <a:avLst/>
          </a:prstGeom>
        </p:spPr>
      </p:pic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CA762F99-116C-4C42-9B3A-DFBE411A676E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406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0CAC9-6A7C-46A8-8FC0-1F2FDA329FC6}"/>
              </a:ext>
            </a:extLst>
          </p:cNvPr>
          <p:cNvSpPr txBox="1"/>
          <p:nvPr/>
        </p:nvSpPr>
        <p:spPr>
          <a:xfrm>
            <a:off x="623725" y="294923"/>
            <a:ext cx="6267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raphik Black" panose="020B0A03030202060203" pitchFamily="34" charset="0"/>
              </a:rPr>
              <a:t>THE STAGES OF DEVELOPMENT</a:t>
            </a:r>
          </a:p>
        </p:txBody>
      </p:sp>
      <p:pic>
        <p:nvPicPr>
          <p:cNvPr id="4" name="Picture 4" descr="Free black right arrow icon png vector - Pixsector">
            <a:extLst>
              <a:ext uri="{FF2B5EF4-FFF2-40B4-BE49-F238E27FC236}">
                <a16:creationId xmlns:a16="http://schemas.microsoft.com/office/drawing/2014/main" id="{53FA1455-7890-40A2-BBFF-CCDA96DD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784" y="295501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13D1F-2AE8-40EE-B643-143020B71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9"/>
          <a:stretch/>
        </p:blipFill>
        <p:spPr>
          <a:xfrm>
            <a:off x="4685121" y="2631634"/>
            <a:ext cx="2357571" cy="2467766"/>
          </a:xfrm>
          <a:prstGeom prst="rect">
            <a:avLst/>
          </a:prstGeom>
        </p:spPr>
      </p:pic>
      <p:pic>
        <p:nvPicPr>
          <p:cNvPr id="6" name="Picture 4" descr="Free black right arrow icon png vector - Pixsector">
            <a:extLst>
              <a:ext uri="{FF2B5EF4-FFF2-40B4-BE49-F238E27FC236}">
                <a16:creationId xmlns:a16="http://schemas.microsoft.com/office/drawing/2014/main" id="{C0028A42-3C7C-46F5-B4F9-8D3708F0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53" y="295501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921BF73-3302-4EAD-A187-4AEEF3E15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0" y="3067050"/>
            <a:ext cx="1945833" cy="1945833"/>
          </a:xfrm>
          <a:prstGeom prst="rect">
            <a:avLst/>
          </a:prstGeom>
        </p:spPr>
      </p:pic>
      <p:pic>
        <p:nvPicPr>
          <p:cNvPr id="4100" name="Picture 4" descr="Download Orbit UI - Icon Pack For Android | Orbit UI - Icon Pack ...">
            <a:extLst>
              <a:ext uri="{FF2B5EF4-FFF2-40B4-BE49-F238E27FC236}">
                <a16:creationId xmlns:a16="http://schemas.microsoft.com/office/drawing/2014/main" id="{65A03117-EA68-4B97-B41B-DB196885F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0" y="3019193"/>
            <a:ext cx="1881188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2B436E-72B2-4ECB-867D-9243F8A4F664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151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D071CC01A624BB7F6DFE3EFF5D748" ma:contentTypeVersion="8" ma:contentTypeDescription="Create a new document." ma:contentTypeScope="" ma:versionID="99c871f019281ca3c67244744ca86185">
  <xsd:schema xmlns:xsd="http://www.w3.org/2001/XMLSchema" xmlns:xs="http://www.w3.org/2001/XMLSchema" xmlns:p="http://schemas.microsoft.com/office/2006/metadata/properties" xmlns:ns2="7e5d7e36-bacc-4453-b022-d9fcd30d8a70" targetNamespace="http://schemas.microsoft.com/office/2006/metadata/properties" ma:root="true" ma:fieldsID="a4e7bd5db8e03585d60ae5c4f475f993" ns2:_="">
    <xsd:import namespace="7e5d7e36-bacc-4453-b022-d9fcd30d8a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d7e36-bacc-4453-b022-d9fcd30d8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6E50F8-A1D0-480C-9E9D-C5BC47CE61F9}"/>
</file>

<file path=customXml/itemProps2.xml><?xml version="1.0" encoding="utf-8"?>
<ds:datastoreItem xmlns:ds="http://schemas.openxmlformats.org/officeDocument/2006/customXml" ds:itemID="{95C13576-3170-4FBB-8540-570CECE8AC09}"/>
</file>

<file path=customXml/itemProps3.xml><?xml version="1.0" encoding="utf-8"?>
<ds:datastoreItem xmlns:ds="http://schemas.openxmlformats.org/officeDocument/2006/customXml" ds:itemID="{AD7BA9C5-EBA7-4FE1-8CBB-17C0BCFB6ACE}"/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539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Graphik Black</vt:lpstr>
      <vt:lpstr>Graphik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Magyari, Zsuzsanna</dc:creator>
  <cp:lastModifiedBy>Magyari, Zsuzsanna</cp:lastModifiedBy>
  <cp:revision>49</cp:revision>
  <dcterms:created xsi:type="dcterms:W3CDTF">2020-08-25T13:39:05Z</dcterms:created>
  <dcterms:modified xsi:type="dcterms:W3CDTF">2020-08-26T13:16:19Z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0x010100D04D071CC01A624BB7F6DFE3EFF5D748</vt:lpwstr>
  </property>
</Properties>
</file>