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269" r:id="rId2"/>
    <p:sldId id="270" r:id="rId3"/>
    <p:sldId id="271" r:id="rId4"/>
    <p:sldId id="283" r:id="rId5"/>
    <p:sldId id="284" r:id="rId6"/>
    <p:sldId id="287" r:id="rId7"/>
    <p:sldId id="288" r:id="rId8"/>
    <p:sldId id="289" r:id="rId9"/>
    <p:sldId id="290" r:id="rId10"/>
    <p:sldId id="291" r:id="rId11"/>
    <p:sldId id="292" r:id="rId12"/>
    <p:sldId id="293" r:id="rId13"/>
    <p:sldId id="285" r:id="rId14"/>
    <p:sldId id="286"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273" r:id="rId39"/>
    <p:sldId id="317" r:id="rId40"/>
    <p:sldId id="319" r:id="rId41"/>
    <p:sldId id="320" r:id="rId42"/>
    <p:sldId id="318" r:id="rId43"/>
    <p:sldId id="321" r:id="rId44"/>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696" autoAdjust="0"/>
  </p:normalViewPr>
  <p:slideViewPr>
    <p:cSldViewPr>
      <p:cViewPr varScale="1">
        <p:scale>
          <a:sx n="101" d="100"/>
          <a:sy n="101" d="100"/>
        </p:scale>
        <p:origin x="1812" y="11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the covid cases csv and view head, tail and data types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4</a:t>
            </a:fld>
            <a:endParaRPr lang="en-US" dirty="0"/>
          </a:p>
        </p:txBody>
      </p:sp>
    </p:spTree>
    <p:extLst>
      <p:ext uri="{BB962C8B-B14F-4D97-AF65-F5344CB8AC3E}">
        <p14:creationId xmlns:p14="http://schemas.microsoft.com/office/powerpoint/2010/main" val="3695381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subset with Gibraltar data only again (using the merged data frame).</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112251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plot of cases over time with the Gibraltar data</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186098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‘melt()’ function to mutate the Gibraltar data and have all the values in one field and the corresponding variable. This will allow us to plot a line plot with cases, deaths </a:t>
            </a:r>
            <a:r>
              <a:rPr lang="en-US" dirty="0" err="1"/>
              <a:t>etc</a:t>
            </a:r>
            <a:r>
              <a:rPr lang="en-US" dirty="0"/>
              <a:t> in one graph</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15</a:t>
            </a:fld>
            <a:endParaRPr lang="en-US" dirty="0"/>
          </a:p>
        </p:txBody>
      </p:sp>
    </p:spTree>
    <p:extLst>
      <p:ext uri="{BB962C8B-B14F-4D97-AF65-F5344CB8AC3E}">
        <p14:creationId xmlns:p14="http://schemas.microsoft.com/office/powerpoint/2010/main" val="324355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clearly shows what was mentioned earlier about irregularities with the dataset; how can hospitalised cases be higher than the number of Covid cases at any given timepoint? There is a steep drop in the number of recovered cases at one point; shouldn’t the number of deaths increase at around the same time?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16</a:t>
            </a:fld>
            <a:endParaRPr lang="en-US" dirty="0"/>
          </a:p>
        </p:txBody>
      </p:sp>
    </p:spTree>
    <p:extLst>
      <p:ext uri="{BB962C8B-B14F-4D97-AF65-F5344CB8AC3E}">
        <p14:creationId xmlns:p14="http://schemas.microsoft.com/office/powerpoint/2010/main" val="88655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data by Province/State, then aggregate the variables to show the sum for each. </a:t>
            </a:r>
            <a:r>
              <a:rPr lang="en-US" sz="1200" dirty="0">
                <a:effectLst/>
                <a:latin typeface="Calibri" panose="020F0502020204030204" pitchFamily="34" charset="0"/>
                <a:ea typeface="Calibri" panose="020F0502020204030204" pitchFamily="34" charset="0"/>
                <a:cs typeface="Times New Roman" panose="02020603050405020304" pitchFamily="18" charset="0"/>
              </a:rPr>
              <a:t>The State that has received the highest number of First Doses is Gibraltar</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17</a:t>
            </a:fld>
            <a:endParaRPr lang="en-US" dirty="0"/>
          </a:p>
        </p:txBody>
      </p:sp>
    </p:spTree>
    <p:extLst>
      <p:ext uri="{BB962C8B-B14F-4D97-AF65-F5344CB8AC3E}">
        <p14:creationId xmlns:p14="http://schemas.microsoft.com/office/powerpoint/2010/main" val="23914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calculate the difference between first and second dose.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18</a:t>
            </a:fld>
            <a:endParaRPr lang="en-US" dirty="0"/>
          </a:p>
        </p:txBody>
      </p:sp>
    </p:spTree>
    <p:extLst>
      <p:ext uri="{BB962C8B-B14F-4D97-AF65-F5344CB8AC3E}">
        <p14:creationId xmlns:p14="http://schemas.microsoft.com/office/powerpoint/2010/main" val="2308389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a function to work out the % difference between First Dose and Second Dose. T</a:t>
            </a:r>
            <a:r>
              <a:rPr lang="en-US" sz="1200" dirty="0">
                <a:effectLst/>
                <a:latin typeface="Calibri" panose="020F0502020204030204" pitchFamily="34" charset="0"/>
                <a:ea typeface="Calibri" panose="020F0502020204030204" pitchFamily="34" charset="0"/>
                <a:cs typeface="Times New Roman" panose="02020603050405020304" pitchFamily="18" charset="0"/>
              </a:rPr>
              <a:t>he State that has the highest percentage who have received the first dose but not the second dose is, ‘Saint Helena, Ascension and Tristan da Cunha’ and so this could be a State for the government to target to boost fully vaccinated numbers.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19</a:t>
            </a:fld>
            <a:endParaRPr lang="en-US" dirty="0"/>
          </a:p>
        </p:txBody>
      </p:sp>
    </p:spTree>
    <p:extLst>
      <p:ext uri="{BB962C8B-B14F-4D97-AF65-F5344CB8AC3E}">
        <p14:creationId xmlns:p14="http://schemas.microsoft.com/office/powerpoint/2010/main" val="3313319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shows us that the number of vaccinated individuals goes up from Jan 2021 to May 2021 but then we see a fall thereafter. With the first dose numbers, there are fluctuations throughout the entire timeframe but in general we see that there is a decline in the numbers being vaccinated towards the end of time. We can also note that, around April/May 2021 there are drops in the number of hospitalised in the corresponding months (April to June 2021); this could be due to the positive effects of the vaccine and so fewer people required hospitalisations.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20</a:t>
            </a:fld>
            <a:endParaRPr lang="en-US" dirty="0"/>
          </a:p>
        </p:txBody>
      </p:sp>
    </p:spTree>
    <p:extLst>
      <p:ext uri="{BB962C8B-B14F-4D97-AF65-F5344CB8AC3E}">
        <p14:creationId xmlns:p14="http://schemas.microsoft.com/office/powerpoint/2010/main" val="2156505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out Partially vaccinated by subtracting the Second Dose number from the First Dose numbers. Use the melt function again to have the partially vaccinated and ‘Vaccinated’ variable in one column and then the values in the next column. Now we can plot these.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21</a:t>
            </a:fld>
            <a:endParaRPr lang="en-US" dirty="0"/>
          </a:p>
        </p:txBody>
      </p:sp>
    </p:spTree>
    <p:extLst>
      <p:ext uri="{BB962C8B-B14F-4D97-AF65-F5344CB8AC3E}">
        <p14:creationId xmlns:p14="http://schemas.microsoft.com/office/powerpoint/2010/main" val="612378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plot to show the number for Fully Vaccinated and Partially vaccinated for each state in one plot.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22</a:t>
            </a:fld>
            <a:endParaRPr lang="en-US" dirty="0"/>
          </a:p>
        </p:txBody>
      </p:sp>
    </p:spTree>
    <p:extLst>
      <p:ext uri="{BB962C8B-B14F-4D97-AF65-F5344CB8AC3E}">
        <p14:creationId xmlns:p14="http://schemas.microsoft.com/office/powerpoint/2010/main" val="216286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Import the vaccine numbers csv and view head, tail and data types</a:t>
            </a:r>
            <a:endParaRPr lang="en-GB" dirty="0"/>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5</a:t>
            </a:fld>
            <a:endParaRPr lang="en-US" dirty="0"/>
          </a:p>
        </p:txBody>
      </p:sp>
    </p:spTree>
    <p:extLst>
      <p:ext uri="{BB962C8B-B14F-4D97-AF65-F5344CB8AC3E}">
        <p14:creationId xmlns:p14="http://schemas.microsoft.com/office/powerpoint/2010/main" val="3112664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percentages for fully and partially vaccinated for all states.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23</a:t>
            </a:fld>
            <a:endParaRPr lang="en-US" dirty="0"/>
          </a:p>
        </p:txBody>
      </p:sp>
    </p:spTree>
    <p:extLst>
      <p:ext uri="{BB962C8B-B14F-4D97-AF65-F5344CB8AC3E}">
        <p14:creationId xmlns:p14="http://schemas.microsoft.com/office/powerpoint/2010/main" val="394704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states had the same % for fully and partially vaccinated; something not right</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24</a:t>
            </a:fld>
            <a:endParaRPr lang="en-US" dirty="0"/>
          </a:p>
        </p:txBody>
      </p:sp>
    </p:spTree>
    <p:extLst>
      <p:ext uri="{BB962C8B-B14F-4D97-AF65-F5344CB8AC3E}">
        <p14:creationId xmlns:p14="http://schemas.microsoft.com/office/powerpoint/2010/main" val="4215696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data by Province and Date then plot the deaths over time. Something not right.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25</a:t>
            </a:fld>
            <a:endParaRPr lang="en-US" dirty="0"/>
          </a:p>
        </p:txBody>
      </p:sp>
    </p:spTree>
    <p:extLst>
      <p:ext uri="{BB962C8B-B14F-4D97-AF65-F5344CB8AC3E}">
        <p14:creationId xmlns:p14="http://schemas.microsoft.com/office/powerpoint/2010/main" val="380035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the data by Province/State aggregating the death count to determine which Province/State causes the data set to be skewed; ‘Others’!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26</a:t>
            </a:fld>
            <a:endParaRPr lang="en-US" dirty="0"/>
          </a:p>
        </p:txBody>
      </p:sp>
    </p:spTree>
    <p:extLst>
      <p:ext uri="{BB962C8B-B14F-4D97-AF65-F5344CB8AC3E}">
        <p14:creationId xmlns:p14="http://schemas.microsoft.com/office/powerpoint/2010/main" val="203706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I removed this State, the plot was showing up as I would expect it to. Although lines aren’t smooth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27</a:t>
            </a:fld>
            <a:endParaRPr lang="en-US" dirty="0"/>
          </a:p>
        </p:txBody>
      </p:sp>
    </p:spTree>
    <p:extLst>
      <p:ext uri="{BB962C8B-B14F-4D97-AF65-F5344CB8AC3E}">
        <p14:creationId xmlns:p14="http://schemas.microsoft.com/office/powerpoint/2010/main" val="210329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converting the dates to months/year, I was able to further improve on this visualisation with smooth lines now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28</a:t>
            </a:fld>
            <a:endParaRPr lang="en-US" dirty="0"/>
          </a:p>
        </p:txBody>
      </p:sp>
    </p:spTree>
    <p:extLst>
      <p:ext uri="{BB962C8B-B14F-4D97-AF65-F5344CB8AC3E}">
        <p14:creationId xmlns:p14="http://schemas.microsoft.com/office/powerpoint/2010/main" val="4220066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plot for Deaths over time</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29</a:t>
            </a:fld>
            <a:endParaRPr lang="en-US" dirty="0"/>
          </a:p>
        </p:txBody>
      </p:sp>
    </p:spTree>
    <p:extLst>
      <p:ext uri="{BB962C8B-B14F-4D97-AF65-F5344CB8AC3E}">
        <p14:creationId xmlns:p14="http://schemas.microsoft.com/office/powerpoint/2010/main" val="382432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subset of the Deaths data to show the States with the highest Deaths over time; Channels Islands and Gibraltar. Falkland Islands had no death; another possible error that needs reviewing.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30</a:t>
            </a:fld>
            <a:endParaRPr lang="en-US" dirty="0"/>
          </a:p>
        </p:txBody>
      </p:sp>
    </p:spTree>
    <p:extLst>
      <p:ext uri="{BB962C8B-B14F-4D97-AF65-F5344CB8AC3E}">
        <p14:creationId xmlns:p14="http://schemas.microsoft.com/office/powerpoint/2010/main" val="2938278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the data by State and Date and show the sum of the recovered. Remove ‘Others’ State.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31</a:t>
            </a:fld>
            <a:endParaRPr lang="en-US" dirty="0"/>
          </a:p>
        </p:txBody>
      </p:sp>
    </p:spTree>
    <p:extLst>
      <p:ext uri="{BB962C8B-B14F-4D97-AF65-F5344CB8AC3E}">
        <p14:creationId xmlns:p14="http://schemas.microsoft.com/office/powerpoint/2010/main" val="1977147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Plot Recovered over time by Province/State.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Channel Islands had the highest number of recovered individuals over time, with Gibraltar briefly overtaking them from January 2021 to June 2021. Taking this information into consideration, the government could look to focus their vaccination drive at other regions where the recoveries is not so high.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32</a:t>
            </a:fld>
            <a:endParaRPr lang="en-US" dirty="0"/>
          </a:p>
        </p:txBody>
      </p:sp>
    </p:spTree>
    <p:extLst>
      <p:ext uri="{BB962C8B-B14F-4D97-AF65-F5344CB8AC3E}">
        <p14:creationId xmlns:p14="http://schemas.microsoft.com/office/powerpoint/2010/main" val="414162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any missing values in the 2 datasets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6</a:t>
            </a:fld>
            <a:endParaRPr lang="en-US" dirty="0"/>
          </a:p>
        </p:txBody>
      </p:sp>
    </p:spTree>
    <p:extLst>
      <p:ext uri="{BB962C8B-B14F-4D97-AF65-F5344CB8AC3E}">
        <p14:creationId xmlns:p14="http://schemas.microsoft.com/office/powerpoint/2010/main" val="1458542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States with the lowest recovered numbers over time</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33</a:t>
            </a:fld>
            <a:endParaRPr lang="en-US" dirty="0"/>
          </a:p>
        </p:txBody>
      </p:sp>
    </p:spTree>
    <p:extLst>
      <p:ext uri="{BB962C8B-B14F-4D97-AF65-F5344CB8AC3E}">
        <p14:creationId xmlns:p14="http://schemas.microsoft.com/office/powerpoint/2010/main" val="596383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tweets data</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34</a:t>
            </a:fld>
            <a:endParaRPr lang="en-US" dirty="0"/>
          </a:p>
        </p:txBody>
      </p:sp>
    </p:spTree>
    <p:extLst>
      <p:ext uri="{BB962C8B-B14F-4D97-AF65-F5344CB8AC3E}">
        <p14:creationId xmlns:p14="http://schemas.microsoft.com/office/powerpoint/2010/main" val="2774309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dataframe</a:t>
            </a:r>
            <a:r>
              <a:rPr lang="en-US" dirty="0"/>
              <a:t> with the text only, then use a loop function to build a list of values containing the #. This will find all the hashtags used at the time. Show the top 30 Hashtags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35</a:t>
            </a:fld>
            <a:endParaRPr lang="en-US" dirty="0"/>
          </a:p>
        </p:txBody>
      </p:sp>
    </p:spTree>
    <p:extLst>
      <p:ext uri="{BB962C8B-B14F-4D97-AF65-F5344CB8AC3E}">
        <p14:creationId xmlns:p14="http://schemas.microsoft.com/office/powerpoint/2010/main" val="1514073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the pandas series into a </a:t>
            </a:r>
            <a:r>
              <a:rPr lang="en-US" dirty="0" err="1"/>
              <a:t>dataframe</a:t>
            </a:r>
            <a:r>
              <a:rPr lang="en-US" dirty="0"/>
              <a:t> and find the hashtags that were mentioned more than 100 times.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36</a:t>
            </a:fld>
            <a:endParaRPr lang="en-US" dirty="0"/>
          </a:p>
        </p:txBody>
      </p:sp>
    </p:spTree>
    <p:extLst>
      <p:ext uri="{BB962C8B-B14F-4D97-AF65-F5344CB8AC3E}">
        <p14:creationId xmlns:p14="http://schemas.microsoft.com/office/powerpoint/2010/main" val="3875739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Barplot</a:t>
            </a:r>
            <a:r>
              <a:rPr lang="en-US" dirty="0"/>
              <a:t> for the top hashtags. </a:t>
            </a:r>
            <a:r>
              <a:rPr lang="en-US" sz="1800" dirty="0">
                <a:effectLst/>
                <a:latin typeface="Calibri" panose="020F0502020204030204" pitchFamily="34" charset="0"/>
                <a:ea typeface="Calibri" panose="020F0502020204030204" pitchFamily="34" charset="0"/>
                <a:cs typeface="Times New Roman" panose="02020603050405020304" pitchFamily="18" charset="0"/>
              </a:rPr>
              <a:t>#COVID19, #CovidIsNotOver and #China were the most common hashtags. This shows us our serious of a concern Covid was. You can see in the visualisation that 2 countries are in the plot; China and Greece. This is likely due to people tweeting about high covid cases in those countries at the time although we should investigate if these tweets are actually referring to covid.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37</a:t>
            </a:fld>
            <a:endParaRPr lang="en-US" dirty="0"/>
          </a:p>
        </p:txBody>
      </p:sp>
    </p:spTree>
    <p:extLst>
      <p:ext uri="{BB962C8B-B14F-4D97-AF65-F5344CB8AC3E}">
        <p14:creationId xmlns:p14="http://schemas.microsoft.com/office/powerpoint/2010/main" val="532715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snippet to find all the tweets that contain the word China or Covid. You can see that not all the tweets are actually related to Covid. In social media, it is a tactic to get more hits by using the most popular hashtags at the time.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38</a:t>
            </a:fld>
            <a:endParaRPr lang="en-US" dirty="0"/>
          </a:p>
        </p:txBody>
      </p:sp>
    </p:spTree>
    <p:extLst>
      <p:ext uri="{BB962C8B-B14F-4D97-AF65-F5344CB8AC3E}">
        <p14:creationId xmlns:p14="http://schemas.microsoft.com/office/powerpoint/2010/main" val="2071980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A rolling average or a moving average is used to show trends over a short period of time using time data, where the trends would normally be difficult to detect. This is particularly the case when you have data where the numbers go up and down drastically and you would not normally see this change over time. The rolling average helps make it easier to visualise and interpret by smoothing the plots by a specified number of days (in this case the window is 7 days). The code snippet below helps us </a:t>
            </a:r>
            <a:r>
              <a:rPr lang="en-US" b="0" i="0" dirty="0" err="1">
                <a:solidFill>
                  <a:srgbClr val="000000"/>
                </a:solidFill>
                <a:effectLst/>
                <a:latin typeface="Helvetica Neue"/>
              </a:rPr>
              <a:t>realise</a:t>
            </a:r>
            <a:r>
              <a:rPr lang="en-US" b="0" i="0" dirty="0">
                <a:solidFill>
                  <a:srgbClr val="000000"/>
                </a:solidFill>
                <a:effectLst/>
                <a:latin typeface="Helvetica Neue"/>
              </a:rPr>
              <a:t> just how big the jump in hospitalisations is for these dates.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39</a:t>
            </a:fld>
            <a:endParaRPr lang="en-US" dirty="0"/>
          </a:p>
        </p:txBody>
      </p:sp>
    </p:spTree>
    <p:extLst>
      <p:ext uri="{BB962C8B-B14F-4D97-AF65-F5344CB8AC3E}">
        <p14:creationId xmlns:p14="http://schemas.microsoft.com/office/powerpoint/2010/main" val="3564987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Saint Helena, Ascension and Tristan da Cunha</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40</a:t>
            </a:fld>
            <a:endParaRPr lang="en-US" dirty="0"/>
          </a:p>
        </p:txBody>
      </p:sp>
    </p:spTree>
    <p:extLst>
      <p:ext uri="{BB962C8B-B14F-4D97-AF65-F5344CB8AC3E}">
        <p14:creationId xmlns:p14="http://schemas.microsoft.com/office/powerpoint/2010/main" val="2553090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t>
            </a:r>
            <a:r>
              <a:rPr lang="en-US" sz="1800" dirty="0">
                <a:effectLst/>
                <a:latin typeface="Calibri" panose="020F0502020204030204" pitchFamily="34" charset="0"/>
                <a:ea typeface="Calibri" panose="020F0502020204030204" pitchFamily="34" charset="0"/>
                <a:cs typeface="Times New Roman" panose="02020603050405020304" pitchFamily="18" charset="0"/>
              </a:rPr>
              <a:t>Saint Helena, Ascension and Tristan da Cunha.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41</a:t>
            </a:fld>
            <a:endParaRPr lang="en-US" dirty="0"/>
          </a:p>
        </p:txBody>
      </p:sp>
    </p:spTree>
    <p:extLst>
      <p:ext uri="{BB962C8B-B14F-4D97-AF65-F5344CB8AC3E}">
        <p14:creationId xmlns:p14="http://schemas.microsoft.com/office/powerpoint/2010/main" val="2206485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important as it helps to portray the positive effect of vaccines and in turn it will help reduce the burden on the NHS; this’ll be a big plus point for the government. </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42</a:t>
            </a:fld>
            <a:endParaRPr lang="en-US" dirty="0"/>
          </a:p>
        </p:txBody>
      </p:sp>
    </p:spTree>
    <p:extLst>
      <p:ext uri="{BB962C8B-B14F-4D97-AF65-F5344CB8AC3E}">
        <p14:creationId xmlns:p14="http://schemas.microsoft.com/office/powerpoint/2010/main" val="162817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data frame with only the data for Gibraltar; using </a:t>
            </a:r>
            <a:r>
              <a:rPr lang="en-US" dirty="0" err="1"/>
              <a:t>cov</a:t>
            </a:r>
            <a:r>
              <a:rPr lang="en-US" dirty="0"/>
              <a:t> dataset</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7</a:t>
            </a:fld>
            <a:endParaRPr lang="en-US" dirty="0"/>
          </a:p>
        </p:txBody>
      </p:sp>
    </p:spTree>
    <p:extLst>
      <p:ext uri="{BB962C8B-B14F-4D97-AF65-F5344CB8AC3E}">
        <p14:creationId xmlns:p14="http://schemas.microsoft.com/office/powerpoint/2010/main" val="97072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Descriptive statistics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8</a:t>
            </a:fld>
            <a:endParaRPr lang="en-US" dirty="0"/>
          </a:p>
        </p:txBody>
      </p:sp>
    </p:spTree>
    <p:extLst>
      <p:ext uri="{BB962C8B-B14F-4D97-AF65-F5344CB8AC3E}">
        <p14:creationId xmlns:p14="http://schemas.microsoft.com/office/powerpoint/2010/main" val="351969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sums for the numeric fields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9</a:t>
            </a:fld>
            <a:endParaRPr lang="en-US" dirty="0"/>
          </a:p>
        </p:txBody>
      </p:sp>
    </p:spTree>
    <p:extLst>
      <p:ext uri="{BB962C8B-B14F-4D97-AF65-F5344CB8AC3E}">
        <p14:creationId xmlns:p14="http://schemas.microsoft.com/office/powerpoint/2010/main" val="2276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for the vaccinated numbers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10</a:t>
            </a:fld>
            <a:endParaRPr lang="en-US" dirty="0"/>
          </a:p>
        </p:txBody>
      </p:sp>
    </p:spTree>
    <p:extLst>
      <p:ext uri="{BB962C8B-B14F-4D97-AF65-F5344CB8AC3E}">
        <p14:creationId xmlns:p14="http://schemas.microsoft.com/office/powerpoint/2010/main" val="358640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 the </a:t>
            </a:r>
            <a:r>
              <a:rPr lang="en-US" dirty="0" err="1"/>
              <a:t>cov</a:t>
            </a:r>
            <a:r>
              <a:rPr lang="en-US" dirty="0"/>
              <a:t> and vac data frames to create one big dataset with everything in one place. Keeping only the columns that we need for analysis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316309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the ‘Date’ field to date format (initially it is ‘object’)</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333457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7/11/2022</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7/11/2022</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7/11/2022</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7/11/2022</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7/11/2022</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7/11/2022</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7/11/2022</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7/11/2022</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7/11/2022</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7/11/2022</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7/11/2022</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7/11/2022</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sz="3600" dirty="0"/>
              <a:t>Data Analytics using Python – UK COVID-19 data</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Haroon Miah</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24C0E-7574-B948-93C0-BE7199736D21}"/>
              </a:ext>
            </a:extLst>
          </p:cNvPr>
          <p:cNvPicPr>
            <a:picLocks noChangeAspect="1"/>
          </p:cNvPicPr>
          <p:nvPr/>
        </p:nvPicPr>
        <p:blipFill>
          <a:blip r:embed="rId3"/>
          <a:stretch>
            <a:fillRect/>
          </a:stretch>
        </p:blipFill>
        <p:spPr>
          <a:xfrm>
            <a:off x="1475943" y="1099812"/>
            <a:ext cx="6192114" cy="4658375"/>
          </a:xfrm>
          <a:prstGeom prst="rect">
            <a:avLst/>
          </a:prstGeom>
        </p:spPr>
      </p:pic>
    </p:spTree>
    <p:extLst>
      <p:ext uri="{BB962C8B-B14F-4D97-AF65-F5344CB8AC3E}">
        <p14:creationId xmlns:p14="http://schemas.microsoft.com/office/powerpoint/2010/main" val="159310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A2F56-1501-218C-8B87-C686C504D077}"/>
              </a:ext>
            </a:extLst>
          </p:cNvPr>
          <p:cNvPicPr>
            <a:picLocks noChangeAspect="1"/>
          </p:cNvPicPr>
          <p:nvPr/>
        </p:nvPicPr>
        <p:blipFill>
          <a:blip r:embed="rId3"/>
          <a:stretch>
            <a:fillRect/>
          </a:stretch>
        </p:blipFill>
        <p:spPr>
          <a:xfrm>
            <a:off x="179512" y="332656"/>
            <a:ext cx="8449854" cy="3267531"/>
          </a:xfrm>
          <a:prstGeom prst="rect">
            <a:avLst/>
          </a:prstGeom>
        </p:spPr>
      </p:pic>
      <p:pic>
        <p:nvPicPr>
          <p:cNvPr id="5" name="Picture 4">
            <a:extLst>
              <a:ext uri="{FF2B5EF4-FFF2-40B4-BE49-F238E27FC236}">
                <a16:creationId xmlns:a16="http://schemas.microsoft.com/office/drawing/2014/main" id="{1CF49569-6C41-08AD-B46C-9E59BF42DF9E}"/>
              </a:ext>
            </a:extLst>
          </p:cNvPr>
          <p:cNvPicPr>
            <a:picLocks noChangeAspect="1"/>
          </p:cNvPicPr>
          <p:nvPr/>
        </p:nvPicPr>
        <p:blipFill>
          <a:blip r:embed="rId4"/>
          <a:stretch>
            <a:fillRect/>
          </a:stretch>
        </p:blipFill>
        <p:spPr>
          <a:xfrm>
            <a:off x="1115616" y="3600350"/>
            <a:ext cx="7111689" cy="3030270"/>
          </a:xfrm>
          <a:prstGeom prst="rect">
            <a:avLst/>
          </a:prstGeom>
        </p:spPr>
      </p:pic>
    </p:spTree>
    <p:extLst>
      <p:ext uri="{BB962C8B-B14F-4D97-AF65-F5344CB8AC3E}">
        <p14:creationId xmlns:p14="http://schemas.microsoft.com/office/powerpoint/2010/main" val="50282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BD7F8-07B7-3E25-E557-09429B9B5F0B}"/>
              </a:ext>
            </a:extLst>
          </p:cNvPr>
          <p:cNvPicPr>
            <a:picLocks noChangeAspect="1"/>
          </p:cNvPicPr>
          <p:nvPr/>
        </p:nvPicPr>
        <p:blipFill>
          <a:blip r:embed="rId3"/>
          <a:stretch>
            <a:fillRect/>
          </a:stretch>
        </p:blipFill>
        <p:spPr>
          <a:xfrm>
            <a:off x="755576" y="548680"/>
            <a:ext cx="6926705" cy="5112568"/>
          </a:xfrm>
          <a:prstGeom prst="rect">
            <a:avLst/>
          </a:prstGeom>
        </p:spPr>
      </p:pic>
    </p:spTree>
    <p:extLst>
      <p:ext uri="{BB962C8B-B14F-4D97-AF65-F5344CB8AC3E}">
        <p14:creationId xmlns:p14="http://schemas.microsoft.com/office/powerpoint/2010/main" val="10894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C2D6C-98DA-D848-7DA6-8D4435037F5F}"/>
              </a:ext>
            </a:extLst>
          </p:cNvPr>
          <p:cNvPicPr>
            <a:picLocks noChangeAspect="1"/>
          </p:cNvPicPr>
          <p:nvPr/>
        </p:nvPicPr>
        <p:blipFill>
          <a:blip r:embed="rId3"/>
          <a:stretch>
            <a:fillRect/>
          </a:stretch>
        </p:blipFill>
        <p:spPr>
          <a:xfrm>
            <a:off x="251520" y="1772816"/>
            <a:ext cx="7830643" cy="3591426"/>
          </a:xfrm>
          <a:prstGeom prst="rect">
            <a:avLst/>
          </a:prstGeom>
        </p:spPr>
      </p:pic>
    </p:spTree>
    <p:extLst>
      <p:ext uri="{BB962C8B-B14F-4D97-AF65-F5344CB8AC3E}">
        <p14:creationId xmlns:p14="http://schemas.microsoft.com/office/powerpoint/2010/main" val="370769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93C9A-6944-71C8-4EA8-56046988CD57}"/>
              </a:ext>
            </a:extLst>
          </p:cNvPr>
          <p:cNvPicPr>
            <a:picLocks noChangeAspect="1"/>
          </p:cNvPicPr>
          <p:nvPr/>
        </p:nvPicPr>
        <p:blipFill>
          <a:blip r:embed="rId3"/>
          <a:stretch>
            <a:fillRect/>
          </a:stretch>
        </p:blipFill>
        <p:spPr>
          <a:xfrm>
            <a:off x="180362" y="580627"/>
            <a:ext cx="8783276" cy="5696745"/>
          </a:xfrm>
          <a:prstGeom prst="rect">
            <a:avLst/>
          </a:prstGeom>
        </p:spPr>
      </p:pic>
    </p:spTree>
    <p:extLst>
      <p:ext uri="{BB962C8B-B14F-4D97-AF65-F5344CB8AC3E}">
        <p14:creationId xmlns:p14="http://schemas.microsoft.com/office/powerpoint/2010/main" val="114103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B24B8D-E5C1-8F8F-A5CA-2D1EEAEAC347}"/>
              </a:ext>
            </a:extLst>
          </p:cNvPr>
          <p:cNvPicPr>
            <a:picLocks noChangeAspect="1"/>
          </p:cNvPicPr>
          <p:nvPr/>
        </p:nvPicPr>
        <p:blipFill>
          <a:blip r:embed="rId3"/>
          <a:stretch>
            <a:fillRect/>
          </a:stretch>
        </p:blipFill>
        <p:spPr>
          <a:xfrm>
            <a:off x="1042495" y="1595181"/>
            <a:ext cx="7059010" cy="3667637"/>
          </a:xfrm>
          <a:prstGeom prst="rect">
            <a:avLst/>
          </a:prstGeom>
        </p:spPr>
      </p:pic>
    </p:spTree>
    <p:extLst>
      <p:ext uri="{BB962C8B-B14F-4D97-AF65-F5344CB8AC3E}">
        <p14:creationId xmlns:p14="http://schemas.microsoft.com/office/powerpoint/2010/main" val="342562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BA7AF-7259-095B-DFBB-B8105CCA94C4}"/>
              </a:ext>
            </a:extLst>
          </p:cNvPr>
          <p:cNvPicPr>
            <a:picLocks noChangeAspect="1"/>
          </p:cNvPicPr>
          <p:nvPr/>
        </p:nvPicPr>
        <p:blipFill>
          <a:blip r:embed="rId3"/>
          <a:stretch>
            <a:fillRect/>
          </a:stretch>
        </p:blipFill>
        <p:spPr>
          <a:xfrm>
            <a:off x="611560" y="465188"/>
            <a:ext cx="7166232" cy="5927624"/>
          </a:xfrm>
          <a:prstGeom prst="rect">
            <a:avLst/>
          </a:prstGeom>
        </p:spPr>
      </p:pic>
    </p:spTree>
    <p:extLst>
      <p:ext uri="{BB962C8B-B14F-4D97-AF65-F5344CB8AC3E}">
        <p14:creationId xmlns:p14="http://schemas.microsoft.com/office/powerpoint/2010/main" val="282087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12D3BB-9DBB-61A5-0B09-929FA11598D5}"/>
              </a:ext>
            </a:extLst>
          </p:cNvPr>
          <p:cNvPicPr>
            <a:picLocks noChangeAspect="1"/>
          </p:cNvPicPr>
          <p:nvPr/>
        </p:nvPicPr>
        <p:blipFill>
          <a:blip r:embed="rId3"/>
          <a:stretch>
            <a:fillRect/>
          </a:stretch>
        </p:blipFill>
        <p:spPr>
          <a:xfrm>
            <a:off x="994863" y="1295102"/>
            <a:ext cx="7154273" cy="4267796"/>
          </a:xfrm>
          <a:prstGeom prst="rect">
            <a:avLst/>
          </a:prstGeom>
        </p:spPr>
      </p:pic>
    </p:spTree>
    <p:extLst>
      <p:ext uri="{BB962C8B-B14F-4D97-AF65-F5344CB8AC3E}">
        <p14:creationId xmlns:p14="http://schemas.microsoft.com/office/powerpoint/2010/main" val="89436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928B46-9B7E-FFB2-1154-29327C101819}"/>
              </a:ext>
            </a:extLst>
          </p:cNvPr>
          <p:cNvPicPr>
            <a:picLocks noChangeAspect="1"/>
          </p:cNvPicPr>
          <p:nvPr/>
        </p:nvPicPr>
        <p:blipFill>
          <a:blip r:embed="rId3"/>
          <a:stretch>
            <a:fillRect/>
          </a:stretch>
        </p:blipFill>
        <p:spPr>
          <a:xfrm>
            <a:off x="609047" y="1647576"/>
            <a:ext cx="7925906" cy="3562847"/>
          </a:xfrm>
          <a:prstGeom prst="rect">
            <a:avLst/>
          </a:prstGeom>
        </p:spPr>
      </p:pic>
    </p:spTree>
    <p:extLst>
      <p:ext uri="{BB962C8B-B14F-4D97-AF65-F5344CB8AC3E}">
        <p14:creationId xmlns:p14="http://schemas.microsoft.com/office/powerpoint/2010/main" val="170966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3362A-6E68-F5B7-3304-D804B9574FBB}"/>
              </a:ext>
            </a:extLst>
          </p:cNvPr>
          <p:cNvPicPr>
            <a:picLocks noChangeAspect="1"/>
          </p:cNvPicPr>
          <p:nvPr/>
        </p:nvPicPr>
        <p:blipFill>
          <a:blip r:embed="rId3"/>
          <a:stretch>
            <a:fillRect/>
          </a:stretch>
        </p:blipFill>
        <p:spPr>
          <a:xfrm>
            <a:off x="470915" y="1285576"/>
            <a:ext cx="8202170" cy="4286848"/>
          </a:xfrm>
          <a:prstGeom prst="rect">
            <a:avLst/>
          </a:prstGeom>
        </p:spPr>
      </p:pic>
    </p:spTree>
    <p:extLst>
      <p:ext uri="{BB962C8B-B14F-4D97-AF65-F5344CB8AC3E}">
        <p14:creationId xmlns:p14="http://schemas.microsoft.com/office/powerpoint/2010/main" val="415059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a:xfrm>
            <a:off x="251520" y="260648"/>
            <a:ext cx="4919464" cy="831304"/>
          </a:xfrm>
        </p:spPr>
        <p:txBody>
          <a:bodyPr/>
          <a:lstStyle/>
          <a:p>
            <a:r>
              <a:rPr lang="en-US" dirty="0"/>
              <a:t>Scenario/Overview</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07504" y="1268760"/>
            <a:ext cx="7920880" cy="4870128"/>
          </a:xfrm>
        </p:spPr>
        <p:txBody>
          <a:bodyPr>
            <a:normAutofit lnSpcReduction="10000"/>
          </a:bodyPr>
          <a:lstStyle/>
          <a:p>
            <a:pPr marL="502920" indent="-457200">
              <a:buFont typeface="Arial" panose="020B0604020202020204" pitchFamily="34" charset="0"/>
              <a:buChar char="•"/>
            </a:pPr>
            <a:r>
              <a:rPr lang="en-US" dirty="0"/>
              <a:t>UK government would like us to analyse COVID-19 data (from January 2020 to October 2021).</a:t>
            </a:r>
          </a:p>
          <a:p>
            <a:pPr marL="502920" indent="-457200">
              <a:buFont typeface="Arial" panose="020B0604020202020204" pitchFamily="34" charset="0"/>
              <a:buChar char="•"/>
            </a:pPr>
            <a:r>
              <a:rPr lang="en-US" dirty="0"/>
              <a:t>As part of its goal to increase the number of fully vaccinated individuals (people who have received a first and second dose of the vaccine), the government is planning to launch a series of marketing campaigns to promote the vaccine. </a:t>
            </a:r>
          </a:p>
          <a:p>
            <a:pPr marL="502920" indent="-457200">
              <a:buFont typeface="Arial" panose="020B0604020202020204" pitchFamily="34" charset="0"/>
              <a:buChar char="•"/>
            </a:pPr>
            <a:r>
              <a:rPr lang="en-US" dirty="0"/>
              <a:t>The government wants to identify trends and patterns that can be used to inform its marketing approach.</a:t>
            </a:r>
          </a:p>
          <a:p>
            <a:endParaRPr lang="en-US" dirty="0"/>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713A7-607F-F658-A5FA-8ADF3A76934C}"/>
              </a:ext>
            </a:extLst>
          </p:cNvPr>
          <p:cNvPicPr>
            <a:picLocks noChangeAspect="1"/>
          </p:cNvPicPr>
          <p:nvPr/>
        </p:nvPicPr>
        <p:blipFill>
          <a:blip r:embed="rId3"/>
          <a:stretch>
            <a:fillRect/>
          </a:stretch>
        </p:blipFill>
        <p:spPr>
          <a:xfrm>
            <a:off x="1847470" y="785443"/>
            <a:ext cx="5449060" cy="5287113"/>
          </a:xfrm>
          <a:prstGeom prst="rect">
            <a:avLst/>
          </a:prstGeom>
        </p:spPr>
      </p:pic>
    </p:spTree>
    <p:extLst>
      <p:ext uri="{BB962C8B-B14F-4D97-AF65-F5344CB8AC3E}">
        <p14:creationId xmlns:p14="http://schemas.microsoft.com/office/powerpoint/2010/main" val="217236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0BB75-71E7-0474-3271-ACC32ED9A3EB}"/>
              </a:ext>
            </a:extLst>
          </p:cNvPr>
          <p:cNvPicPr>
            <a:picLocks noChangeAspect="1"/>
          </p:cNvPicPr>
          <p:nvPr/>
        </p:nvPicPr>
        <p:blipFill>
          <a:blip r:embed="rId3"/>
          <a:stretch>
            <a:fillRect/>
          </a:stretch>
        </p:blipFill>
        <p:spPr>
          <a:xfrm>
            <a:off x="899592" y="404664"/>
            <a:ext cx="6706806" cy="5688950"/>
          </a:xfrm>
          <a:prstGeom prst="rect">
            <a:avLst/>
          </a:prstGeom>
        </p:spPr>
      </p:pic>
    </p:spTree>
    <p:extLst>
      <p:ext uri="{BB962C8B-B14F-4D97-AF65-F5344CB8AC3E}">
        <p14:creationId xmlns:p14="http://schemas.microsoft.com/office/powerpoint/2010/main" val="235738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850E7B-4DF4-6D9E-507E-7DAECC4EEB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635"/>
          <a:stretch/>
        </p:blipFill>
        <p:spPr bwMode="auto">
          <a:xfrm>
            <a:off x="274848" y="548680"/>
            <a:ext cx="8594304" cy="576064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12D68EFD-47EE-B154-F429-5C2DABCFEAA8}"/>
              </a:ext>
            </a:extLst>
          </p:cNvPr>
          <p:cNvPicPr>
            <a:picLocks noChangeAspect="1"/>
          </p:cNvPicPr>
          <p:nvPr/>
        </p:nvPicPr>
        <p:blipFill>
          <a:blip r:embed="rId4"/>
          <a:stretch>
            <a:fillRect/>
          </a:stretch>
        </p:blipFill>
        <p:spPr>
          <a:xfrm>
            <a:off x="539552" y="116632"/>
            <a:ext cx="6420746" cy="657317"/>
          </a:xfrm>
          <a:prstGeom prst="rect">
            <a:avLst/>
          </a:prstGeom>
        </p:spPr>
      </p:pic>
    </p:spTree>
    <p:extLst>
      <p:ext uri="{BB962C8B-B14F-4D97-AF65-F5344CB8AC3E}">
        <p14:creationId xmlns:p14="http://schemas.microsoft.com/office/powerpoint/2010/main" val="235731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B8947-41E2-ABF0-7869-6162E15FE8EF}"/>
              </a:ext>
            </a:extLst>
          </p:cNvPr>
          <p:cNvPicPr>
            <a:picLocks noChangeAspect="1"/>
          </p:cNvPicPr>
          <p:nvPr/>
        </p:nvPicPr>
        <p:blipFill>
          <a:blip r:embed="rId3"/>
          <a:stretch>
            <a:fillRect/>
          </a:stretch>
        </p:blipFill>
        <p:spPr>
          <a:xfrm>
            <a:off x="755576" y="188640"/>
            <a:ext cx="6728569" cy="6109849"/>
          </a:xfrm>
          <a:prstGeom prst="rect">
            <a:avLst/>
          </a:prstGeom>
        </p:spPr>
      </p:pic>
    </p:spTree>
    <p:extLst>
      <p:ext uri="{BB962C8B-B14F-4D97-AF65-F5344CB8AC3E}">
        <p14:creationId xmlns:p14="http://schemas.microsoft.com/office/powerpoint/2010/main" val="1178886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8AE5F8-EFAE-D3AB-F1B5-B34359EB8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47" y="1700808"/>
            <a:ext cx="7781906" cy="3875434"/>
          </a:xfrm>
          <a:prstGeom prst="rect">
            <a:avLst/>
          </a:prstGeom>
        </p:spPr>
      </p:pic>
    </p:spTree>
    <p:extLst>
      <p:ext uri="{BB962C8B-B14F-4D97-AF65-F5344CB8AC3E}">
        <p14:creationId xmlns:p14="http://schemas.microsoft.com/office/powerpoint/2010/main" val="179978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C58E6-4B77-2830-37D3-B9C059664DC0}"/>
              </a:ext>
            </a:extLst>
          </p:cNvPr>
          <p:cNvPicPr>
            <a:picLocks noChangeAspect="1"/>
          </p:cNvPicPr>
          <p:nvPr/>
        </p:nvPicPr>
        <p:blipFill>
          <a:blip r:embed="rId3"/>
          <a:stretch>
            <a:fillRect/>
          </a:stretch>
        </p:blipFill>
        <p:spPr>
          <a:xfrm>
            <a:off x="467544" y="1268760"/>
            <a:ext cx="7726693" cy="5249500"/>
          </a:xfrm>
          <a:prstGeom prst="rect">
            <a:avLst/>
          </a:prstGeom>
        </p:spPr>
      </p:pic>
      <p:pic>
        <p:nvPicPr>
          <p:cNvPr id="5" name="Picture 4">
            <a:extLst>
              <a:ext uri="{FF2B5EF4-FFF2-40B4-BE49-F238E27FC236}">
                <a16:creationId xmlns:a16="http://schemas.microsoft.com/office/drawing/2014/main" id="{8A58CF05-6A5A-3665-31B5-EC8BCE9C7D99}"/>
              </a:ext>
            </a:extLst>
          </p:cNvPr>
          <p:cNvPicPr>
            <a:picLocks noChangeAspect="1"/>
          </p:cNvPicPr>
          <p:nvPr/>
        </p:nvPicPr>
        <p:blipFill>
          <a:blip r:embed="rId4"/>
          <a:stretch>
            <a:fillRect/>
          </a:stretch>
        </p:blipFill>
        <p:spPr>
          <a:xfrm>
            <a:off x="395536" y="764704"/>
            <a:ext cx="6077798" cy="381053"/>
          </a:xfrm>
          <a:prstGeom prst="rect">
            <a:avLst/>
          </a:prstGeom>
        </p:spPr>
      </p:pic>
    </p:spTree>
    <p:extLst>
      <p:ext uri="{BB962C8B-B14F-4D97-AF65-F5344CB8AC3E}">
        <p14:creationId xmlns:p14="http://schemas.microsoft.com/office/powerpoint/2010/main" val="134554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AA353E-F678-A91E-546C-54F3010116A2}"/>
              </a:ext>
            </a:extLst>
          </p:cNvPr>
          <p:cNvPicPr>
            <a:picLocks noChangeAspect="1"/>
          </p:cNvPicPr>
          <p:nvPr/>
        </p:nvPicPr>
        <p:blipFill>
          <a:blip r:embed="rId3"/>
          <a:stretch>
            <a:fillRect/>
          </a:stretch>
        </p:blipFill>
        <p:spPr>
          <a:xfrm>
            <a:off x="179512" y="260648"/>
            <a:ext cx="7725853" cy="590632"/>
          </a:xfrm>
          <a:prstGeom prst="rect">
            <a:avLst/>
          </a:prstGeom>
        </p:spPr>
      </p:pic>
      <p:pic>
        <p:nvPicPr>
          <p:cNvPr id="5" name="Picture 4">
            <a:extLst>
              <a:ext uri="{FF2B5EF4-FFF2-40B4-BE49-F238E27FC236}">
                <a16:creationId xmlns:a16="http://schemas.microsoft.com/office/drawing/2014/main" id="{6A35A2C7-6919-5296-D397-33899C87AE22}"/>
              </a:ext>
            </a:extLst>
          </p:cNvPr>
          <p:cNvPicPr>
            <a:picLocks noChangeAspect="1"/>
          </p:cNvPicPr>
          <p:nvPr/>
        </p:nvPicPr>
        <p:blipFill>
          <a:blip r:embed="rId4"/>
          <a:stretch>
            <a:fillRect/>
          </a:stretch>
        </p:blipFill>
        <p:spPr>
          <a:xfrm>
            <a:off x="1187624" y="952378"/>
            <a:ext cx="5686431" cy="5644974"/>
          </a:xfrm>
          <a:prstGeom prst="rect">
            <a:avLst/>
          </a:prstGeom>
        </p:spPr>
      </p:pic>
    </p:spTree>
    <p:extLst>
      <p:ext uri="{BB962C8B-B14F-4D97-AF65-F5344CB8AC3E}">
        <p14:creationId xmlns:p14="http://schemas.microsoft.com/office/powerpoint/2010/main" val="287983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80DA9E-F6B4-CBCE-D33F-DADD93185478}"/>
              </a:ext>
            </a:extLst>
          </p:cNvPr>
          <p:cNvPicPr>
            <a:picLocks noChangeAspect="1"/>
          </p:cNvPicPr>
          <p:nvPr/>
        </p:nvPicPr>
        <p:blipFill>
          <a:blip r:embed="rId3"/>
          <a:stretch>
            <a:fillRect/>
          </a:stretch>
        </p:blipFill>
        <p:spPr>
          <a:xfrm>
            <a:off x="775757" y="1237944"/>
            <a:ext cx="7592485" cy="4382112"/>
          </a:xfrm>
          <a:prstGeom prst="rect">
            <a:avLst/>
          </a:prstGeom>
        </p:spPr>
      </p:pic>
    </p:spTree>
    <p:extLst>
      <p:ext uri="{BB962C8B-B14F-4D97-AF65-F5344CB8AC3E}">
        <p14:creationId xmlns:p14="http://schemas.microsoft.com/office/powerpoint/2010/main" val="247697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9312F-EDB5-F6CB-E720-A39BD6915659}"/>
              </a:ext>
            </a:extLst>
          </p:cNvPr>
          <p:cNvPicPr>
            <a:picLocks noChangeAspect="1"/>
          </p:cNvPicPr>
          <p:nvPr/>
        </p:nvPicPr>
        <p:blipFill>
          <a:blip r:embed="rId3"/>
          <a:stretch>
            <a:fillRect/>
          </a:stretch>
        </p:blipFill>
        <p:spPr>
          <a:xfrm>
            <a:off x="2218996" y="1747603"/>
            <a:ext cx="4706007" cy="3362794"/>
          </a:xfrm>
          <a:prstGeom prst="rect">
            <a:avLst/>
          </a:prstGeom>
        </p:spPr>
      </p:pic>
    </p:spTree>
    <p:extLst>
      <p:ext uri="{BB962C8B-B14F-4D97-AF65-F5344CB8AC3E}">
        <p14:creationId xmlns:p14="http://schemas.microsoft.com/office/powerpoint/2010/main" val="63518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5D4F8-4F37-56B5-96F4-71A1249A7AC5}"/>
              </a:ext>
            </a:extLst>
          </p:cNvPr>
          <p:cNvPicPr>
            <a:picLocks noChangeAspect="1"/>
          </p:cNvPicPr>
          <p:nvPr/>
        </p:nvPicPr>
        <p:blipFill>
          <a:blip r:embed="rId3"/>
          <a:stretch>
            <a:fillRect/>
          </a:stretch>
        </p:blipFill>
        <p:spPr>
          <a:xfrm>
            <a:off x="442336" y="764703"/>
            <a:ext cx="8175101" cy="5384063"/>
          </a:xfrm>
          <a:prstGeom prst="rect">
            <a:avLst/>
          </a:prstGeom>
        </p:spPr>
      </p:pic>
    </p:spTree>
    <p:extLst>
      <p:ext uri="{BB962C8B-B14F-4D97-AF65-F5344CB8AC3E}">
        <p14:creationId xmlns:p14="http://schemas.microsoft.com/office/powerpoint/2010/main" val="369377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179512" y="116632"/>
            <a:ext cx="6696744" cy="720080"/>
          </a:xfrm>
        </p:spPr>
        <p:txBody>
          <a:bodyPr/>
          <a:lstStyle/>
          <a:p>
            <a:r>
              <a:rPr lang="en-US" dirty="0"/>
              <a:t>Expectations/Objectives</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179512" y="908720"/>
            <a:ext cx="7776864" cy="5688632"/>
          </a:xfrm>
        </p:spPr>
        <p:txBody>
          <a:bodyPr>
            <a:noAutofit/>
          </a:bodyPr>
          <a:lstStyle/>
          <a:p>
            <a:r>
              <a:rPr lang="en-US" sz="2000" dirty="0"/>
              <a:t>The government would like to know:</a:t>
            </a:r>
          </a:p>
          <a:p>
            <a:pPr marL="502920" indent="-457200">
              <a:buFont typeface="Arial" panose="020B0604020202020204" pitchFamily="34" charset="0"/>
              <a:buChar char="•"/>
            </a:pPr>
            <a:r>
              <a:rPr lang="en-US" sz="2000" dirty="0"/>
              <a:t>First dose, second dose per region, total and overtime</a:t>
            </a:r>
          </a:p>
          <a:p>
            <a:pPr marL="502920" indent="-457200">
              <a:buFont typeface="Arial" panose="020B0604020202020204" pitchFamily="34" charset="0"/>
              <a:buChar char="•"/>
            </a:pPr>
            <a:r>
              <a:rPr lang="en-US" sz="2000" dirty="0"/>
              <a:t>Where they should target their first marketing campaign(s) based on:</a:t>
            </a:r>
          </a:p>
          <a:p>
            <a:pPr marL="1149350" lvl="1" indent="-457200">
              <a:buFont typeface="Arial" panose="020B0604020202020204" pitchFamily="34" charset="0"/>
              <a:buChar char="•"/>
            </a:pPr>
            <a:r>
              <a:rPr lang="en-US" sz="1800" dirty="0"/>
              <a:t>area(s) with the largest number of people who have received a first dose but no second dose</a:t>
            </a:r>
          </a:p>
          <a:p>
            <a:pPr marL="1149350" lvl="1" indent="-457200">
              <a:buFont typeface="Arial" panose="020B0604020202020204" pitchFamily="34" charset="0"/>
              <a:buChar char="•"/>
            </a:pPr>
            <a:r>
              <a:rPr lang="en-US" sz="1800" dirty="0"/>
              <a:t>which area has the greatest number of recoveries so that they can avoid this area in their initial campaign runs</a:t>
            </a:r>
          </a:p>
          <a:p>
            <a:pPr marL="1149350" lvl="1" indent="-457200">
              <a:buFont typeface="Arial" panose="020B0604020202020204" pitchFamily="34" charset="0"/>
              <a:buChar char="•"/>
            </a:pPr>
            <a:r>
              <a:rPr lang="en-US" sz="1800" dirty="0"/>
              <a:t>whether deaths have been increasing across all regions over time or if a peak has been reached.</a:t>
            </a:r>
          </a:p>
          <a:p>
            <a:pPr marL="502920" indent="-457200">
              <a:buFont typeface="Arial" panose="020B0604020202020204" pitchFamily="34" charset="0"/>
              <a:buChar char="•"/>
            </a:pPr>
            <a:r>
              <a:rPr lang="en-US" sz="2000" dirty="0"/>
              <a:t>What other types of Twitter data points and tweets have both #coronavirus and #vaccinated hashtags.</a:t>
            </a:r>
          </a:p>
          <a:p>
            <a:pPr marL="502920" indent="-457200">
              <a:buFont typeface="Arial" panose="020B0604020202020204" pitchFamily="34" charset="0"/>
              <a:buChar char="•"/>
            </a:pPr>
            <a:r>
              <a:rPr lang="en-US" sz="2000" dirty="0"/>
              <a:t>Demonstrate using external function and interpret results for Hospitalised data.</a:t>
            </a:r>
          </a:p>
        </p:txBody>
      </p:sp>
    </p:spTree>
    <p:extLst>
      <p:ext uri="{BB962C8B-B14F-4D97-AF65-F5344CB8AC3E}">
        <p14:creationId xmlns:p14="http://schemas.microsoft.com/office/powerpoint/2010/main" val="3733441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53FAC-F583-7D3B-234B-7395BABD0BA2}"/>
              </a:ext>
            </a:extLst>
          </p:cNvPr>
          <p:cNvPicPr>
            <a:picLocks noChangeAspect="1"/>
          </p:cNvPicPr>
          <p:nvPr/>
        </p:nvPicPr>
        <p:blipFill>
          <a:blip r:embed="rId3"/>
          <a:stretch>
            <a:fillRect/>
          </a:stretch>
        </p:blipFill>
        <p:spPr>
          <a:xfrm>
            <a:off x="451862" y="733049"/>
            <a:ext cx="8240275" cy="5391902"/>
          </a:xfrm>
          <a:prstGeom prst="rect">
            <a:avLst/>
          </a:prstGeom>
        </p:spPr>
      </p:pic>
    </p:spTree>
    <p:extLst>
      <p:ext uri="{BB962C8B-B14F-4D97-AF65-F5344CB8AC3E}">
        <p14:creationId xmlns:p14="http://schemas.microsoft.com/office/powerpoint/2010/main" val="2810134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91F1F-C3C9-B467-0EB4-9DBE0F83A35E}"/>
              </a:ext>
            </a:extLst>
          </p:cNvPr>
          <p:cNvPicPr>
            <a:picLocks noChangeAspect="1"/>
          </p:cNvPicPr>
          <p:nvPr/>
        </p:nvPicPr>
        <p:blipFill>
          <a:blip r:embed="rId3"/>
          <a:stretch>
            <a:fillRect/>
          </a:stretch>
        </p:blipFill>
        <p:spPr>
          <a:xfrm>
            <a:off x="179512" y="260648"/>
            <a:ext cx="5696745" cy="3801005"/>
          </a:xfrm>
          <a:prstGeom prst="rect">
            <a:avLst/>
          </a:prstGeom>
        </p:spPr>
      </p:pic>
      <p:pic>
        <p:nvPicPr>
          <p:cNvPr id="5" name="Picture 4">
            <a:extLst>
              <a:ext uri="{FF2B5EF4-FFF2-40B4-BE49-F238E27FC236}">
                <a16:creationId xmlns:a16="http://schemas.microsoft.com/office/drawing/2014/main" id="{F441649D-2F6C-5EB1-A408-A823904D560F}"/>
              </a:ext>
            </a:extLst>
          </p:cNvPr>
          <p:cNvPicPr>
            <a:picLocks noChangeAspect="1"/>
          </p:cNvPicPr>
          <p:nvPr/>
        </p:nvPicPr>
        <p:blipFill>
          <a:blip r:embed="rId4"/>
          <a:stretch>
            <a:fillRect/>
          </a:stretch>
        </p:blipFill>
        <p:spPr>
          <a:xfrm>
            <a:off x="3419872" y="1109531"/>
            <a:ext cx="4032448" cy="5487821"/>
          </a:xfrm>
          <a:prstGeom prst="rect">
            <a:avLst/>
          </a:prstGeom>
        </p:spPr>
      </p:pic>
    </p:spTree>
    <p:extLst>
      <p:ext uri="{BB962C8B-B14F-4D97-AF65-F5344CB8AC3E}">
        <p14:creationId xmlns:p14="http://schemas.microsoft.com/office/powerpoint/2010/main" val="1287639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29258A-D8A3-AA4F-AC44-D040C529E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32" y="1055204"/>
            <a:ext cx="8901735" cy="4747592"/>
          </a:xfrm>
          <a:prstGeom prst="rect">
            <a:avLst/>
          </a:prstGeom>
        </p:spPr>
      </p:pic>
    </p:spTree>
    <p:extLst>
      <p:ext uri="{BB962C8B-B14F-4D97-AF65-F5344CB8AC3E}">
        <p14:creationId xmlns:p14="http://schemas.microsoft.com/office/powerpoint/2010/main" val="396638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3F8383-B457-F0EF-1189-A9E469556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66" y="980728"/>
            <a:ext cx="8763334" cy="5118900"/>
          </a:xfrm>
          <a:prstGeom prst="rect">
            <a:avLst/>
          </a:prstGeom>
        </p:spPr>
      </p:pic>
    </p:spTree>
    <p:extLst>
      <p:ext uri="{BB962C8B-B14F-4D97-AF65-F5344CB8AC3E}">
        <p14:creationId xmlns:p14="http://schemas.microsoft.com/office/powerpoint/2010/main" val="402346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D3A98-FAAC-AA68-0FA2-50C6D78C0E25}"/>
              </a:ext>
            </a:extLst>
          </p:cNvPr>
          <p:cNvPicPr>
            <a:picLocks noChangeAspect="1"/>
          </p:cNvPicPr>
          <p:nvPr/>
        </p:nvPicPr>
        <p:blipFill>
          <a:blip r:embed="rId3"/>
          <a:stretch>
            <a:fillRect/>
          </a:stretch>
        </p:blipFill>
        <p:spPr>
          <a:xfrm>
            <a:off x="389941" y="299601"/>
            <a:ext cx="8364117" cy="6258798"/>
          </a:xfrm>
          <a:prstGeom prst="rect">
            <a:avLst/>
          </a:prstGeom>
        </p:spPr>
      </p:pic>
    </p:spTree>
    <p:extLst>
      <p:ext uri="{BB962C8B-B14F-4D97-AF65-F5344CB8AC3E}">
        <p14:creationId xmlns:p14="http://schemas.microsoft.com/office/powerpoint/2010/main" val="160194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DA330-2FC6-1241-53E2-FC56982DFA1C}"/>
              </a:ext>
            </a:extLst>
          </p:cNvPr>
          <p:cNvPicPr>
            <a:picLocks noChangeAspect="1"/>
          </p:cNvPicPr>
          <p:nvPr/>
        </p:nvPicPr>
        <p:blipFill>
          <a:blip r:embed="rId3"/>
          <a:stretch>
            <a:fillRect/>
          </a:stretch>
        </p:blipFill>
        <p:spPr>
          <a:xfrm>
            <a:off x="683568" y="364881"/>
            <a:ext cx="6629399" cy="6128238"/>
          </a:xfrm>
          <a:prstGeom prst="rect">
            <a:avLst/>
          </a:prstGeom>
        </p:spPr>
      </p:pic>
    </p:spTree>
    <p:extLst>
      <p:ext uri="{BB962C8B-B14F-4D97-AF65-F5344CB8AC3E}">
        <p14:creationId xmlns:p14="http://schemas.microsoft.com/office/powerpoint/2010/main" val="2889723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01A29-E08F-0671-D87C-A3DDE438C444}"/>
              </a:ext>
            </a:extLst>
          </p:cNvPr>
          <p:cNvPicPr>
            <a:picLocks noChangeAspect="1"/>
          </p:cNvPicPr>
          <p:nvPr/>
        </p:nvPicPr>
        <p:blipFill>
          <a:blip r:embed="rId3"/>
          <a:stretch>
            <a:fillRect/>
          </a:stretch>
        </p:blipFill>
        <p:spPr>
          <a:xfrm>
            <a:off x="2590523" y="380574"/>
            <a:ext cx="3962953" cy="6096851"/>
          </a:xfrm>
          <a:prstGeom prst="rect">
            <a:avLst/>
          </a:prstGeom>
        </p:spPr>
      </p:pic>
    </p:spTree>
    <p:extLst>
      <p:ext uri="{BB962C8B-B14F-4D97-AF65-F5344CB8AC3E}">
        <p14:creationId xmlns:p14="http://schemas.microsoft.com/office/powerpoint/2010/main" val="3320599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2BD8A-3814-3C8A-48DE-6FC007144573}"/>
              </a:ext>
            </a:extLst>
          </p:cNvPr>
          <p:cNvPicPr>
            <a:picLocks noChangeAspect="1"/>
          </p:cNvPicPr>
          <p:nvPr/>
        </p:nvPicPr>
        <p:blipFill>
          <a:blip r:embed="rId3"/>
          <a:stretch>
            <a:fillRect/>
          </a:stretch>
        </p:blipFill>
        <p:spPr>
          <a:xfrm>
            <a:off x="489968" y="866417"/>
            <a:ext cx="8164064" cy="5125165"/>
          </a:xfrm>
          <a:prstGeom prst="rect">
            <a:avLst/>
          </a:prstGeom>
        </p:spPr>
      </p:pic>
    </p:spTree>
    <p:extLst>
      <p:ext uri="{BB962C8B-B14F-4D97-AF65-F5344CB8AC3E}">
        <p14:creationId xmlns:p14="http://schemas.microsoft.com/office/powerpoint/2010/main" val="3643809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087B739-4A8B-4E86-BF91-082158CE4AF9}"/>
              </a:ext>
            </a:extLst>
          </p:cNvPr>
          <p:cNvPicPr>
            <a:picLocks noChangeAspect="1"/>
          </p:cNvPicPr>
          <p:nvPr/>
        </p:nvPicPr>
        <p:blipFill>
          <a:blip r:embed="rId3"/>
          <a:stretch>
            <a:fillRect/>
          </a:stretch>
        </p:blipFill>
        <p:spPr>
          <a:xfrm>
            <a:off x="485204" y="1695208"/>
            <a:ext cx="8173591" cy="3467584"/>
          </a:xfrm>
          <a:prstGeom prst="rect">
            <a:avLst/>
          </a:prstGeom>
        </p:spPr>
      </p:pic>
    </p:spTree>
    <p:extLst>
      <p:ext uri="{BB962C8B-B14F-4D97-AF65-F5344CB8AC3E}">
        <p14:creationId xmlns:p14="http://schemas.microsoft.com/office/powerpoint/2010/main" val="1283074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425BF-69E5-15EC-3EC5-0660DC2F54FD}"/>
              </a:ext>
            </a:extLst>
          </p:cNvPr>
          <p:cNvPicPr>
            <a:picLocks noChangeAspect="1"/>
          </p:cNvPicPr>
          <p:nvPr/>
        </p:nvPicPr>
        <p:blipFill>
          <a:blip r:embed="rId3"/>
          <a:stretch>
            <a:fillRect/>
          </a:stretch>
        </p:blipFill>
        <p:spPr>
          <a:xfrm>
            <a:off x="107504" y="548680"/>
            <a:ext cx="8173591" cy="2448267"/>
          </a:xfrm>
          <a:prstGeom prst="rect">
            <a:avLst/>
          </a:prstGeom>
        </p:spPr>
      </p:pic>
      <p:pic>
        <p:nvPicPr>
          <p:cNvPr id="4" name="Picture 3">
            <a:extLst>
              <a:ext uri="{FF2B5EF4-FFF2-40B4-BE49-F238E27FC236}">
                <a16:creationId xmlns:a16="http://schemas.microsoft.com/office/drawing/2014/main" id="{3F99425E-7B9B-83C0-F587-6222CBE87733}"/>
              </a:ext>
            </a:extLst>
          </p:cNvPr>
          <p:cNvPicPr>
            <a:picLocks noChangeAspect="1"/>
          </p:cNvPicPr>
          <p:nvPr/>
        </p:nvPicPr>
        <p:blipFill>
          <a:blip r:embed="rId4"/>
          <a:stretch>
            <a:fillRect/>
          </a:stretch>
        </p:blipFill>
        <p:spPr>
          <a:xfrm>
            <a:off x="1121346" y="3645024"/>
            <a:ext cx="7153275" cy="2000250"/>
          </a:xfrm>
          <a:prstGeom prst="rect">
            <a:avLst/>
          </a:prstGeom>
        </p:spPr>
      </p:pic>
    </p:spTree>
    <p:extLst>
      <p:ext uri="{BB962C8B-B14F-4D97-AF65-F5344CB8AC3E}">
        <p14:creationId xmlns:p14="http://schemas.microsoft.com/office/powerpoint/2010/main" val="178994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2DB89-F517-AB40-ED7F-D164D6682A13}"/>
              </a:ext>
            </a:extLst>
          </p:cNvPr>
          <p:cNvPicPr>
            <a:picLocks noChangeAspect="1"/>
          </p:cNvPicPr>
          <p:nvPr/>
        </p:nvPicPr>
        <p:blipFill>
          <a:blip r:embed="rId3"/>
          <a:stretch>
            <a:fillRect/>
          </a:stretch>
        </p:blipFill>
        <p:spPr>
          <a:xfrm>
            <a:off x="251520" y="260648"/>
            <a:ext cx="5698596" cy="6148063"/>
          </a:xfrm>
          <a:prstGeom prst="rect">
            <a:avLst/>
          </a:prstGeom>
        </p:spPr>
      </p:pic>
      <p:pic>
        <p:nvPicPr>
          <p:cNvPr id="5" name="Picture 4">
            <a:extLst>
              <a:ext uri="{FF2B5EF4-FFF2-40B4-BE49-F238E27FC236}">
                <a16:creationId xmlns:a16="http://schemas.microsoft.com/office/drawing/2014/main" id="{362CB573-A593-59C8-5AFD-E5E9442652AF}"/>
              </a:ext>
            </a:extLst>
          </p:cNvPr>
          <p:cNvPicPr>
            <a:picLocks noChangeAspect="1"/>
          </p:cNvPicPr>
          <p:nvPr/>
        </p:nvPicPr>
        <p:blipFill>
          <a:blip r:embed="rId4"/>
          <a:stretch>
            <a:fillRect/>
          </a:stretch>
        </p:blipFill>
        <p:spPr>
          <a:xfrm>
            <a:off x="5436096" y="3501008"/>
            <a:ext cx="3114475" cy="2430235"/>
          </a:xfrm>
          <a:prstGeom prst="rect">
            <a:avLst/>
          </a:prstGeom>
        </p:spPr>
      </p:pic>
    </p:spTree>
    <p:extLst>
      <p:ext uri="{BB962C8B-B14F-4D97-AF65-F5344CB8AC3E}">
        <p14:creationId xmlns:p14="http://schemas.microsoft.com/office/powerpoint/2010/main" val="519262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a:xfrm>
            <a:off x="251520" y="260648"/>
            <a:ext cx="4919464" cy="831304"/>
          </a:xfrm>
        </p:spPr>
        <p:txBody>
          <a:bodyPr/>
          <a:lstStyle/>
          <a:p>
            <a:r>
              <a:rPr lang="en-US" dirty="0"/>
              <a:t>Conclusions</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07504" y="1268760"/>
            <a:ext cx="7920880" cy="4870128"/>
          </a:xfrm>
        </p:spPr>
        <p:txBody>
          <a:bodyPr>
            <a:normAutofit/>
          </a:bodyPr>
          <a:lstStyle/>
          <a:p>
            <a:pPr marL="502920" indent="-457200">
              <a:buFont typeface="Arial" panose="020B0604020202020204" pitchFamily="34" charset="0"/>
              <a:buChar char="•"/>
            </a:pPr>
            <a:r>
              <a:rPr lang="en-US" dirty="0"/>
              <a:t>There are certainly some concerns relating to the integrity of the data. </a:t>
            </a:r>
          </a:p>
          <a:p>
            <a:pPr marL="502920" indent="-457200">
              <a:buFont typeface="Arial" panose="020B0604020202020204" pitchFamily="34" charset="0"/>
              <a:buChar char="•"/>
            </a:pPr>
            <a:r>
              <a:rPr lang="en-US" dirty="0"/>
              <a:t>Despite these we were able to draw some interesting trends and insights </a:t>
            </a:r>
          </a:p>
          <a:p>
            <a:pPr marL="502920" indent="-457200">
              <a:buFont typeface="Arial" panose="020B0604020202020204" pitchFamily="34" charset="0"/>
              <a:buChar char="•"/>
            </a:pPr>
            <a:r>
              <a:rPr lang="en-US" dirty="0"/>
              <a:t>Number of vaccinations is going down, after an initial increase. We have identified the States that have the highest percentage in terms receiving the first dose but not the second dose; these States are an easy target for the government in the first instance to boost vaccination numbers. </a:t>
            </a:r>
          </a:p>
        </p:txBody>
      </p:sp>
    </p:spTree>
    <p:extLst>
      <p:ext uri="{BB962C8B-B14F-4D97-AF65-F5344CB8AC3E}">
        <p14:creationId xmlns:p14="http://schemas.microsoft.com/office/powerpoint/2010/main" val="17503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a:xfrm>
            <a:off x="251520" y="260648"/>
            <a:ext cx="4919464" cy="831304"/>
          </a:xfrm>
        </p:spPr>
        <p:txBody>
          <a:bodyPr/>
          <a:lstStyle/>
          <a:p>
            <a:r>
              <a:rPr lang="en-US" dirty="0"/>
              <a:t>Conclusions</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07504" y="1268760"/>
            <a:ext cx="7920880" cy="4870128"/>
          </a:xfrm>
        </p:spPr>
        <p:txBody>
          <a:bodyPr>
            <a:normAutofit/>
          </a:bodyPr>
          <a:lstStyle/>
          <a:p>
            <a:pPr marL="502920" indent="-457200">
              <a:buFont typeface="Arial" panose="020B0604020202020204" pitchFamily="34" charset="0"/>
              <a:buChar char="•"/>
            </a:pPr>
            <a:r>
              <a:rPr lang="en-US" dirty="0"/>
              <a:t>Deaths were increasing for all States and for some it looked as though the peak hadn’t been reached yet.</a:t>
            </a:r>
          </a:p>
          <a:p>
            <a:pPr marL="502920" indent="-457200">
              <a:buFont typeface="Arial" panose="020B0604020202020204" pitchFamily="34" charset="0"/>
              <a:buChar char="•"/>
            </a:pPr>
            <a:r>
              <a:rPr lang="en-US" dirty="0"/>
              <a:t>Recoveries also increasing over time and I was able to identify the States with the highest and lowest recoveries. </a:t>
            </a:r>
          </a:p>
          <a:p>
            <a:pPr marL="1149350" lvl="1" indent="-457200">
              <a:buFont typeface="Arial" panose="020B0604020202020204" pitchFamily="34" charset="0"/>
              <a:buChar char="•"/>
            </a:pPr>
            <a:r>
              <a:rPr lang="en-US" dirty="0"/>
              <a:t>The government can focus initially at the States with lower recovery numbers to boost vaccination numbers</a:t>
            </a:r>
          </a:p>
          <a:p>
            <a:pPr marL="50292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6272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5B4E5F-4F6E-D396-11A9-D445262CD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7431226" cy="6192688"/>
          </a:xfrm>
          <a:prstGeom prst="rect">
            <a:avLst/>
          </a:prstGeom>
        </p:spPr>
      </p:pic>
    </p:spTree>
    <p:extLst>
      <p:ext uri="{BB962C8B-B14F-4D97-AF65-F5344CB8AC3E}">
        <p14:creationId xmlns:p14="http://schemas.microsoft.com/office/powerpoint/2010/main" val="3416267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a:xfrm>
            <a:off x="251520" y="260648"/>
            <a:ext cx="4919464" cy="831304"/>
          </a:xfrm>
        </p:spPr>
        <p:txBody>
          <a:bodyPr/>
          <a:lstStyle/>
          <a:p>
            <a:r>
              <a:rPr lang="en-US" dirty="0"/>
              <a:t>Conclusions</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07504" y="1268760"/>
            <a:ext cx="7920880" cy="4870128"/>
          </a:xfrm>
        </p:spPr>
        <p:txBody>
          <a:bodyPr>
            <a:normAutofit/>
          </a:bodyPr>
          <a:lstStyle/>
          <a:p>
            <a:pPr marL="502920" indent="-457200">
              <a:buFont typeface="Arial" panose="020B0604020202020204" pitchFamily="34" charset="0"/>
              <a:buChar char="•"/>
            </a:pPr>
            <a:r>
              <a:rPr lang="en-US" dirty="0"/>
              <a:t>To further the analysis, it would be useful to have population data available for all States. This would help us to interpret which State’s actually had the best/worst vaccination uptake rates and also how serious the covid rates (deaths, hospitalisations, recovered) were. </a:t>
            </a:r>
          </a:p>
        </p:txBody>
      </p:sp>
    </p:spTree>
    <p:extLst>
      <p:ext uri="{BB962C8B-B14F-4D97-AF65-F5344CB8AC3E}">
        <p14:creationId xmlns:p14="http://schemas.microsoft.com/office/powerpoint/2010/main" val="166013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083307-FC6D-106B-3A40-94F0CBD8877F}"/>
              </a:ext>
            </a:extLst>
          </p:cNvPr>
          <p:cNvPicPr>
            <a:picLocks noChangeAspect="1"/>
          </p:cNvPicPr>
          <p:nvPr/>
        </p:nvPicPr>
        <p:blipFill>
          <a:blip r:embed="rId3"/>
          <a:stretch>
            <a:fillRect/>
          </a:stretch>
        </p:blipFill>
        <p:spPr>
          <a:xfrm>
            <a:off x="107504" y="116632"/>
            <a:ext cx="5380527" cy="5643795"/>
          </a:xfrm>
          <a:prstGeom prst="rect">
            <a:avLst/>
          </a:prstGeom>
        </p:spPr>
      </p:pic>
      <p:pic>
        <p:nvPicPr>
          <p:cNvPr id="9" name="Picture 8">
            <a:extLst>
              <a:ext uri="{FF2B5EF4-FFF2-40B4-BE49-F238E27FC236}">
                <a16:creationId xmlns:a16="http://schemas.microsoft.com/office/drawing/2014/main" id="{5BFFDCBD-A838-21CA-7A0C-A285E33A31FA}"/>
              </a:ext>
            </a:extLst>
          </p:cNvPr>
          <p:cNvPicPr>
            <a:picLocks noChangeAspect="1"/>
          </p:cNvPicPr>
          <p:nvPr/>
        </p:nvPicPr>
        <p:blipFill>
          <a:blip r:embed="rId4"/>
          <a:stretch>
            <a:fillRect/>
          </a:stretch>
        </p:blipFill>
        <p:spPr>
          <a:xfrm>
            <a:off x="5292080" y="3861048"/>
            <a:ext cx="3210091" cy="2377846"/>
          </a:xfrm>
          <a:prstGeom prst="rect">
            <a:avLst/>
          </a:prstGeom>
        </p:spPr>
      </p:pic>
    </p:spTree>
    <p:extLst>
      <p:ext uri="{BB962C8B-B14F-4D97-AF65-F5344CB8AC3E}">
        <p14:creationId xmlns:p14="http://schemas.microsoft.com/office/powerpoint/2010/main" val="398435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BD004A-A61B-5CE9-99FA-7C3A3CF03318}"/>
              </a:ext>
            </a:extLst>
          </p:cNvPr>
          <p:cNvPicPr>
            <a:picLocks noChangeAspect="1"/>
          </p:cNvPicPr>
          <p:nvPr/>
        </p:nvPicPr>
        <p:blipFill>
          <a:blip r:embed="rId3"/>
          <a:stretch>
            <a:fillRect/>
          </a:stretch>
        </p:blipFill>
        <p:spPr>
          <a:xfrm>
            <a:off x="233772" y="1844824"/>
            <a:ext cx="8676456" cy="2892152"/>
          </a:xfrm>
          <a:prstGeom prst="rect">
            <a:avLst/>
          </a:prstGeom>
        </p:spPr>
      </p:pic>
    </p:spTree>
    <p:extLst>
      <p:ext uri="{BB962C8B-B14F-4D97-AF65-F5344CB8AC3E}">
        <p14:creationId xmlns:p14="http://schemas.microsoft.com/office/powerpoint/2010/main" val="433108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464CFC-49A0-8568-4384-FA50E1E759C2}"/>
              </a:ext>
            </a:extLst>
          </p:cNvPr>
          <p:cNvPicPr>
            <a:picLocks noChangeAspect="1"/>
          </p:cNvPicPr>
          <p:nvPr/>
        </p:nvPicPr>
        <p:blipFill>
          <a:blip r:embed="rId3"/>
          <a:stretch>
            <a:fillRect/>
          </a:stretch>
        </p:blipFill>
        <p:spPr>
          <a:xfrm>
            <a:off x="251520" y="245208"/>
            <a:ext cx="6558883" cy="3512515"/>
          </a:xfrm>
          <a:prstGeom prst="rect">
            <a:avLst/>
          </a:prstGeom>
        </p:spPr>
      </p:pic>
      <p:pic>
        <p:nvPicPr>
          <p:cNvPr id="4" name="Picture 3">
            <a:extLst>
              <a:ext uri="{FF2B5EF4-FFF2-40B4-BE49-F238E27FC236}">
                <a16:creationId xmlns:a16="http://schemas.microsoft.com/office/drawing/2014/main" id="{7D335169-E00F-6D9B-7B92-82B43FD103E1}"/>
              </a:ext>
            </a:extLst>
          </p:cNvPr>
          <p:cNvPicPr>
            <a:picLocks noChangeAspect="1"/>
          </p:cNvPicPr>
          <p:nvPr/>
        </p:nvPicPr>
        <p:blipFill>
          <a:blip r:embed="rId4"/>
          <a:stretch>
            <a:fillRect/>
          </a:stretch>
        </p:blipFill>
        <p:spPr>
          <a:xfrm>
            <a:off x="1259632" y="3812436"/>
            <a:ext cx="7596336" cy="2820150"/>
          </a:xfrm>
          <a:prstGeom prst="rect">
            <a:avLst/>
          </a:prstGeom>
        </p:spPr>
      </p:pic>
    </p:spTree>
    <p:extLst>
      <p:ext uri="{BB962C8B-B14F-4D97-AF65-F5344CB8AC3E}">
        <p14:creationId xmlns:p14="http://schemas.microsoft.com/office/powerpoint/2010/main" val="291777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B5D7CF-FACC-53AF-A2B8-7A2622144E26}"/>
              </a:ext>
            </a:extLst>
          </p:cNvPr>
          <p:cNvPicPr>
            <a:picLocks noChangeAspect="1"/>
          </p:cNvPicPr>
          <p:nvPr/>
        </p:nvPicPr>
        <p:blipFill>
          <a:blip r:embed="rId3"/>
          <a:stretch>
            <a:fillRect/>
          </a:stretch>
        </p:blipFill>
        <p:spPr>
          <a:xfrm>
            <a:off x="1187624" y="403267"/>
            <a:ext cx="6381863" cy="6051466"/>
          </a:xfrm>
          <a:prstGeom prst="rect">
            <a:avLst/>
          </a:prstGeom>
        </p:spPr>
      </p:pic>
    </p:spTree>
    <p:extLst>
      <p:ext uri="{BB962C8B-B14F-4D97-AF65-F5344CB8AC3E}">
        <p14:creationId xmlns:p14="http://schemas.microsoft.com/office/powerpoint/2010/main" val="400601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41E58B-D712-7D62-8583-AA068ADA68ED}"/>
              </a:ext>
            </a:extLst>
          </p:cNvPr>
          <p:cNvPicPr>
            <a:picLocks noChangeAspect="1"/>
          </p:cNvPicPr>
          <p:nvPr/>
        </p:nvPicPr>
        <p:blipFill>
          <a:blip r:embed="rId3"/>
          <a:stretch>
            <a:fillRect/>
          </a:stretch>
        </p:blipFill>
        <p:spPr>
          <a:xfrm>
            <a:off x="1475656" y="980728"/>
            <a:ext cx="5553850" cy="3400900"/>
          </a:xfrm>
          <a:prstGeom prst="rect">
            <a:avLst/>
          </a:prstGeom>
        </p:spPr>
      </p:pic>
    </p:spTree>
    <p:extLst>
      <p:ext uri="{BB962C8B-B14F-4D97-AF65-F5344CB8AC3E}">
        <p14:creationId xmlns:p14="http://schemas.microsoft.com/office/powerpoint/2010/main" val="2328049521"/>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207</TotalTime>
  <Words>1551</Words>
  <Application>Microsoft Office PowerPoint</Application>
  <PresentationFormat>On-screen Show (4:3)</PresentationFormat>
  <Paragraphs>104</Paragraphs>
  <Slides>43</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Helvetica Neue</vt:lpstr>
      <vt:lpstr>Wingdings</vt:lpstr>
      <vt:lpstr>Sales training presentation</vt:lpstr>
      <vt:lpstr>Data Analytics using Python – UK COVID-19 data</vt:lpstr>
      <vt:lpstr>Scenario/Overview</vt:lpstr>
      <vt:lpstr>Expectations/Objectives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Conclusions</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Training</dc:title>
  <dc:creator>MIAH, Haroon (BARTS HEALTH NHS TRUST)</dc:creator>
  <cp:lastModifiedBy>MIAH, Haroon (BARTS HEALTH NHS TRUST)</cp:lastModifiedBy>
  <cp:revision>7</cp:revision>
  <dcterms:created xsi:type="dcterms:W3CDTF">2022-07-08T20:02:11Z</dcterms:created>
  <dcterms:modified xsi:type="dcterms:W3CDTF">2022-07-11T13:25:49Z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