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ppt/media/image23.jpg" ContentType="image/jpg"/>
  <Override PartName="/ppt/media/image32.jpg" ContentType="image/jpg"/>
  <Override PartName="/ppt/media/image33.jpg" ContentType="image/jpg"/>
  <Override PartName="/ppt/media/image47.jpg" ContentType="image/jpg"/>
  <Override PartName="/ppt/media/image51.jpg" ContentType="image/jpg"/>
  <Override PartName="/ppt/media/image5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78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86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24708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74426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404645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43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5043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33243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42558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17673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81148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84501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09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hyperlink" Target="mailto:user@mail.me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png"/><Relationship Id="rId7" Type="http://schemas.openxmlformats.org/officeDocument/2006/relationships/image" Target="../media/image32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mailto:xyz@gmail.c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990600" y="0"/>
            <a:ext cx="10591799" cy="51435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14600" y="133350"/>
            <a:ext cx="6713220" cy="42832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ts val="6840"/>
              </a:lnSpc>
              <a:spcBef>
                <a:spcPts val="100"/>
              </a:spcBef>
            </a:pPr>
            <a:r>
              <a:rPr sz="4000" spc="-10" dirty="0">
                <a:solidFill>
                  <a:srgbClr val="FFFFFF"/>
                </a:solidFill>
              </a:rPr>
              <a:t>CS619</a:t>
            </a:r>
            <a:endParaRPr sz="4000" dirty="0"/>
          </a:p>
          <a:p>
            <a:pPr marL="12700" marR="5080" algn="ctr">
              <a:lnSpc>
                <a:spcPts val="6480"/>
              </a:lnSpc>
              <a:spcBef>
                <a:spcPts val="459"/>
              </a:spcBef>
            </a:pPr>
            <a:r>
              <a:rPr sz="4000" dirty="0">
                <a:solidFill>
                  <a:srgbClr val="FFFFFF"/>
                </a:solidFill>
              </a:rPr>
              <a:t>Final</a:t>
            </a:r>
            <a:r>
              <a:rPr sz="4000" spc="-295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Viva </a:t>
            </a:r>
            <a:r>
              <a:rPr sz="4000" spc="55" dirty="0" smtClean="0">
                <a:solidFill>
                  <a:srgbClr val="FFFFFF"/>
                </a:solidFill>
              </a:rPr>
              <a:t>Preparation</a:t>
            </a:r>
            <a:r>
              <a:rPr lang="en-US" sz="4000" spc="55" dirty="0" smtClean="0">
                <a:solidFill>
                  <a:srgbClr val="FFFFFF"/>
                </a:solidFill>
              </a:rPr>
              <a:t/>
            </a:r>
            <a:br>
              <a:rPr lang="en-US" sz="4000" spc="55" dirty="0" smtClean="0">
                <a:solidFill>
                  <a:srgbClr val="FFFFFF"/>
                </a:solidFill>
              </a:rPr>
            </a:br>
            <a:r>
              <a:rPr lang="fr-FR" sz="4000" spc="55" dirty="0">
                <a:solidFill>
                  <a:srgbClr val="FFFFFF"/>
                </a:solidFill>
              </a:rPr>
              <a:t>CS403 FAVOURITE</a:t>
            </a:r>
            <a:br>
              <a:rPr lang="fr-FR" sz="4000" spc="55" dirty="0">
                <a:solidFill>
                  <a:srgbClr val="FFFFFF"/>
                </a:solidFill>
              </a:rPr>
            </a:br>
            <a:r>
              <a:rPr lang="fr-FR" sz="4000" spc="55" dirty="0">
                <a:solidFill>
                  <a:srgbClr val="FFFFFF"/>
                </a:solidFill>
              </a:rPr>
              <a:t>SUBJECT + PPT</a:t>
            </a:r>
            <a:br>
              <a:rPr lang="fr-FR" sz="4000" spc="55" dirty="0">
                <a:solidFill>
                  <a:srgbClr val="FFFFFF"/>
                </a:solidFill>
              </a:rPr>
            </a:br>
            <a:r>
              <a:rPr lang="fr-FR" sz="4000" spc="55" dirty="0">
                <a:solidFill>
                  <a:srgbClr val="FFFFFF"/>
                </a:solidFill>
              </a:rPr>
              <a:t>QUESTIONS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6951344" y="4549924"/>
            <a:ext cx="2234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Haroon Nadir 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40" dirty="0">
                <a:latin typeface="Trebuchet MS"/>
                <a:cs typeface="Trebuchet MS"/>
              </a:rPr>
              <a:t>The</a:t>
            </a:r>
            <a:r>
              <a:rPr b="1" spc="-185" dirty="0">
                <a:latin typeface="Trebuchet MS"/>
                <a:cs typeface="Trebuchet MS"/>
              </a:rPr>
              <a:t> </a:t>
            </a:r>
            <a:r>
              <a:rPr b="1" spc="-45" dirty="0">
                <a:latin typeface="Trebuchet MS"/>
                <a:cs typeface="Trebuchet MS"/>
              </a:rPr>
              <a:t>Waterfall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Model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dirty="0"/>
              <a:t>The</a:t>
            </a:r>
            <a:r>
              <a:rPr spc="-70" dirty="0"/>
              <a:t> </a:t>
            </a:r>
            <a:r>
              <a:rPr spc="-10" dirty="0"/>
              <a:t>waterfall</a:t>
            </a:r>
            <a:r>
              <a:rPr spc="-50" dirty="0"/>
              <a:t> </a:t>
            </a:r>
            <a:r>
              <a:rPr spc="50" dirty="0"/>
              <a:t>model</a:t>
            </a:r>
            <a:r>
              <a:rPr spc="-70" dirty="0"/>
              <a:t> </a:t>
            </a:r>
            <a:r>
              <a:rPr spc="70" dirty="0"/>
              <a:t>is</a:t>
            </a:r>
            <a:r>
              <a:rPr spc="-70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dirty="0"/>
              <a:t>sequential</a:t>
            </a:r>
            <a:r>
              <a:rPr spc="-55" dirty="0"/>
              <a:t> </a:t>
            </a:r>
            <a:r>
              <a:rPr spc="55" dirty="0"/>
              <a:t>design </a:t>
            </a:r>
            <a:r>
              <a:rPr dirty="0"/>
              <a:t>process,</a:t>
            </a:r>
            <a:r>
              <a:rPr spc="-65" dirty="0"/>
              <a:t> </a:t>
            </a:r>
            <a:r>
              <a:rPr spc="70" dirty="0"/>
              <a:t>used</a:t>
            </a:r>
            <a:r>
              <a:rPr spc="-25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software</a:t>
            </a:r>
            <a:r>
              <a:rPr spc="-25" dirty="0"/>
              <a:t> </a:t>
            </a:r>
            <a:r>
              <a:rPr spc="-10" dirty="0"/>
              <a:t>development </a:t>
            </a:r>
            <a:r>
              <a:rPr dirty="0"/>
              <a:t>processes,</a:t>
            </a:r>
            <a:r>
              <a:rPr spc="-10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which</a:t>
            </a:r>
            <a:r>
              <a:rPr spc="-25" dirty="0"/>
              <a:t> </a:t>
            </a:r>
            <a:r>
              <a:rPr spc="75" dirty="0"/>
              <a:t>progress</a:t>
            </a:r>
            <a:r>
              <a:rPr spc="-70" dirty="0"/>
              <a:t> </a:t>
            </a:r>
            <a:r>
              <a:rPr spc="70" dirty="0"/>
              <a:t>is</a:t>
            </a:r>
            <a:r>
              <a:rPr spc="-65" dirty="0"/>
              <a:t> </a:t>
            </a:r>
            <a:r>
              <a:rPr spc="60" dirty="0"/>
              <a:t>seen</a:t>
            </a:r>
            <a:r>
              <a:rPr spc="-65" dirty="0"/>
              <a:t> </a:t>
            </a:r>
            <a:r>
              <a:rPr spc="75" dirty="0"/>
              <a:t>as </a:t>
            </a:r>
            <a:r>
              <a:rPr dirty="0"/>
              <a:t>flowing</a:t>
            </a:r>
            <a:r>
              <a:rPr spc="-30" dirty="0"/>
              <a:t> </a:t>
            </a:r>
            <a:r>
              <a:rPr dirty="0"/>
              <a:t>steadily</a:t>
            </a:r>
            <a:r>
              <a:rPr spc="-60" dirty="0"/>
              <a:t> </a:t>
            </a:r>
            <a:r>
              <a:rPr spc="55" dirty="0"/>
              <a:t>downwards</a:t>
            </a:r>
            <a:r>
              <a:rPr spc="-45" dirty="0"/>
              <a:t> </a:t>
            </a:r>
            <a:r>
              <a:rPr spc="-10" dirty="0"/>
              <a:t>(like</a:t>
            </a:r>
            <a:r>
              <a:rPr spc="-5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10" dirty="0"/>
              <a:t>waterfall) </a:t>
            </a:r>
            <a:r>
              <a:rPr spc="50" dirty="0"/>
              <a:t>through</a:t>
            </a:r>
            <a:r>
              <a:rPr spc="-9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85" dirty="0"/>
              <a:t>phases</a:t>
            </a:r>
            <a:r>
              <a:rPr spc="-95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spc="-10" dirty="0"/>
              <a:t>Conception,</a:t>
            </a:r>
            <a:r>
              <a:rPr spc="-95" dirty="0"/>
              <a:t> </a:t>
            </a:r>
            <a:r>
              <a:rPr spc="-10" dirty="0"/>
              <a:t>Initiation, </a:t>
            </a:r>
            <a:r>
              <a:rPr dirty="0"/>
              <a:t>Analysis,</a:t>
            </a:r>
            <a:r>
              <a:rPr spc="-70" dirty="0"/>
              <a:t> </a:t>
            </a:r>
            <a:r>
              <a:rPr dirty="0"/>
              <a:t>Design,</a:t>
            </a:r>
            <a:r>
              <a:rPr spc="-85" dirty="0"/>
              <a:t> </a:t>
            </a:r>
            <a:r>
              <a:rPr dirty="0"/>
              <a:t>Construction,</a:t>
            </a:r>
            <a:r>
              <a:rPr spc="-65" dirty="0"/>
              <a:t> </a:t>
            </a:r>
            <a:r>
              <a:rPr spc="-10" dirty="0"/>
              <a:t>Testing, </a:t>
            </a:r>
            <a:r>
              <a:rPr spc="20" dirty="0"/>
              <a:t>Production/Implementation</a:t>
            </a:r>
            <a:r>
              <a:rPr spc="75" dirty="0"/>
              <a:t> </a:t>
            </a:r>
            <a:r>
              <a:rPr spc="60" dirty="0"/>
              <a:t>and</a:t>
            </a:r>
            <a:r>
              <a:rPr spc="90" dirty="0"/>
              <a:t> </a:t>
            </a:r>
            <a:r>
              <a:rPr spc="-10" dirty="0"/>
              <a:t>Maintenance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Three</a:t>
            </a:r>
            <a:r>
              <a:rPr spc="-195" dirty="0"/>
              <a:t> </a:t>
            </a:r>
            <a:r>
              <a:rPr dirty="0"/>
              <a:t>Level</a:t>
            </a:r>
            <a:r>
              <a:rPr spc="-19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dirty="0"/>
              <a:t>The</a:t>
            </a:r>
            <a:r>
              <a:rPr spc="-35" dirty="0"/>
              <a:t> </a:t>
            </a:r>
            <a:r>
              <a:rPr b="1" spc="-60" dirty="0">
                <a:latin typeface="Trebuchet MS"/>
                <a:cs typeface="Trebuchet MS"/>
              </a:rPr>
              <a:t>three</a:t>
            </a:r>
            <a:r>
              <a:rPr b="1" spc="-35" dirty="0">
                <a:latin typeface="Trebuchet MS"/>
                <a:cs typeface="Trebuchet MS"/>
              </a:rPr>
              <a:t> </a:t>
            </a:r>
            <a:r>
              <a:rPr dirty="0"/>
              <a:t>schema</a:t>
            </a:r>
            <a:r>
              <a:rPr spc="-30" dirty="0"/>
              <a:t> </a:t>
            </a:r>
            <a:r>
              <a:rPr b="1" spc="-60" dirty="0">
                <a:latin typeface="Trebuchet MS"/>
                <a:cs typeface="Trebuchet MS"/>
              </a:rPr>
              <a:t>architecture</a:t>
            </a:r>
            <a:r>
              <a:rPr b="1" spc="-40" dirty="0">
                <a:latin typeface="Trebuchet MS"/>
                <a:cs typeface="Trebuchet MS"/>
              </a:rPr>
              <a:t> </a:t>
            </a:r>
            <a:r>
              <a:rPr spc="70" dirty="0"/>
              <a:t>is</a:t>
            </a:r>
            <a:r>
              <a:rPr spc="-105" dirty="0"/>
              <a:t> </a:t>
            </a:r>
            <a:r>
              <a:rPr spc="70" dirty="0"/>
              <a:t>also</a:t>
            </a:r>
            <a:r>
              <a:rPr spc="-100" dirty="0"/>
              <a:t> </a:t>
            </a:r>
            <a:r>
              <a:rPr spc="-10" dirty="0"/>
              <a:t>called </a:t>
            </a:r>
            <a:r>
              <a:rPr spc="50" dirty="0"/>
              <a:t>ANSI/SPARC</a:t>
            </a:r>
            <a:r>
              <a:rPr spc="-45" dirty="0"/>
              <a:t> </a:t>
            </a:r>
            <a:r>
              <a:rPr b="1" spc="-60" dirty="0">
                <a:latin typeface="Trebuchet MS"/>
                <a:cs typeface="Trebuchet MS"/>
              </a:rPr>
              <a:t>architecture</a:t>
            </a:r>
            <a:r>
              <a:rPr b="1" spc="-65" dirty="0">
                <a:latin typeface="Trebuchet MS"/>
                <a:cs typeface="Trebuchet MS"/>
              </a:rPr>
              <a:t> </a:t>
            </a:r>
            <a:r>
              <a:rPr spc="55" dirty="0"/>
              <a:t>or</a:t>
            </a:r>
            <a:r>
              <a:rPr spc="-50" dirty="0"/>
              <a:t> </a:t>
            </a:r>
            <a:r>
              <a:rPr b="1" spc="-45" dirty="0">
                <a:latin typeface="Trebuchet MS"/>
                <a:cs typeface="Trebuchet MS"/>
              </a:rPr>
              <a:t>three</a:t>
            </a:r>
            <a:r>
              <a:rPr spc="-45" dirty="0"/>
              <a:t>-</a:t>
            </a:r>
            <a:r>
              <a:rPr b="1" spc="-10" dirty="0">
                <a:latin typeface="Trebuchet MS"/>
                <a:cs typeface="Trebuchet MS"/>
              </a:rPr>
              <a:t>level </a:t>
            </a:r>
            <a:r>
              <a:rPr b="1" spc="-85" dirty="0">
                <a:latin typeface="Trebuchet MS"/>
                <a:cs typeface="Trebuchet MS"/>
              </a:rPr>
              <a:t>architecture</a:t>
            </a:r>
            <a:r>
              <a:rPr spc="-85" dirty="0"/>
              <a:t>.</a:t>
            </a:r>
            <a:r>
              <a:rPr spc="-105" dirty="0"/>
              <a:t> </a:t>
            </a:r>
            <a:r>
              <a:rPr dirty="0"/>
              <a:t>This</a:t>
            </a:r>
            <a:r>
              <a:rPr spc="-60" dirty="0"/>
              <a:t> </a:t>
            </a:r>
            <a:r>
              <a:rPr dirty="0"/>
              <a:t>framework</a:t>
            </a:r>
            <a:r>
              <a:rPr spc="-45" dirty="0"/>
              <a:t> </a:t>
            </a:r>
            <a:r>
              <a:rPr spc="70" dirty="0"/>
              <a:t>is</a:t>
            </a:r>
            <a:r>
              <a:rPr spc="-75" dirty="0"/>
              <a:t> </a:t>
            </a:r>
            <a:r>
              <a:rPr spc="70" dirty="0"/>
              <a:t>used</a:t>
            </a:r>
            <a:r>
              <a:rPr spc="-70" dirty="0"/>
              <a:t> </a:t>
            </a:r>
            <a:r>
              <a:rPr spc="-25" dirty="0"/>
              <a:t>to </a:t>
            </a:r>
            <a:r>
              <a:rPr dirty="0"/>
              <a:t>describe</a:t>
            </a:r>
            <a:r>
              <a:rPr spc="-6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structure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specific</a:t>
            </a:r>
            <a:r>
              <a:rPr spc="50" dirty="0"/>
              <a:t> </a:t>
            </a:r>
            <a:r>
              <a:rPr b="1" spc="-10" dirty="0">
                <a:latin typeface="Trebuchet MS"/>
                <a:cs typeface="Trebuchet MS"/>
              </a:rPr>
              <a:t>database </a:t>
            </a:r>
            <a:r>
              <a:rPr b="1" spc="-60" dirty="0">
                <a:latin typeface="Trebuchet MS"/>
                <a:cs typeface="Trebuchet MS"/>
              </a:rPr>
              <a:t>system</a:t>
            </a:r>
            <a:r>
              <a:rPr spc="-60" dirty="0"/>
              <a:t>.</a:t>
            </a:r>
            <a:r>
              <a:rPr spc="-13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b="1" spc="-65" dirty="0">
                <a:latin typeface="Trebuchet MS"/>
                <a:cs typeface="Trebuchet MS"/>
              </a:rPr>
              <a:t>three</a:t>
            </a:r>
            <a:r>
              <a:rPr b="1" spc="-70" dirty="0">
                <a:latin typeface="Trebuchet MS"/>
                <a:cs typeface="Trebuchet MS"/>
              </a:rPr>
              <a:t> </a:t>
            </a:r>
            <a:r>
              <a:rPr spc="50" dirty="0"/>
              <a:t>schema</a:t>
            </a:r>
            <a:r>
              <a:rPr spc="-70" dirty="0"/>
              <a:t> </a:t>
            </a:r>
            <a:r>
              <a:rPr b="1" spc="-60" dirty="0">
                <a:latin typeface="Trebuchet MS"/>
                <a:cs typeface="Trebuchet MS"/>
              </a:rPr>
              <a:t>architecture</a:t>
            </a:r>
            <a:r>
              <a:rPr b="1" spc="-85" dirty="0">
                <a:latin typeface="Trebuchet MS"/>
                <a:cs typeface="Trebuchet MS"/>
              </a:rPr>
              <a:t> </a:t>
            </a:r>
            <a:r>
              <a:rPr spc="70" dirty="0"/>
              <a:t>is</a:t>
            </a:r>
            <a:r>
              <a:rPr spc="-135" dirty="0"/>
              <a:t> </a:t>
            </a:r>
            <a:r>
              <a:rPr spc="50" dirty="0"/>
              <a:t>also </a:t>
            </a:r>
            <a:r>
              <a:rPr spc="70" dirty="0"/>
              <a:t>used</a:t>
            </a:r>
            <a:r>
              <a:rPr spc="10" dirty="0"/>
              <a:t> </a:t>
            </a:r>
            <a:r>
              <a:rPr dirty="0"/>
              <a:t>to separate</a:t>
            </a:r>
            <a:r>
              <a:rPr spc="-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0" dirty="0"/>
              <a:t>user</a:t>
            </a:r>
            <a:r>
              <a:rPr dirty="0"/>
              <a:t> applications</a:t>
            </a:r>
            <a:r>
              <a:rPr spc="40" dirty="0"/>
              <a:t> and </a:t>
            </a:r>
            <a:r>
              <a:rPr dirty="0"/>
              <a:t>physical</a:t>
            </a:r>
            <a:r>
              <a:rPr spc="204" dirty="0"/>
              <a:t> </a:t>
            </a:r>
            <a:r>
              <a:rPr spc="-10" dirty="0"/>
              <a:t>database.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100</a:t>
            </a:fld>
            <a:endParaRPr spc="-25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Three</a:t>
            </a:r>
            <a:r>
              <a:rPr spc="-195" dirty="0"/>
              <a:t> </a:t>
            </a:r>
            <a:r>
              <a:rPr dirty="0"/>
              <a:t>Level</a:t>
            </a:r>
            <a:r>
              <a:rPr spc="-19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dirty="0"/>
              <a:t>The</a:t>
            </a:r>
            <a:r>
              <a:rPr spc="-35" dirty="0"/>
              <a:t> </a:t>
            </a:r>
            <a:r>
              <a:rPr b="1" spc="-60" dirty="0">
                <a:latin typeface="Trebuchet MS"/>
                <a:cs typeface="Trebuchet MS"/>
              </a:rPr>
              <a:t>three</a:t>
            </a:r>
            <a:r>
              <a:rPr b="1" spc="-35" dirty="0">
                <a:latin typeface="Trebuchet MS"/>
                <a:cs typeface="Trebuchet MS"/>
              </a:rPr>
              <a:t> </a:t>
            </a:r>
            <a:r>
              <a:rPr dirty="0"/>
              <a:t>schema</a:t>
            </a:r>
            <a:r>
              <a:rPr spc="-30" dirty="0"/>
              <a:t> </a:t>
            </a:r>
            <a:r>
              <a:rPr b="1" spc="-60" dirty="0">
                <a:latin typeface="Trebuchet MS"/>
                <a:cs typeface="Trebuchet MS"/>
              </a:rPr>
              <a:t>architecture</a:t>
            </a:r>
            <a:r>
              <a:rPr b="1" spc="-40" dirty="0">
                <a:latin typeface="Trebuchet MS"/>
                <a:cs typeface="Trebuchet MS"/>
              </a:rPr>
              <a:t> </a:t>
            </a:r>
            <a:r>
              <a:rPr spc="70" dirty="0"/>
              <a:t>is</a:t>
            </a:r>
            <a:r>
              <a:rPr spc="-105" dirty="0"/>
              <a:t> </a:t>
            </a:r>
            <a:r>
              <a:rPr spc="70" dirty="0"/>
              <a:t>also</a:t>
            </a:r>
            <a:r>
              <a:rPr spc="-100" dirty="0"/>
              <a:t> </a:t>
            </a:r>
            <a:r>
              <a:rPr spc="-10" dirty="0"/>
              <a:t>called </a:t>
            </a:r>
            <a:r>
              <a:rPr spc="50" dirty="0"/>
              <a:t>ANSI/SPARC</a:t>
            </a:r>
            <a:r>
              <a:rPr spc="-45" dirty="0"/>
              <a:t> </a:t>
            </a:r>
            <a:r>
              <a:rPr b="1" spc="-60" dirty="0">
                <a:latin typeface="Trebuchet MS"/>
                <a:cs typeface="Trebuchet MS"/>
              </a:rPr>
              <a:t>architecture</a:t>
            </a:r>
            <a:r>
              <a:rPr b="1" spc="-65" dirty="0">
                <a:latin typeface="Trebuchet MS"/>
                <a:cs typeface="Trebuchet MS"/>
              </a:rPr>
              <a:t> </a:t>
            </a:r>
            <a:r>
              <a:rPr spc="55" dirty="0"/>
              <a:t>or</a:t>
            </a:r>
            <a:r>
              <a:rPr spc="-50" dirty="0"/>
              <a:t> </a:t>
            </a:r>
            <a:r>
              <a:rPr b="1" spc="-45" dirty="0">
                <a:latin typeface="Trebuchet MS"/>
                <a:cs typeface="Trebuchet MS"/>
              </a:rPr>
              <a:t>three</a:t>
            </a:r>
            <a:r>
              <a:rPr spc="-45" dirty="0"/>
              <a:t>-</a:t>
            </a:r>
            <a:r>
              <a:rPr b="1" spc="-10" dirty="0">
                <a:latin typeface="Trebuchet MS"/>
                <a:cs typeface="Trebuchet MS"/>
              </a:rPr>
              <a:t>level </a:t>
            </a:r>
            <a:r>
              <a:rPr b="1" spc="-85" dirty="0">
                <a:latin typeface="Trebuchet MS"/>
                <a:cs typeface="Trebuchet MS"/>
              </a:rPr>
              <a:t>architecture</a:t>
            </a:r>
            <a:r>
              <a:rPr spc="-85" dirty="0"/>
              <a:t>.</a:t>
            </a:r>
            <a:r>
              <a:rPr spc="-105" dirty="0"/>
              <a:t> </a:t>
            </a:r>
            <a:r>
              <a:rPr dirty="0"/>
              <a:t>This</a:t>
            </a:r>
            <a:r>
              <a:rPr spc="-60" dirty="0"/>
              <a:t> </a:t>
            </a:r>
            <a:r>
              <a:rPr dirty="0"/>
              <a:t>framework</a:t>
            </a:r>
            <a:r>
              <a:rPr spc="-45" dirty="0"/>
              <a:t> </a:t>
            </a:r>
            <a:r>
              <a:rPr spc="70" dirty="0"/>
              <a:t>is</a:t>
            </a:r>
            <a:r>
              <a:rPr spc="-75" dirty="0"/>
              <a:t> </a:t>
            </a:r>
            <a:r>
              <a:rPr spc="70" dirty="0"/>
              <a:t>used</a:t>
            </a:r>
            <a:r>
              <a:rPr spc="-70" dirty="0"/>
              <a:t> </a:t>
            </a:r>
            <a:r>
              <a:rPr spc="-25" dirty="0"/>
              <a:t>to </a:t>
            </a:r>
            <a:r>
              <a:rPr dirty="0"/>
              <a:t>describe</a:t>
            </a:r>
            <a:r>
              <a:rPr spc="-6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structure</a:t>
            </a:r>
            <a:r>
              <a:rPr spc="-2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specific</a:t>
            </a:r>
            <a:r>
              <a:rPr spc="50" dirty="0"/>
              <a:t> </a:t>
            </a:r>
            <a:r>
              <a:rPr b="1" spc="-10" dirty="0">
                <a:latin typeface="Trebuchet MS"/>
                <a:cs typeface="Trebuchet MS"/>
              </a:rPr>
              <a:t>database </a:t>
            </a:r>
            <a:r>
              <a:rPr b="1" spc="-60" dirty="0">
                <a:latin typeface="Trebuchet MS"/>
                <a:cs typeface="Trebuchet MS"/>
              </a:rPr>
              <a:t>system</a:t>
            </a:r>
            <a:r>
              <a:rPr spc="-60" dirty="0"/>
              <a:t>.</a:t>
            </a:r>
            <a:r>
              <a:rPr spc="-13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b="1" spc="-65" dirty="0">
                <a:latin typeface="Trebuchet MS"/>
                <a:cs typeface="Trebuchet MS"/>
              </a:rPr>
              <a:t>three</a:t>
            </a:r>
            <a:r>
              <a:rPr b="1" spc="-70" dirty="0">
                <a:latin typeface="Trebuchet MS"/>
                <a:cs typeface="Trebuchet MS"/>
              </a:rPr>
              <a:t> </a:t>
            </a:r>
            <a:r>
              <a:rPr spc="50" dirty="0"/>
              <a:t>schema</a:t>
            </a:r>
            <a:r>
              <a:rPr spc="-70" dirty="0"/>
              <a:t> </a:t>
            </a:r>
            <a:r>
              <a:rPr b="1" spc="-60" dirty="0">
                <a:latin typeface="Trebuchet MS"/>
                <a:cs typeface="Trebuchet MS"/>
              </a:rPr>
              <a:t>architecture</a:t>
            </a:r>
            <a:r>
              <a:rPr b="1" spc="-85" dirty="0">
                <a:latin typeface="Trebuchet MS"/>
                <a:cs typeface="Trebuchet MS"/>
              </a:rPr>
              <a:t> </a:t>
            </a:r>
            <a:r>
              <a:rPr spc="70" dirty="0"/>
              <a:t>is</a:t>
            </a:r>
            <a:r>
              <a:rPr spc="-135" dirty="0"/>
              <a:t> </a:t>
            </a:r>
            <a:r>
              <a:rPr spc="50" dirty="0"/>
              <a:t>also </a:t>
            </a:r>
            <a:r>
              <a:rPr spc="70" dirty="0"/>
              <a:t>used</a:t>
            </a:r>
            <a:r>
              <a:rPr spc="10" dirty="0"/>
              <a:t> </a:t>
            </a:r>
            <a:r>
              <a:rPr dirty="0"/>
              <a:t>to separate</a:t>
            </a:r>
            <a:r>
              <a:rPr spc="-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0" dirty="0"/>
              <a:t>user</a:t>
            </a:r>
            <a:r>
              <a:rPr dirty="0"/>
              <a:t> applications</a:t>
            </a:r>
            <a:r>
              <a:rPr spc="40" dirty="0"/>
              <a:t> and </a:t>
            </a:r>
            <a:r>
              <a:rPr dirty="0"/>
              <a:t>physical</a:t>
            </a:r>
            <a:r>
              <a:rPr spc="204" dirty="0"/>
              <a:t> </a:t>
            </a:r>
            <a:r>
              <a:rPr spc="-10" dirty="0"/>
              <a:t>database.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101</a:t>
            </a:fld>
            <a:endParaRPr spc="-25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Three</a:t>
            </a:r>
            <a:r>
              <a:rPr spc="-195" dirty="0"/>
              <a:t> </a:t>
            </a:r>
            <a:r>
              <a:rPr dirty="0"/>
              <a:t>Level</a:t>
            </a:r>
            <a:r>
              <a:rPr spc="-19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102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4028440" cy="12877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5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b="1" spc="-20" dirty="0">
                <a:solidFill>
                  <a:srgbClr val="410433"/>
                </a:solidFill>
                <a:latin typeface="Trebuchet MS"/>
                <a:cs typeface="Trebuchet MS"/>
              </a:rPr>
              <a:t>Internal</a:t>
            </a:r>
            <a:r>
              <a:rPr sz="2400" b="1" spc="-1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410433"/>
                </a:solidFill>
                <a:latin typeface="Trebuchet MS"/>
                <a:cs typeface="Trebuchet MS"/>
              </a:rPr>
              <a:t>Level/Schema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b="1" spc="-30" dirty="0">
                <a:solidFill>
                  <a:srgbClr val="410433"/>
                </a:solidFill>
                <a:latin typeface="Trebuchet MS"/>
                <a:cs typeface="Trebuchet MS"/>
              </a:rPr>
              <a:t>Conceptual</a:t>
            </a:r>
            <a:r>
              <a:rPr sz="2400" b="1" spc="-1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410433"/>
                </a:solidFill>
                <a:latin typeface="Trebuchet MS"/>
                <a:cs typeface="Trebuchet MS"/>
              </a:rPr>
              <a:t>Schema/Level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b="1" spc="-70" dirty="0">
                <a:solidFill>
                  <a:srgbClr val="410433"/>
                </a:solidFill>
                <a:latin typeface="Trebuchet MS"/>
                <a:cs typeface="Trebuchet MS"/>
              </a:rPr>
              <a:t>External</a:t>
            </a:r>
            <a:r>
              <a:rPr sz="2400" b="1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410433"/>
                </a:solidFill>
                <a:latin typeface="Trebuchet MS"/>
                <a:cs typeface="Trebuchet MS"/>
              </a:rPr>
              <a:t>Schema/Level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Three</a:t>
            </a:r>
            <a:r>
              <a:rPr spc="-160" dirty="0"/>
              <a:t> </a:t>
            </a:r>
            <a:r>
              <a:rPr dirty="0"/>
              <a:t>Level</a:t>
            </a:r>
            <a:r>
              <a:rPr spc="-165" dirty="0"/>
              <a:t> </a:t>
            </a:r>
            <a:r>
              <a:rPr spc="-20" dirty="0"/>
              <a:t>Architecture</a:t>
            </a:r>
            <a:r>
              <a:rPr spc="-180" dirty="0"/>
              <a:t> </a:t>
            </a:r>
            <a:r>
              <a:rPr spc="40" dirty="0"/>
              <a:t>Diagram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103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498" y="1718978"/>
            <a:ext cx="5537835" cy="2831434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Join</a:t>
            </a:r>
            <a:r>
              <a:rPr spc="-160" dirty="0"/>
              <a:t> </a:t>
            </a:r>
            <a:r>
              <a:rPr spc="70" dirty="0"/>
              <a:t>In</a:t>
            </a:r>
            <a:r>
              <a:rPr spc="-160" dirty="0"/>
              <a:t> </a:t>
            </a:r>
            <a:r>
              <a:rPr spc="60" dirty="0"/>
              <a:t>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104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533515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har char="●"/>
              <a:tabLst>
                <a:tab pos="393700" algn="l"/>
                <a:tab pos="476884" algn="l"/>
              </a:tabLst>
            </a:pPr>
            <a:r>
              <a:rPr sz="2400" dirty="0">
                <a:solidFill>
                  <a:srgbClr val="FF7053"/>
                </a:solidFill>
                <a:latin typeface="Microsoft Sans Serif"/>
                <a:cs typeface="Microsoft Sans Serif"/>
              </a:rPr>
              <a:t>	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Join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one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SQL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statements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which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is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used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join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or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rows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from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2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or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more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tables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on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410433"/>
                </a:solidFill>
                <a:latin typeface="Trebuchet MS"/>
                <a:cs typeface="Trebuchet MS"/>
              </a:rPr>
              <a:t>basis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common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field/column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among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them.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Joins</a:t>
            </a:r>
            <a:r>
              <a:rPr spc="-240" dirty="0"/>
              <a:t> </a:t>
            </a:r>
            <a:r>
              <a:rPr spc="-10"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105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82765" cy="2970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080" indent="-381000">
              <a:lnSpc>
                <a:spcPct val="115100"/>
              </a:lnSpc>
              <a:spcBef>
                <a:spcPts val="95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spc="-25" dirty="0">
                <a:solidFill>
                  <a:srgbClr val="410433"/>
                </a:solidFill>
                <a:latin typeface="Trebuchet MS"/>
                <a:cs typeface="Trebuchet MS"/>
              </a:rPr>
              <a:t>Inner</a:t>
            </a:r>
            <a:r>
              <a:rPr sz="2400" b="1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180" dirty="0">
                <a:solidFill>
                  <a:srgbClr val="410433"/>
                </a:solidFill>
                <a:latin typeface="Trebuchet MS"/>
                <a:cs typeface="Trebuchet MS"/>
              </a:rPr>
              <a:t>Join:</a:t>
            </a:r>
            <a:r>
              <a:rPr sz="2400" b="1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This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type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join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used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fetch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among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tables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which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are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common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in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both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tables.</a:t>
            </a:r>
            <a:endParaRPr sz="2400">
              <a:latin typeface="Trebuchet MS"/>
              <a:cs typeface="Trebuchet MS"/>
            </a:endParaRPr>
          </a:p>
          <a:p>
            <a:pPr marL="393700" marR="280035" indent="-381000">
              <a:lnSpc>
                <a:spcPct val="114999"/>
              </a:lnSpc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spc="-95" dirty="0">
                <a:solidFill>
                  <a:srgbClr val="410433"/>
                </a:solidFill>
                <a:latin typeface="Trebuchet MS"/>
                <a:cs typeface="Trebuchet MS"/>
              </a:rPr>
              <a:t>Left</a:t>
            </a:r>
            <a:r>
              <a:rPr sz="2400" b="1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180" dirty="0">
                <a:solidFill>
                  <a:srgbClr val="410433"/>
                </a:solidFill>
                <a:latin typeface="Trebuchet MS"/>
                <a:cs typeface="Trebuchet MS"/>
              </a:rPr>
              <a:t>Join:</a:t>
            </a:r>
            <a:r>
              <a:rPr sz="2400" b="1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This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returns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all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rows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from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table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which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on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left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side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join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but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only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matching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rows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from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table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which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on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right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side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join.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Joins</a:t>
            </a:r>
            <a:r>
              <a:rPr spc="-240" dirty="0"/>
              <a:t> </a:t>
            </a:r>
            <a:r>
              <a:rPr spc="-10" dirty="0"/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106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44030" cy="297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122555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spc="-10" dirty="0">
                <a:solidFill>
                  <a:srgbClr val="410433"/>
                </a:solidFill>
                <a:latin typeface="Trebuchet MS"/>
                <a:cs typeface="Trebuchet MS"/>
              </a:rPr>
              <a:t>Right</a:t>
            </a:r>
            <a:r>
              <a:rPr sz="2400" b="1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180" dirty="0">
                <a:solidFill>
                  <a:srgbClr val="410433"/>
                </a:solidFill>
                <a:latin typeface="Trebuchet MS"/>
                <a:cs typeface="Trebuchet MS"/>
              </a:rPr>
              <a:t>Join:</a:t>
            </a:r>
            <a:r>
              <a:rPr sz="2400" b="1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This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returns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all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rows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from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table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which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on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right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side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join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but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only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matching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rows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from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table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which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on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left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side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join.</a:t>
            </a:r>
            <a:endParaRPr sz="2400">
              <a:latin typeface="Trebuchet MS"/>
              <a:cs typeface="Trebuchet MS"/>
            </a:endParaRPr>
          </a:p>
          <a:p>
            <a:pPr marL="393700" marR="5080" indent="-381000">
              <a:lnSpc>
                <a:spcPct val="114999"/>
              </a:lnSpc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spc="-70" dirty="0">
                <a:solidFill>
                  <a:srgbClr val="410433"/>
                </a:solidFill>
                <a:latin typeface="Trebuchet MS"/>
                <a:cs typeface="Trebuchet MS"/>
              </a:rPr>
              <a:t>Full</a:t>
            </a:r>
            <a:r>
              <a:rPr sz="2400" b="1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180" dirty="0">
                <a:solidFill>
                  <a:srgbClr val="410433"/>
                </a:solidFill>
                <a:latin typeface="Trebuchet MS"/>
                <a:cs typeface="Trebuchet MS"/>
              </a:rPr>
              <a:t>Join:</a:t>
            </a:r>
            <a:r>
              <a:rPr sz="2400" b="1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This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returns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rows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from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all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tables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on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which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join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condition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has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put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rows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which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410433"/>
                </a:solidFill>
                <a:latin typeface="Trebuchet MS"/>
                <a:cs typeface="Trebuchet MS"/>
              </a:rPr>
              <a:t>do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not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match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hold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null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values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14039" y="0"/>
            <a:ext cx="5530215" cy="5143500"/>
            <a:chOff x="3614039" y="0"/>
            <a:chExt cx="553021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4039" y="0"/>
              <a:ext cx="5529961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0608" y="0"/>
              <a:ext cx="1993392" cy="514349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366634" y="0"/>
            <a:ext cx="1777364" cy="5143500"/>
            <a:chOff x="7366634" y="0"/>
            <a:chExt cx="1777364" cy="51435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6634" y="0"/>
              <a:ext cx="1777365" cy="5143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48371" y="0"/>
              <a:ext cx="1595627" cy="16108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65414" y="0"/>
              <a:ext cx="1378584" cy="139407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6673" y="745947"/>
            <a:ext cx="42805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10" dirty="0">
                <a:solidFill>
                  <a:srgbClr val="FF953B"/>
                </a:solidFill>
              </a:rPr>
              <a:t>Thanks!</a:t>
            </a:r>
            <a:endParaRPr sz="96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107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842873" y="2244449"/>
            <a:ext cx="2680335" cy="181102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b="1" spc="-85" dirty="0">
                <a:solidFill>
                  <a:srgbClr val="410433"/>
                </a:solidFill>
                <a:latin typeface="Trebuchet MS"/>
                <a:cs typeface="Trebuchet MS"/>
              </a:rPr>
              <a:t>Any</a:t>
            </a:r>
            <a:r>
              <a:rPr sz="2400" b="1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410433"/>
                </a:solidFill>
                <a:latin typeface="Trebuchet MS"/>
                <a:cs typeface="Trebuchet MS"/>
              </a:rPr>
              <a:t>questions?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You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can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find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me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at:</a:t>
            </a:r>
            <a:endParaRPr sz="2400">
              <a:latin typeface="Trebuchet MS"/>
              <a:cs typeface="Trebuchet MS"/>
            </a:endParaRPr>
          </a:p>
          <a:p>
            <a:pPr marL="469265" indent="-380365">
              <a:lnSpc>
                <a:spcPct val="100000"/>
              </a:lnSpc>
              <a:spcBef>
                <a:spcPts val="1235"/>
              </a:spcBef>
              <a:buClr>
                <a:srgbClr val="FF7053"/>
              </a:buClr>
              <a:buFont typeface="Microsoft Sans Serif"/>
              <a:buChar char="●"/>
              <a:tabLst>
                <a:tab pos="469265" algn="l"/>
              </a:tabLst>
            </a:pPr>
            <a:r>
              <a:rPr sz="2400" spc="95" dirty="0">
                <a:solidFill>
                  <a:srgbClr val="410433"/>
                </a:solidFill>
                <a:latin typeface="Trebuchet MS"/>
                <a:cs typeface="Trebuchet MS"/>
              </a:rPr>
              <a:t>@username</a:t>
            </a:r>
            <a:endParaRPr sz="2400">
              <a:latin typeface="Trebuchet MS"/>
              <a:cs typeface="Trebuchet MS"/>
            </a:endParaRPr>
          </a:p>
          <a:p>
            <a:pPr marL="4692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469265" algn="l"/>
              </a:tabLst>
            </a:pP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  <a:hlinkClick r:id="rId7"/>
              </a:rPr>
              <a:t>user@mail.me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40" dirty="0">
                <a:latin typeface="Trebuchet MS"/>
                <a:cs typeface="Trebuchet MS"/>
              </a:rPr>
              <a:t>The </a:t>
            </a:r>
            <a:r>
              <a:rPr b="1" spc="-45" dirty="0">
                <a:latin typeface="Trebuchet MS"/>
                <a:cs typeface="Trebuchet MS"/>
              </a:rPr>
              <a:t>Waterfall</a:t>
            </a:r>
            <a:r>
              <a:rPr b="1" spc="-12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Model</a:t>
            </a:r>
            <a:r>
              <a:rPr b="1" spc="-125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Diagram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2801" y="1885950"/>
            <a:ext cx="5009487" cy="28068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673" y="265633"/>
            <a:ext cx="618998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b="1" dirty="0">
                <a:latin typeface="Trebuchet MS"/>
                <a:cs typeface="Trebuchet MS"/>
              </a:rPr>
              <a:t>Reasons</a:t>
            </a:r>
            <a:r>
              <a:rPr b="1" spc="-95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for</a:t>
            </a:r>
            <a:r>
              <a:rPr b="1" spc="-9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Choosing</a:t>
            </a:r>
            <a:r>
              <a:rPr b="1" spc="-114" dirty="0">
                <a:latin typeface="Trebuchet MS"/>
                <a:cs typeface="Trebuchet MS"/>
              </a:rPr>
              <a:t> </a:t>
            </a:r>
            <a:r>
              <a:rPr b="1" spc="-130" dirty="0">
                <a:latin typeface="Trebuchet MS"/>
                <a:cs typeface="Trebuchet MS"/>
              </a:rPr>
              <a:t>VU</a:t>
            </a:r>
            <a:r>
              <a:rPr b="1" spc="-8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process 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740525" cy="297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main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idea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choose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get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benefits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both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these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models.</a:t>
            </a:r>
            <a:endParaRPr sz="2400">
              <a:latin typeface="Trebuchet MS"/>
              <a:cs typeface="Trebuchet MS"/>
            </a:endParaRPr>
          </a:p>
          <a:p>
            <a:pPr marL="393700" marR="1225550" indent="-381000">
              <a:lnSpc>
                <a:spcPct val="114999"/>
              </a:lnSpc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It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sequential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model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with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backward repetition.</a:t>
            </a:r>
            <a:endParaRPr sz="2400">
              <a:latin typeface="Trebuchet MS"/>
              <a:cs typeface="Trebuchet MS"/>
            </a:endParaRPr>
          </a:p>
          <a:p>
            <a:pPr marL="393700" marR="555625" indent="-381000">
              <a:lnSpc>
                <a:spcPct val="114999"/>
              </a:lnSpc>
              <a:spcBef>
                <a:spcPts val="5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We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want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achieve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linear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nature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of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waterfall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iterative</a:t>
            </a:r>
            <a:r>
              <a:rPr sz="2400" spc="-1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plus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risk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reduction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nature</a:t>
            </a: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spiral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model.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673" y="265633"/>
            <a:ext cx="618998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b="1" dirty="0">
                <a:latin typeface="Trebuchet MS"/>
                <a:cs typeface="Trebuchet MS"/>
              </a:rPr>
              <a:t>Reasons</a:t>
            </a:r>
            <a:r>
              <a:rPr b="1" spc="-95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for</a:t>
            </a:r>
            <a:r>
              <a:rPr b="1" spc="-9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Choosing</a:t>
            </a:r>
            <a:r>
              <a:rPr b="1" spc="-114" dirty="0">
                <a:latin typeface="Trebuchet MS"/>
                <a:cs typeface="Trebuchet MS"/>
              </a:rPr>
              <a:t> </a:t>
            </a:r>
            <a:r>
              <a:rPr b="1" spc="-130" dirty="0">
                <a:latin typeface="Trebuchet MS"/>
                <a:cs typeface="Trebuchet MS"/>
              </a:rPr>
              <a:t>VU</a:t>
            </a:r>
            <a:r>
              <a:rPr b="1" spc="-8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process Model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05295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vu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process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model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we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will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work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phases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complete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given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project.</a:t>
            </a:r>
            <a:endParaRPr sz="2400">
              <a:latin typeface="Trebuchet MS"/>
              <a:cs typeface="Trebuchet MS"/>
            </a:endParaRPr>
          </a:p>
          <a:p>
            <a:pPr marL="393700" marR="1192530" indent="-381000">
              <a:lnSpc>
                <a:spcPct val="114999"/>
              </a:lnSpc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spc="-180" dirty="0">
                <a:solidFill>
                  <a:srgbClr val="410433"/>
                </a:solidFill>
                <a:latin typeface="Trebuchet MS"/>
                <a:cs typeface="Trebuchet MS"/>
              </a:rPr>
              <a:t>5.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All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activities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are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performed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a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sequence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VU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Process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Model.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84201"/>
            <a:ext cx="10115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Continuous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673" y="704850"/>
            <a:ext cx="63049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80" dirty="0">
                <a:latin typeface="Trebuchet MS"/>
                <a:cs typeface="Trebuchet MS"/>
              </a:rPr>
              <a:t>Entity</a:t>
            </a:r>
            <a:r>
              <a:rPr b="1" spc="-17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Relationship</a:t>
            </a:r>
            <a:r>
              <a:rPr b="1" spc="-18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Diagram</a:t>
            </a:r>
            <a:r>
              <a:rPr b="1" spc="-180" dirty="0">
                <a:latin typeface="Trebuchet MS"/>
                <a:cs typeface="Trebuchet MS"/>
              </a:rPr>
              <a:t> </a:t>
            </a:r>
            <a:r>
              <a:rPr b="1" spc="-25" dirty="0">
                <a:latin typeface="Trebuchet MS"/>
                <a:cs typeface="Trebuchet MS"/>
              </a:rPr>
              <a:t>(ERD)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60540" cy="212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An</a:t>
            </a:r>
            <a:r>
              <a:rPr sz="2400" spc="1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entity-relationship</a:t>
            </a:r>
            <a:r>
              <a:rPr sz="2400" spc="1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diagram</a:t>
            </a:r>
            <a:r>
              <a:rPr sz="2400" spc="1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otherwise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known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410433"/>
                </a:solidFill>
                <a:latin typeface="Trebuchet MS"/>
                <a:cs typeface="Trebuchet MS"/>
              </a:rPr>
              <a:t>as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an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ERD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modeling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technique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that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creates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an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illustration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an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information </a:t>
            </a:r>
            <a:r>
              <a:rPr sz="2400" spc="85" dirty="0">
                <a:solidFill>
                  <a:srgbClr val="410433"/>
                </a:solidFill>
                <a:latin typeface="Trebuchet MS"/>
                <a:cs typeface="Trebuchet MS"/>
              </a:rPr>
              <a:t>system's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entities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relationships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between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those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entities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65" dirty="0">
                <a:latin typeface="Trebuchet MS"/>
                <a:cs typeface="Trebuchet MS"/>
              </a:rPr>
              <a:t>ER</a:t>
            </a:r>
            <a:r>
              <a:rPr b="1" spc="-13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Diagrams</a:t>
            </a:r>
            <a:r>
              <a:rPr b="1" spc="-150" dirty="0">
                <a:latin typeface="Trebuchet MS"/>
                <a:cs typeface="Trebuchet MS"/>
              </a:rPr>
              <a:t> </a:t>
            </a:r>
            <a:r>
              <a:rPr b="1" spc="50" dirty="0">
                <a:latin typeface="Trebuchet MS"/>
                <a:cs typeface="Trebuchet MS"/>
              </a:rPr>
              <a:t>Symbols</a:t>
            </a:r>
            <a:r>
              <a:rPr b="1" spc="-130" dirty="0">
                <a:latin typeface="Trebuchet MS"/>
                <a:cs typeface="Trebuchet MS"/>
              </a:rPr>
              <a:t> </a:t>
            </a:r>
            <a:r>
              <a:rPr b="1" spc="155" dirty="0">
                <a:latin typeface="Trebuchet MS"/>
                <a:cs typeface="Trebuchet MS"/>
              </a:rPr>
              <a:t>&amp;</a:t>
            </a:r>
            <a:r>
              <a:rPr b="1" spc="-12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Notations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593205" cy="297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spc="-45" dirty="0">
                <a:solidFill>
                  <a:srgbClr val="410433"/>
                </a:solidFill>
                <a:latin typeface="Trebuchet MS"/>
                <a:cs typeface="Trebuchet MS"/>
              </a:rPr>
              <a:t>Rectangles:</a:t>
            </a:r>
            <a:r>
              <a:rPr sz="2400" b="1" spc="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This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Entity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Relationship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Diagram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symbol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represents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entity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types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b="1" dirty="0">
                <a:solidFill>
                  <a:srgbClr val="410433"/>
                </a:solidFill>
                <a:latin typeface="Trebuchet MS"/>
                <a:cs typeface="Trebuchet MS"/>
              </a:rPr>
              <a:t>Ellipses</a:t>
            </a:r>
            <a:r>
              <a:rPr sz="2400" b="1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320" dirty="0">
                <a:solidFill>
                  <a:srgbClr val="410433"/>
                </a:solidFill>
                <a:latin typeface="Trebuchet MS"/>
                <a:cs typeface="Trebuchet MS"/>
              </a:rPr>
              <a:t>:</a:t>
            </a:r>
            <a:r>
              <a:rPr sz="2400" b="1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Symbol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represent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attributes</a:t>
            </a:r>
            <a:endParaRPr sz="2400">
              <a:latin typeface="Trebuchet MS"/>
              <a:cs typeface="Trebuchet MS"/>
            </a:endParaRPr>
          </a:p>
          <a:p>
            <a:pPr marL="393700" marR="1406525" indent="-381000">
              <a:lnSpc>
                <a:spcPts val="3310"/>
              </a:lnSpc>
              <a:spcBef>
                <a:spcPts val="18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spc="-20" dirty="0">
                <a:solidFill>
                  <a:srgbClr val="410433"/>
                </a:solidFill>
                <a:latin typeface="Trebuchet MS"/>
                <a:cs typeface="Trebuchet MS"/>
              </a:rPr>
              <a:t>Diamonds:</a:t>
            </a:r>
            <a:r>
              <a:rPr sz="2400" b="1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This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symbol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represents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relationship</a:t>
            </a:r>
            <a:r>
              <a:rPr sz="2400" spc="3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types</a:t>
            </a:r>
            <a:endParaRPr sz="2400">
              <a:latin typeface="Trebuchet MS"/>
              <a:cs typeface="Trebuchet MS"/>
            </a:endParaRPr>
          </a:p>
          <a:p>
            <a:pPr marL="393700" marR="209550" indent="-381000">
              <a:lnSpc>
                <a:spcPts val="3310"/>
              </a:lnSpc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spc="-75" dirty="0">
                <a:solidFill>
                  <a:srgbClr val="410433"/>
                </a:solidFill>
                <a:latin typeface="Trebuchet MS"/>
                <a:cs typeface="Trebuchet MS"/>
              </a:rPr>
              <a:t>Lines:</a:t>
            </a:r>
            <a:r>
              <a:rPr sz="2400" b="1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It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links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attributes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entity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types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entity types with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other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relationship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types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65" dirty="0">
                <a:latin typeface="Trebuchet MS"/>
                <a:cs typeface="Trebuchet MS"/>
              </a:rPr>
              <a:t>ER</a:t>
            </a:r>
            <a:r>
              <a:rPr b="1" spc="-13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Diagrams</a:t>
            </a:r>
            <a:r>
              <a:rPr b="1" spc="-150" dirty="0">
                <a:latin typeface="Trebuchet MS"/>
                <a:cs typeface="Trebuchet MS"/>
              </a:rPr>
              <a:t> </a:t>
            </a:r>
            <a:r>
              <a:rPr b="1" spc="50" dirty="0">
                <a:latin typeface="Trebuchet MS"/>
                <a:cs typeface="Trebuchet MS"/>
              </a:rPr>
              <a:t>Symbols</a:t>
            </a:r>
            <a:r>
              <a:rPr b="1" spc="-130" dirty="0">
                <a:latin typeface="Trebuchet MS"/>
                <a:cs typeface="Trebuchet MS"/>
              </a:rPr>
              <a:t> </a:t>
            </a:r>
            <a:r>
              <a:rPr b="1" spc="155" dirty="0">
                <a:latin typeface="Trebuchet MS"/>
                <a:cs typeface="Trebuchet MS"/>
              </a:rPr>
              <a:t>&amp;</a:t>
            </a:r>
            <a:r>
              <a:rPr b="1" spc="-12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Notations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5977890" cy="12877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5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b="1" spc="-55" dirty="0">
                <a:solidFill>
                  <a:srgbClr val="410433"/>
                </a:solidFill>
                <a:latin typeface="Trebuchet MS"/>
                <a:cs typeface="Trebuchet MS"/>
              </a:rPr>
              <a:t>Primary</a:t>
            </a:r>
            <a:r>
              <a:rPr sz="2400" b="1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140" dirty="0">
                <a:solidFill>
                  <a:srgbClr val="410433"/>
                </a:solidFill>
                <a:latin typeface="Trebuchet MS"/>
                <a:cs typeface="Trebuchet MS"/>
              </a:rPr>
              <a:t>key:</a:t>
            </a:r>
            <a:r>
              <a:rPr sz="2400" b="1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attributes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are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underlined</a:t>
            </a:r>
            <a:endParaRPr sz="2400">
              <a:latin typeface="Trebuchet MS"/>
              <a:cs typeface="Trebuchet MS"/>
            </a:endParaRPr>
          </a:p>
          <a:p>
            <a:pPr marL="393700" marR="5080" indent="-381000">
              <a:lnSpc>
                <a:spcPts val="3320"/>
              </a:lnSpc>
              <a:spcBef>
                <a:spcPts val="85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dirty="0">
                <a:solidFill>
                  <a:srgbClr val="410433"/>
                </a:solidFill>
                <a:latin typeface="Trebuchet MS"/>
                <a:cs typeface="Trebuchet MS"/>
              </a:rPr>
              <a:t>Double</a:t>
            </a:r>
            <a:r>
              <a:rPr sz="2400" b="1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35" dirty="0">
                <a:solidFill>
                  <a:srgbClr val="410433"/>
                </a:solidFill>
                <a:latin typeface="Trebuchet MS"/>
                <a:cs typeface="Trebuchet MS"/>
              </a:rPr>
              <a:t>Ellipses:</a:t>
            </a:r>
            <a:r>
              <a:rPr sz="2400" b="1" spc="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Represent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multi-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valued attributes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65" dirty="0">
                <a:latin typeface="Trebuchet MS"/>
                <a:cs typeface="Trebuchet MS"/>
              </a:rPr>
              <a:t>ER</a:t>
            </a:r>
            <a:r>
              <a:rPr b="1" spc="-13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Diagrams</a:t>
            </a:r>
            <a:r>
              <a:rPr b="1" spc="-150" dirty="0">
                <a:latin typeface="Trebuchet MS"/>
                <a:cs typeface="Trebuchet MS"/>
              </a:rPr>
              <a:t> </a:t>
            </a:r>
            <a:r>
              <a:rPr b="1" spc="50" dirty="0">
                <a:latin typeface="Trebuchet MS"/>
                <a:cs typeface="Trebuchet MS"/>
              </a:rPr>
              <a:t>Symbols</a:t>
            </a:r>
            <a:r>
              <a:rPr b="1" spc="-130" dirty="0">
                <a:latin typeface="Trebuchet MS"/>
                <a:cs typeface="Trebuchet MS"/>
              </a:rPr>
              <a:t> </a:t>
            </a:r>
            <a:r>
              <a:rPr b="1" spc="155" dirty="0">
                <a:latin typeface="Trebuchet MS"/>
                <a:cs typeface="Trebuchet MS"/>
              </a:rPr>
              <a:t>&amp;</a:t>
            </a:r>
            <a:r>
              <a:rPr b="1" spc="-12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Notations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962150"/>
            <a:ext cx="6942835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Trebuchet MS"/>
                <a:cs typeface="Trebuchet MS"/>
              </a:rPr>
              <a:t>Components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of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b="1" spc="-75" dirty="0">
                <a:latin typeface="Trebuchet MS"/>
                <a:cs typeface="Trebuchet MS"/>
              </a:rPr>
              <a:t>the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b="1" spc="-65" dirty="0">
                <a:latin typeface="Trebuchet MS"/>
                <a:cs typeface="Trebuchet MS"/>
              </a:rPr>
              <a:t>ER</a:t>
            </a:r>
            <a:r>
              <a:rPr b="1" spc="-18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Diagram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231255" cy="17087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This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model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based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on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three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basic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concepts:</a:t>
            </a:r>
            <a:endParaRPr sz="2400" dirty="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Entities</a:t>
            </a:r>
            <a:endParaRPr sz="2400" dirty="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Attributes</a:t>
            </a:r>
            <a:endParaRPr sz="2400" dirty="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Relationships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65" dirty="0">
                <a:latin typeface="Trebuchet MS"/>
                <a:cs typeface="Trebuchet MS"/>
              </a:rPr>
              <a:t>ER</a:t>
            </a:r>
            <a:r>
              <a:rPr b="1" spc="-20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Diagram</a:t>
            </a:r>
            <a:r>
              <a:rPr b="1" spc="-21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70681"/>
            <a:ext cx="5463936" cy="34130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spc="90" dirty="0">
                <a:solidFill>
                  <a:srgbClr val="FFFFFF"/>
                </a:solidFill>
              </a:rPr>
              <a:t>CS403</a:t>
            </a:r>
            <a:r>
              <a:rPr sz="4400" spc="-210" dirty="0">
                <a:solidFill>
                  <a:srgbClr val="FFFFFF"/>
                </a:solidFill>
              </a:rPr>
              <a:t> </a:t>
            </a:r>
            <a:r>
              <a:rPr sz="4400" spc="-35" dirty="0">
                <a:solidFill>
                  <a:srgbClr val="FFFFFF"/>
                </a:solidFill>
              </a:rPr>
              <a:t>FAVOURITE </a:t>
            </a:r>
            <a:r>
              <a:rPr sz="4400" spc="-95" dirty="0">
                <a:solidFill>
                  <a:srgbClr val="FFFFFF"/>
                </a:solidFill>
              </a:rPr>
              <a:t>SUBJECT</a:t>
            </a:r>
            <a:r>
              <a:rPr sz="4400" spc="-24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+</a:t>
            </a:r>
            <a:r>
              <a:rPr sz="4400" spc="-250" dirty="0">
                <a:solidFill>
                  <a:srgbClr val="FFFFFF"/>
                </a:solidFill>
              </a:rPr>
              <a:t> </a:t>
            </a:r>
            <a:r>
              <a:rPr sz="4400" spc="-25" dirty="0">
                <a:solidFill>
                  <a:srgbClr val="FFFFFF"/>
                </a:solidFill>
              </a:rPr>
              <a:t>PPT </a:t>
            </a:r>
            <a:r>
              <a:rPr sz="4400" spc="75" dirty="0">
                <a:solidFill>
                  <a:srgbClr val="FFFFFF"/>
                </a:solidFill>
              </a:rPr>
              <a:t>QUESTIONS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6673" y="2712542"/>
            <a:ext cx="50272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Let’s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start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with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first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set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slides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35" dirty="0">
                <a:latin typeface="Trebuchet MS"/>
                <a:cs typeface="Trebuchet MS"/>
              </a:rPr>
              <a:t>WHAT</a:t>
            </a:r>
            <a:r>
              <a:rPr b="1" spc="-220" dirty="0">
                <a:latin typeface="Trebuchet MS"/>
                <a:cs typeface="Trebuchet MS"/>
              </a:rPr>
              <a:t> </a:t>
            </a:r>
            <a:r>
              <a:rPr b="1" spc="110" dirty="0">
                <a:latin typeface="Trebuchet MS"/>
                <a:cs typeface="Trebuchet MS"/>
              </a:rPr>
              <a:t>IS</a:t>
            </a:r>
            <a:r>
              <a:rPr b="1" spc="-220" dirty="0">
                <a:latin typeface="Trebuchet MS"/>
                <a:cs typeface="Trebuchet MS"/>
              </a:rPr>
              <a:t> </a:t>
            </a:r>
            <a:r>
              <a:rPr b="1" spc="-65" dirty="0">
                <a:latin typeface="Trebuchet MS"/>
                <a:cs typeface="Trebuchet MS"/>
              </a:rPr>
              <a:t>ENTITY?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910070" cy="255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An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entity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can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place,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person,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object,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event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410433"/>
                </a:solidFill>
                <a:latin typeface="Trebuchet MS"/>
                <a:cs typeface="Trebuchet MS"/>
              </a:rPr>
              <a:t>or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concept,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which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stores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database.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characteristics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entities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are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must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have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 an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attribute,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unique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key.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Every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entity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made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up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some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'attributes'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which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represent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that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entity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0" dirty="0">
                <a:latin typeface="Trebuchet MS"/>
                <a:cs typeface="Trebuchet MS"/>
              </a:rPr>
              <a:t>Examples</a:t>
            </a:r>
            <a:r>
              <a:rPr b="1" spc="-204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of</a:t>
            </a:r>
            <a:r>
              <a:rPr b="1" spc="-200" dirty="0">
                <a:latin typeface="Trebuchet MS"/>
                <a:cs typeface="Trebuchet MS"/>
              </a:rPr>
              <a:t> </a:t>
            </a:r>
            <a:r>
              <a:rPr b="1" spc="-50" dirty="0">
                <a:latin typeface="Trebuchet MS"/>
                <a:cs typeface="Trebuchet MS"/>
              </a:rPr>
              <a:t>entities: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5289550" cy="21297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5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b="1" spc="-50" dirty="0">
                <a:solidFill>
                  <a:srgbClr val="410433"/>
                </a:solidFill>
                <a:latin typeface="Trebuchet MS"/>
                <a:cs typeface="Trebuchet MS"/>
              </a:rPr>
              <a:t>Person:</a:t>
            </a:r>
            <a:r>
              <a:rPr sz="2400" b="1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Employee,</a:t>
            </a:r>
            <a:r>
              <a:rPr sz="2400" spc="-1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Student,</a:t>
            </a:r>
            <a:r>
              <a:rPr sz="2400" spc="-1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Patient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b="1" spc="-80" dirty="0">
                <a:solidFill>
                  <a:srgbClr val="410433"/>
                </a:solidFill>
                <a:latin typeface="Trebuchet MS"/>
                <a:cs typeface="Trebuchet MS"/>
              </a:rPr>
              <a:t>Place: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Store,</a:t>
            </a:r>
            <a:r>
              <a:rPr sz="2400" spc="-1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Building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b="1" spc="-114" dirty="0">
                <a:solidFill>
                  <a:srgbClr val="410433"/>
                </a:solidFill>
                <a:latin typeface="Trebuchet MS"/>
                <a:cs typeface="Trebuchet MS"/>
              </a:rPr>
              <a:t>Object:</a:t>
            </a:r>
            <a:r>
              <a:rPr sz="2400" b="1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Machine,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product,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Car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b="1" spc="-110" dirty="0">
                <a:solidFill>
                  <a:srgbClr val="410433"/>
                </a:solidFill>
                <a:latin typeface="Trebuchet MS"/>
                <a:cs typeface="Trebuchet MS"/>
              </a:rPr>
              <a:t>Event:</a:t>
            </a:r>
            <a:r>
              <a:rPr sz="2400" b="1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Sale,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Registration,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Renewal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b="1" spc="-85" dirty="0">
                <a:solidFill>
                  <a:srgbClr val="410433"/>
                </a:solidFill>
                <a:latin typeface="Trebuchet MS"/>
                <a:cs typeface="Trebuchet MS"/>
              </a:rPr>
              <a:t>Concept:</a:t>
            </a:r>
            <a:r>
              <a:rPr sz="2400" b="1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Account,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Course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673" y="704850"/>
            <a:ext cx="25577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20" dirty="0">
                <a:latin typeface="Trebuchet MS"/>
                <a:cs typeface="Trebuchet MS"/>
              </a:rPr>
              <a:t>ENTITY</a:t>
            </a:r>
            <a:r>
              <a:rPr b="1" spc="-150" dirty="0">
                <a:latin typeface="Trebuchet MS"/>
                <a:cs typeface="Trebuchet MS"/>
              </a:rPr>
              <a:t> </a:t>
            </a:r>
            <a:r>
              <a:rPr b="1" spc="-30" dirty="0">
                <a:latin typeface="Trebuchet MS"/>
                <a:cs typeface="Trebuchet MS"/>
              </a:rPr>
              <a:t>TYPES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2635250" cy="12877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5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Strong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Entity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Recursive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Entity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Weak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Entity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Relationship</a:t>
            </a:r>
            <a:r>
              <a:rPr b="1" spc="-21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In</a:t>
            </a:r>
            <a:r>
              <a:rPr b="1" spc="-204" dirty="0">
                <a:latin typeface="Trebuchet MS"/>
                <a:cs typeface="Trebuchet MS"/>
              </a:rPr>
              <a:t> </a:t>
            </a:r>
            <a:r>
              <a:rPr b="1" spc="-25" dirty="0">
                <a:latin typeface="Trebuchet MS"/>
                <a:cs typeface="Trebuchet MS"/>
              </a:rPr>
              <a:t>ERD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63080" cy="1287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080" indent="-381000">
              <a:lnSpc>
                <a:spcPct val="115100"/>
              </a:lnSpc>
              <a:spcBef>
                <a:spcPts val="95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Relationship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nothing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but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 an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association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among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two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or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more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entities.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85" dirty="0">
                <a:solidFill>
                  <a:srgbClr val="410433"/>
                </a:solidFill>
                <a:latin typeface="Trebuchet MS"/>
                <a:cs typeface="Trebuchet MS"/>
              </a:rPr>
              <a:t>E.g.,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Tom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works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in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Chemistry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department.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952750"/>
            <a:ext cx="68389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Relationship</a:t>
            </a:r>
            <a:r>
              <a:rPr b="1" spc="-21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In</a:t>
            </a:r>
            <a:r>
              <a:rPr b="1" spc="-204" dirty="0">
                <a:latin typeface="Trebuchet MS"/>
                <a:cs typeface="Trebuchet MS"/>
              </a:rPr>
              <a:t> </a:t>
            </a:r>
            <a:r>
              <a:rPr b="1" spc="-40" dirty="0">
                <a:latin typeface="Trebuchet MS"/>
                <a:cs typeface="Trebuchet MS"/>
              </a:rPr>
              <a:t>ERD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-65" dirty="0">
                <a:latin typeface="Trebuchet MS"/>
                <a:cs typeface="Trebuchet MS"/>
              </a:rPr>
              <a:t>example: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84034" cy="25501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5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You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are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attending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this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lecture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am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giving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lecture</a:t>
            </a:r>
            <a:endParaRPr sz="2400">
              <a:latin typeface="Trebuchet MS"/>
              <a:cs typeface="Trebuchet MS"/>
            </a:endParaRPr>
          </a:p>
          <a:p>
            <a:pPr marL="393700" marR="5080" indent="-381000">
              <a:lnSpc>
                <a:spcPct val="114999"/>
              </a:lnSpc>
              <a:spcBef>
                <a:spcPts val="5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Just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look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entities,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we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can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classify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relationships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according</a:t>
            </a:r>
            <a:r>
              <a:rPr sz="2400" spc="3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3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relationship-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types: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student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attends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lecture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lecturer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giving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lecture.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673" y="704850"/>
            <a:ext cx="2548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0" dirty="0">
                <a:latin typeface="Trebuchet MS"/>
                <a:cs typeface="Trebuchet MS"/>
              </a:rPr>
              <a:t>Weak</a:t>
            </a:r>
            <a:r>
              <a:rPr b="1" spc="-215" dirty="0">
                <a:latin typeface="Trebuchet MS"/>
                <a:cs typeface="Trebuchet MS"/>
              </a:rPr>
              <a:t> </a:t>
            </a:r>
            <a:r>
              <a:rPr b="1" spc="-30" dirty="0">
                <a:latin typeface="Trebuchet MS"/>
                <a:cs typeface="Trebuchet MS"/>
              </a:rPr>
              <a:t>Entities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17995" cy="212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weak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entity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type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entity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which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doesn't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have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its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attribute.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It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can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identified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uniquely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by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considering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primary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another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entity.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For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that,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weak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entity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sets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need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have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participation.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4857" y="3728004"/>
            <a:ext cx="3729782" cy="112661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5" dirty="0">
                <a:latin typeface="Trebuchet MS"/>
                <a:cs typeface="Trebuchet MS"/>
              </a:rPr>
              <a:t>Attributes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In</a:t>
            </a:r>
            <a:r>
              <a:rPr b="1" spc="-180" dirty="0">
                <a:latin typeface="Trebuchet MS"/>
                <a:cs typeface="Trebuchet MS"/>
              </a:rPr>
              <a:t> </a:t>
            </a:r>
            <a:r>
              <a:rPr b="1" spc="-25" dirty="0">
                <a:latin typeface="Trebuchet MS"/>
                <a:cs typeface="Trebuchet MS"/>
              </a:rPr>
              <a:t>ERD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637020" cy="255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36575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It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single-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valued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property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either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an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entity-type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or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relationship-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type.</a:t>
            </a:r>
            <a:endParaRPr sz="2400">
              <a:latin typeface="Trebuchet MS"/>
              <a:cs typeface="Trebuchet MS"/>
            </a:endParaRPr>
          </a:p>
          <a:p>
            <a:pPr marL="393700" marR="5080" indent="-381000">
              <a:lnSpc>
                <a:spcPct val="114999"/>
              </a:lnSpc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For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example,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lecture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might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have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attributes: 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time,</a:t>
            </a:r>
            <a:r>
              <a:rPr sz="2400" spc="-1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date,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duration,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place,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etc.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An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attribute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ER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Diagram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examples,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  <a:p>
            <a:pPr marL="393700">
              <a:lnSpc>
                <a:spcPct val="100000"/>
              </a:lnSpc>
              <a:spcBef>
                <a:spcPts val="430"/>
              </a:spcBef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represented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by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an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Ellipse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3486086"/>
            <a:ext cx="1805051" cy="145262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5" dirty="0">
                <a:latin typeface="Trebuchet MS"/>
                <a:cs typeface="Trebuchet MS"/>
              </a:rPr>
              <a:t>Cardinality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570345" cy="3391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218440" indent="-381000">
              <a:lnSpc>
                <a:spcPct val="115100"/>
              </a:lnSpc>
              <a:spcBef>
                <a:spcPts val="95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Defines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numerical</a:t>
            </a:r>
            <a:r>
              <a:rPr sz="2400" spc="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attributes of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relationship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between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two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entities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or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entity sets.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Different</a:t>
            </a:r>
            <a:r>
              <a:rPr sz="2400" spc="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types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cardinal</a:t>
            </a:r>
            <a:r>
              <a:rPr sz="2400" spc="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relationships</a:t>
            </a:r>
            <a:r>
              <a:rPr sz="2400" spc="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are: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One-to-One</a:t>
            </a:r>
            <a:r>
              <a:rPr sz="2400" spc="2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Relationships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One-to-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Many</a:t>
            </a:r>
            <a:r>
              <a:rPr sz="2400" spc="2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Relationships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May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One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Relationships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Many-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to-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Many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Relationships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Cardinal</a:t>
            </a:r>
            <a:r>
              <a:rPr spc="20" dirty="0"/>
              <a:t> </a:t>
            </a:r>
            <a:r>
              <a:rPr spc="60" dirty="0"/>
              <a:t>Relationships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352550"/>
            <a:ext cx="573405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673" y="707897"/>
            <a:ext cx="30524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53564" algn="l"/>
              </a:tabLst>
            </a:pPr>
            <a:r>
              <a:rPr b="1" spc="-10" dirty="0">
                <a:latin typeface="Trebuchet MS"/>
                <a:cs typeface="Trebuchet MS"/>
              </a:rPr>
              <a:t>Modality</a:t>
            </a:r>
            <a:r>
              <a:rPr b="1" dirty="0">
                <a:latin typeface="Trebuchet MS"/>
                <a:cs typeface="Trebuchet MS"/>
              </a:rPr>
              <a:t>	</a:t>
            </a:r>
            <a:r>
              <a:rPr spc="75" dirty="0"/>
              <a:t>In</a:t>
            </a:r>
            <a:r>
              <a:rPr spc="-160" dirty="0"/>
              <a:t> </a:t>
            </a:r>
            <a:r>
              <a:rPr spc="30" dirty="0"/>
              <a:t>ERD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685915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Components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used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creation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an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410433"/>
                </a:solidFill>
                <a:latin typeface="Trebuchet MS"/>
                <a:cs typeface="Trebuchet MS"/>
              </a:rPr>
              <a:t>ERD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: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Entity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30" dirty="0">
                <a:solidFill>
                  <a:srgbClr val="410433"/>
                </a:solidFill>
                <a:latin typeface="Microsoft Sans Serif"/>
                <a:cs typeface="Microsoft Sans Serif"/>
              </a:rPr>
              <a:t>–</a:t>
            </a:r>
            <a:r>
              <a:rPr sz="2400" spc="35" dirty="0">
                <a:solidFill>
                  <a:srgbClr val="410433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person,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place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or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thing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about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which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we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want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collect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store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multiple 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instances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data.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10433"/>
                </a:solidFill>
                <a:latin typeface="Trebuchet MS"/>
                <a:cs typeface="Trebuchet MS"/>
              </a:rPr>
              <a:t>Modality</a:t>
            </a:r>
            <a:r>
              <a:rPr sz="2400" b="1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refers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minimum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number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times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an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instance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one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entity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can be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associated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with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an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instance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in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related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entity.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spc="-50" dirty="0">
                <a:solidFill>
                  <a:srgbClr val="FF7053"/>
                </a:solidFill>
                <a:latin typeface="Microsoft Sans Serif"/>
                <a:cs typeface="Microsoft Sans Serif"/>
              </a:rPr>
              <a:t>●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Scope</a:t>
            </a:r>
            <a:r>
              <a:rPr b="1" spc="-17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of</a:t>
            </a:r>
            <a:r>
              <a:rPr b="1" spc="-170" dirty="0">
                <a:latin typeface="Trebuchet MS"/>
                <a:cs typeface="Trebuchet MS"/>
              </a:rPr>
              <a:t> </a:t>
            </a:r>
            <a:r>
              <a:rPr b="1" spc="-75" dirty="0">
                <a:latin typeface="Trebuchet MS"/>
                <a:cs typeface="Trebuchet MS"/>
              </a:rPr>
              <a:t>the</a:t>
            </a:r>
            <a:r>
              <a:rPr b="1" spc="-165" dirty="0">
                <a:latin typeface="Trebuchet MS"/>
                <a:cs typeface="Trebuchet MS"/>
              </a:rPr>
              <a:t> </a:t>
            </a:r>
            <a:r>
              <a:rPr b="1" spc="-50" dirty="0">
                <a:latin typeface="Trebuchet MS"/>
                <a:cs typeface="Trebuchet MS"/>
              </a:rPr>
              <a:t>project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731000" cy="297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Project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scope</a:t>
            </a:r>
            <a:r>
              <a:rPr sz="2400" spc="-1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part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project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planning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that</a:t>
            </a:r>
            <a:r>
              <a:rPr sz="2400" spc="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involves</a:t>
            </a:r>
            <a:r>
              <a:rPr sz="2400" spc="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determining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documenting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a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list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specific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project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goals,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deliverables,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features,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functions,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tasks,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deadlines,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ultimately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costs.</a:t>
            </a:r>
            <a:r>
              <a:rPr sz="2400" spc="-1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other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words,</a:t>
            </a:r>
            <a:r>
              <a:rPr sz="2400" spc="-1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it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what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needs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achieved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work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that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must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done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deliver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0" dirty="0">
                <a:latin typeface="Trebuchet MS"/>
                <a:cs typeface="Trebuchet MS"/>
              </a:rPr>
              <a:t>How</a:t>
            </a:r>
            <a:r>
              <a:rPr b="1" spc="-20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to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b="1" spc="-70" dirty="0">
                <a:latin typeface="Trebuchet MS"/>
                <a:cs typeface="Trebuchet MS"/>
              </a:rPr>
              <a:t>Create</a:t>
            </a:r>
            <a:r>
              <a:rPr b="1" spc="-21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an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b="1" spc="-25" dirty="0">
                <a:latin typeface="Trebuchet MS"/>
                <a:cs typeface="Trebuchet MS"/>
              </a:rPr>
              <a:t>ERD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533525"/>
            <a:ext cx="5572125" cy="6191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616" y="2352673"/>
            <a:ext cx="6710339" cy="26193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5" dirty="0">
                <a:latin typeface="Trebuchet MS"/>
                <a:cs typeface="Trebuchet MS"/>
              </a:rPr>
              <a:t>What</a:t>
            </a:r>
            <a:r>
              <a:rPr b="1" spc="-125" dirty="0">
                <a:latin typeface="Trebuchet MS"/>
                <a:cs typeface="Trebuchet MS"/>
              </a:rPr>
              <a:t> </a:t>
            </a:r>
            <a:r>
              <a:rPr b="1" spc="55" dirty="0">
                <a:latin typeface="Trebuchet MS"/>
                <a:cs typeface="Trebuchet MS"/>
              </a:rPr>
              <a:t>is</a:t>
            </a:r>
            <a:r>
              <a:rPr b="1" spc="-12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Class</a:t>
            </a:r>
            <a:r>
              <a:rPr b="1" spc="-13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Diagram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28790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Class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 Diagram defines the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types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objects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in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system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different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types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relationships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that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exist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among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them.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It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gives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a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high-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level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view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an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application.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This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modeling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method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can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run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with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almost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all Object-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Oriented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Methods.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class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can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refer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to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another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class.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class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can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have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its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objects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410433"/>
                </a:solidFill>
                <a:latin typeface="Trebuchet MS"/>
                <a:cs typeface="Trebuchet MS"/>
              </a:rPr>
              <a:t>or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may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inherit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from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other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classes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5" dirty="0">
                <a:latin typeface="Trebuchet MS"/>
                <a:cs typeface="Trebuchet MS"/>
              </a:rPr>
              <a:t>Benefits</a:t>
            </a:r>
            <a:r>
              <a:rPr b="1" spc="-114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of</a:t>
            </a:r>
            <a:r>
              <a:rPr b="1" spc="-11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Class</a:t>
            </a:r>
            <a:r>
              <a:rPr b="1" spc="-114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Diagram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80225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Class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Diagram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Illustrates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models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 for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even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very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complex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information</a:t>
            </a:r>
            <a:r>
              <a:rPr sz="2400" spc="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systems</a:t>
            </a:r>
            <a:endParaRPr sz="2400">
              <a:latin typeface="Trebuchet MS"/>
              <a:cs typeface="Trebuchet MS"/>
            </a:endParaRPr>
          </a:p>
          <a:p>
            <a:pPr marL="393700" marR="416559" indent="-381000">
              <a:lnSpc>
                <a:spcPct val="114999"/>
              </a:lnSpc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It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helps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for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better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understanding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general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schematics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an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application.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Allows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drawing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detailed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charts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which</a:t>
            </a:r>
            <a:endParaRPr sz="2400">
              <a:latin typeface="Trebuchet MS"/>
              <a:cs typeface="Trebuchet MS"/>
            </a:endParaRPr>
          </a:p>
          <a:p>
            <a:pPr marL="393700">
              <a:lnSpc>
                <a:spcPct val="100000"/>
              </a:lnSpc>
              <a:spcBef>
                <a:spcPts val="430"/>
              </a:spcBef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highlights</a:t>
            </a:r>
            <a:r>
              <a:rPr sz="2400" spc="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code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required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programmed</a:t>
            </a:r>
            <a:endParaRPr sz="2400">
              <a:latin typeface="Trebuchet MS"/>
              <a:cs typeface="Trebuchet MS"/>
            </a:endParaRPr>
          </a:p>
          <a:p>
            <a:pPr marL="393700" marR="1918970" indent="-381000">
              <a:lnSpc>
                <a:spcPts val="3310"/>
              </a:lnSpc>
              <a:spcBef>
                <a:spcPts val="11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Helpful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for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developers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other stakeholders.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b="1" dirty="0">
                <a:latin typeface="Trebuchet MS"/>
                <a:cs typeface="Trebuchet MS"/>
              </a:rPr>
              <a:t>Essential</a:t>
            </a:r>
            <a:r>
              <a:rPr b="1" spc="-185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elements</a:t>
            </a:r>
            <a:r>
              <a:rPr b="1" spc="-21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of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b="1" spc="-150" dirty="0">
                <a:latin typeface="Trebuchet MS"/>
                <a:cs typeface="Trebuchet MS"/>
              </a:rPr>
              <a:t>A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-45" dirty="0">
                <a:latin typeface="Trebuchet MS"/>
                <a:cs typeface="Trebuchet MS"/>
              </a:rPr>
              <a:t>UML</a:t>
            </a:r>
            <a:r>
              <a:rPr b="1" spc="-215" dirty="0">
                <a:latin typeface="Trebuchet MS"/>
                <a:cs typeface="Trebuchet MS"/>
              </a:rPr>
              <a:t> </a:t>
            </a:r>
            <a:r>
              <a:rPr b="1" spc="40" dirty="0">
                <a:latin typeface="Trebuchet MS"/>
                <a:cs typeface="Trebuchet MS"/>
              </a:rPr>
              <a:t>class </a:t>
            </a:r>
            <a:r>
              <a:rPr b="1" spc="-10" dirty="0">
                <a:latin typeface="Trebuchet MS"/>
                <a:cs typeface="Trebuchet MS"/>
              </a:rPr>
              <a:t>diagram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261100" cy="17087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Essential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elements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UML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class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diagram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are: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Class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Name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Attributes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Operations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Class</a:t>
            </a:r>
            <a:r>
              <a:rPr b="1" spc="-90" dirty="0">
                <a:latin typeface="Trebuchet MS"/>
                <a:cs typeface="Trebuchet MS"/>
              </a:rPr>
              <a:t> </a:t>
            </a:r>
            <a:r>
              <a:rPr b="1" spc="-25" dirty="0">
                <a:latin typeface="Trebuchet MS"/>
                <a:cs typeface="Trebuchet MS"/>
              </a:rPr>
              <a:t>Name</a:t>
            </a:r>
            <a:r>
              <a:rPr b="1" spc="-10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In</a:t>
            </a:r>
            <a:r>
              <a:rPr b="1" spc="-7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Class</a:t>
            </a:r>
            <a:r>
              <a:rPr b="1" spc="-9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Diagram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227113" y="2785617"/>
            <a:ext cx="22796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25"/>
              </a:lnSpc>
            </a:pP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&amp;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873" y="1435989"/>
            <a:ext cx="6630034" cy="2970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237490" indent="-381000">
              <a:lnSpc>
                <a:spcPct val="115100"/>
              </a:lnSpc>
              <a:spcBef>
                <a:spcPts val="95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name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class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only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needed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graphical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representation</a:t>
            </a:r>
            <a:r>
              <a:rPr sz="2400" spc="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class.</a:t>
            </a:r>
            <a:r>
              <a:rPr sz="2400" spc="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It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appears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topmost</a:t>
            </a:r>
            <a:r>
              <a:rPr sz="2400" spc="-1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compartment.</a:t>
            </a:r>
            <a:endParaRPr sz="2400">
              <a:latin typeface="Trebuchet MS"/>
              <a:cs typeface="Trebuchet MS"/>
            </a:endParaRPr>
          </a:p>
          <a:p>
            <a:pPr marL="393700" marR="5080" indent="-381000">
              <a:lnSpc>
                <a:spcPct val="114999"/>
              </a:lnSpc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same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relationships,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attributes,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operations,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semantics.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class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rendered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410433"/>
                </a:solidFill>
                <a:latin typeface="Trebuchet MS"/>
                <a:cs typeface="Trebuchet MS"/>
              </a:rPr>
              <a:t>as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a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rectangle,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including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its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name,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attributes,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and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operations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sperate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compartments.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8732" y="1581150"/>
            <a:ext cx="1733550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5" dirty="0">
                <a:latin typeface="Trebuchet MS"/>
                <a:cs typeface="Trebuchet MS"/>
              </a:rPr>
              <a:t>Attributes</a:t>
            </a:r>
            <a:r>
              <a:rPr b="1" spc="-12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In</a:t>
            </a:r>
            <a:r>
              <a:rPr b="1" spc="-10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Class</a:t>
            </a:r>
            <a:r>
              <a:rPr b="1" spc="-12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Diagram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682740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An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attribute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named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property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class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which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describes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object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being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modeled.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410433"/>
                </a:solidFill>
                <a:latin typeface="Trebuchet MS"/>
                <a:cs typeface="Trebuchet MS"/>
              </a:rPr>
              <a:t>In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class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diagram,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this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component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placed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just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below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name-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compartment.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3105150"/>
            <a:ext cx="158115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Relationships</a:t>
            </a:r>
            <a:r>
              <a:rPr b="1" spc="-8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In</a:t>
            </a:r>
            <a:r>
              <a:rPr b="1" spc="-8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Class</a:t>
            </a:r>
            <a:r>
              <a:rPr b="1" spc="-95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Diagram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619240" cy="212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There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are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mainly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three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kinds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relationships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in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UML: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Dependencies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Generalizations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Associations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5" dirty="0">
                <a:latin typeface="Trebuchet MS"/>
                <a:cs typeface="Trebuchet MS"/>
              </a:rPr>
              <a:t>Dependency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dirty="0"/>
              <a:t>A dependency</a:t>
            </a:r>
            <a:r>
              <a:rPr spc="-25" dirty="0"/>
              <a:t> </a:t>
            </a:r>
            <a:r>
              <a:rPr spc="65" dirty="0"/>
              <a:t>means</a:t>
            </a:r>
            <a:r>
              <a:rPr dirty="0"/>
              <a:t> the relation</a:t>
            </a:r>
            <a:r>
              <a:rPr spc="15" dirty="0"/>
              <a:t> </a:t>
            </a:r>
            <a:r>
              <a:rPr spc="-10" dirty="0"/>
              <a:t>between </a:t>
            </a:r>
            <a:r>
              <a:rPr dirty="0"/>
              <a:t>two</a:t>
            </a:r>
            <a:r>
              <a:rPr spc="-55" dirty="0"/>
              <a:t> </a:t>
            </a:r>
            <a:r>
              <a:rPr spc="50" dirty="0"/>
              <a:t>or</a:t>
            </a:r>
            <a:r>
              <a:rPr spc="-65" dirty="0"/>
              <a:t> </a:t>
            </a:r>
            <a:r>
              <a:rPr dirty="0"/>
              <a:t>more</a:t>
            </a:r>
            <a:r>
              <a:rPr spc="-55" dirty="0"/>
              <a:t> </a:t>
            </a:r>
            <a:r>
              <a:rPr spc="60" dirty="0"/>
              <a:t>classes</a:t>
            </a:r>
            <a:r>
              <a:rPr spc="-5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which</a:t>
            </a:r>
            <a:r>
              <a:rPr spc="-5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change</a:t>
            </a:r>
            <a:r>
              <a:rPr spc="-2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spc="40" dirty="0"/>
              <a:t>one </a:t>
            </a:r>
            <a:r>
              <a:rPr dirty="0"/>
              <a:t>may</a:t>
            </a:r>
            <a:r>
              <a:rPr spc="-100" dirty="0"/>
              <a:t> </a:t>
            </a:r>
            <a:r>
              <a:rPr dirty="0"/>
              <a:t>force</a:t>
            </a:r>
            <a:r>
              <a:rPr spc="-95" dirty="0"/>
              <a:t> </a:t>
            </a:r>
            <a:r>
              <a:rPr spc="50" dirty="0"/>
              <a:t>changes</a:t>
            </a:r>
            <a:r>
              <a:rPr spc="-90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dirty="0"/>
              <a:t>the</a:t>
            </a:r>
            <a:r>
              <a:rPr spc="-100" dirty="0"/>
              <a:t> </a:t>
            </a:r>
            <a:r>
              <a:rPr spc="-25" dirty="0"/>
              <a:t>other.</a:t>
            </a:r>
            <a:r>
              <a:rPr spc="-95" dirty="0"/>
              <a:t> </a:t>
            </a:r>
            <a:r>
              <a:rPr spc="-20" dirty="0"/>
              <a:t>However,</a:t>
            </a:r>
            <a:r>
              <a:rPr spc="-110" dirty="0"/>
              <a:t> </a:t>
            </a:r>
            <a:r>
              <a:rPr spc="-25" dirty="0"/>
              <a:t>it </a:t>
            </a:r>
            <a:r>
              <a:rPr spc="-10" dirty="0"/>
              <a:t>will</a:t>
            </a:r>
            <a:r>
              <a:rPr spc="-70" dirty="0"/>
              <a:t> </a:t>
            </a:r>
            <a:r>
              <a:rPr dirty="0"/>
              <a:t>always</a:t>
            </a:r>
            <a:r>
              <a:rPr spc="-75" dirty="0"/>
              <a:t> </a:t>
            </a:r>
            <a:r>
              <a:rPr dirty="0"/>
              <a:t>create</a:t>
            </a:r>
            <a:r>
              <a:rPr spc="-85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weaker</a:t>
            </a:r>
            <a:r>
              <a:rPr spc="-70" dirty="0"/>
              <a:t> </a:t>
            </a:r>
            <a:r>
              <a:rPr spc="-10" dirty="0"/>
              <a:t>relationship. </a:t>
            </a:r>
            <a:r>
              <a:rPr dirty="0"/>
              <a:t>Dependency</a:t>
            </a:r>
            <a:r>
              <a:rPr spc="-40" dirty="0"/>
              <a:t> </a:t>
            </a:r>
            <a:r>
              <a:rPr dirty="0"/>
              <a:t>indicates</a:t>
            </a:r>
            <a:r>
              <a:rPr spc="-10" dirty="0"/>
              <a:t> </a:t>
            </a:r>
            <a:r>
              <a:rPr dirty="0"/>
              <a:t>that</a:t>
            </a:r>
            <a:r>
              <a:rPr spc="5" dirty="0"/>
              <a:t> </a:t>
            </a:r>
            <a:r>
              <a:rPr spc="65" dirty="0"/>
              <a:t>one</a:t>
            </a:r>
            <a:r>
              <a:rPr dirty="0"/>
              <a:t> </a:t>
            </a:r>
            <a:r>
              <a:rPr spc="60" dirty="0"/>
              <a:t>class</a:t>
            </a:r>
            <a:r>
              <a:rPr spc="-15" dirty="0"/>
              <a:t> </a:t>
            </a:r>
            <a:r>
              <a:rPr spc="65" dirty="0"/>
              <a:t>depends </a:t>
            </a:r>
            <a:r>
              <a:rPr spc="90" dirty="0"/>
              <a:t>on</a:t>
            </a:r>
            <a:r>
              <a:rPr spc="-125" dirty="0"/>
              <a:t> </a:t>
            </a:r>
            <a:r>
              <a:rPr spc="-10" dirty="0"/>
              <a:t>another.</a:t>
            </a: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pc="-20" dirty="0"/>
              <a:t>E.g.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6075" y="4314825"/>
            <a:ext cx="4000500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70" dirty="0">
                <a:latin typeface="Trebuchet MS"/>
                <a:cs typeface="Trebuchet MS"/>
              </a:rPr>
              <a:t>Generalization: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4500" y="1219962"/>
            <a:ext cx="6796405" cy="255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635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generalization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helps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connect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subclass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its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superclass.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410433"/>
                </a:solidFill>
                <a:latin typeface="Trebuchet MS"/>
                <a:cs typeface="Trebuchet MS"/>
              </a:rPr>
              <a:t>sub-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class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inherited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from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its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superclass.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Generalization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relationship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can't be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used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model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interface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implementation.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Class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diagram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allows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inheriting from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multiple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super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classes.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0300" y="2800350"/>
            <a:ext cx="18669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Trebuchet MS"/>
                <a:cs typeface="Trebuchet MS"/>
              </a:rPr>
              <a:t>Association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308725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This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kind</a:t>
            </a:r>
            <a:r>
              <a:rPr sz="2400" spc="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relationship</a:t>
            </a:r>
            <a:r>
              <a:rPr sz="2400" spc="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represents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static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relationships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between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classes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B.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For example;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an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employee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works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for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an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organization.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2724150"/>
            <a:ext cx="1562100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673" y="704850"/>
            <a:ext cx="4681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65" dirty="0">
                <a:latin typeface="Trebuchet MS"/>
                <a:cs typeface="Trebuchet MS"/>
              </a:rPr>
              <a:t>Functional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78955" cy="255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11811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functional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requirement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describes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what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a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software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system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should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do,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Functional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Requirements: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specify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functionality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the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system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Functional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requirements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are the activities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that</a:t>
            </a:r>
            <a:endParaRPr sz="2400">
              <a:latin typeface="Trebuchet MS"/>
              <a:cs typeface="Trebuchet MS"/>
            </a:endParaRPr>
          </a:p>
          <a:p>
            <a:pPr marL="3937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system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must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perform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Some</a:t>
            </a:r>
            <a:r>
              <a:rPr spc="-130" dirty="0"/>
              <a:t> </a:t>
            </a:r>
            <a:r>
              <a:rPr spc="55" dirty="0"/>
              <a:t>rules</a:t>
            </a:r>
            <a:r>
              <a:rPr spc="-135" dirty="0"/>
              <a:t> </a:t>
            </a:r>
            <a:r>
              <a:rPr dirty="0"/>
              <a:t>for</a:t>
            </a:r>
            <a:r>
              <a:rPr spc="-130" dirty="0"/>
              <a:t> </a:t>
            </a:r>
            <a:r>
              <a:rPr spc="45" dirty="0"/>
              <a:t>Association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40855" cy="255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95885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Association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mostly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verb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or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verb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phrase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410433"/>
                </a:solidFill>
                <a:latin typeface="Trebuchet MS"/>
                <a:cs typeface="Trebuchet MS"/>
              </a:rPr>
              <a:t>or 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noun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or</a:t>
            </a:r>
            <a:r>
              <a:rPr sz="2400" spc="-1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noun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phrase.</a:t>
            </a:r>
            <a:endParaRPr sz="2400">
              <a:latin typeface="Trebuchet MS"/>
              <a:cs typeface="Trebuchet MS"/>
            </a:endParaRPr>
          </a:p>
          <a:p>
            <a:pPr marL="393700" marR="5080" indent="-381000">
              <a:lnSpc>
                <a:spcPct val="114999"/>
              </a:lnSpc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It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should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named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indicate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role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played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by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class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attached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at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end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the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association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path.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Mandatory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for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reflexive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associations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5" dirty="0">
                <a:latin typeface="Trebuchet MS"/>
                <a:cs typeface="Trebuchet MS"/>
              </a:rPr>
              <a:t>Multiplicity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709409" cy="255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multiplicity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factor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associated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with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an 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attribute.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It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specifies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how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many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instances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attributes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are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created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when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class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is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initialized.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If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multiplicity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not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specified,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by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default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one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considered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410433"/>
                </a:solidFill>
                <a:latin typeface="Trebuchet MS"/>
                <a:cs typeface="Trebuchet MS"/>
              </a:rPr>
              <a:t>as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default multiplicity.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3562350"/>
            <a:ext cx="14097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Trebuchet MS"/>
                <a:cs typeface="Trebuchet MS"/>
              </a:rPr>
              <a:t>Aggregation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405880" cy="1287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080" indent="-381000">
              <a:lnSpc>
                <a:spcPct val="115100"/>
              </a:lnSpc>
              <a:spcBef>
                <a:spcPts val="95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Aggregation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special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type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association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that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models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whole-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part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relationship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between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aggregate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 its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parts.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8275" y="3248025"/>
            <a:ext cx="400050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Trebuchet MS"/>
                <a:cs typeface="Trebuchet MS"/>
              </a:rPr>
              <a:t>Composition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673850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composition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special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type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aggregation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which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denotes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strong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ownership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between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two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classes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when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one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class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part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another</a:t>
            </a:r>
            <a:r>
              <a:rPr sz="2400" spc="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class.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3476625"/>
            <a:ext cx="400050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0" dirty="0">
                <a:latin typeface="Trebuchet MS"/>
                <a:cs typeface="Trebuchet MS"/>
              </a:rPr>
              <a:t>Abstract</a:t>
            </a:r>
            <a:r>
              <a:rPr b="1" spc="-17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Classes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49745" cy="297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This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abstract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class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method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can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used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by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any object</a:t>
            </a:r>
            <a:r>
              <a:rPr sz="2400" spc="-1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such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410433"/>
                </a:solidFill>
                <a:latin typeface="Trebuchet MS"/>
                <a:cs typeface="Trebuchet MS"/>
              </a:rPr>
              <a:t>as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1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car,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an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animal,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robot,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etc.</a:t>
            </a:r>
            <a:r>
              <a:rPr sz="2400" spc="-1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for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changing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current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position.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It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efficient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to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use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this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abstract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class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method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with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an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object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because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no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implementation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provided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for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given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function.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We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can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use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it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any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way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for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multiple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objects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Abstract</a:t>
            </a:r>
            <a:r>
              <a:rPr spc="-125" dirty="0"/>
              <a:t> </a:t>
            </a:r>
            <a:r>
              <a:rPr spc="70" dirty="0"/>
              <a:t>Class</a:t>
            </a:r>
            <a:r>
              <a:rPr spc="-100" dirty="0"/>
              <a:t> </a:t>
            </a:r>
            <a:r>
              <a:rPr spc="-10" dirty="0"/>
              <a:t>Notation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2175" y="1752600"/>
            <a:ext cx="2228850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1733550"/>
            <a:ext cx="3981450" cy="2171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60" dirty="0">
                <a:latin typeface="Trebuchet MS"/>
                <a:cs typeface="Trebuchet MS"/>
              </a:rPr>
              <a:t>Example</a:t>
            </a:r>
            <a:r>
              <a:rPr b="1" spc="-15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of</a:t>
            </a:r>
            <a:r>
              <a:rPr b="1" spc="-135" dirty="0">
                <a:latin typeface="Trebuchet MS"/>
                <a:cs typeface="Trebuchet MS"/>
              </a:rPr>
              <a:t> </a:t>
            </a:r>
            <a:r>
              <a:rPr b="1" spc="-50" dirty="0">
                <a:latin typeface="Trebuchet MS"/>
                <a:cs typeface="Trebuchet MS"/>
              </a:rPr>
              <a:t>UML</a:t>
            </a:r>
            <a:r>
              <a:rPr b="1" spc="-13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Class</a:t>
            </a:r>
            <a:r>
              <a:rPr b="1" spc="-145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Diagram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730" y="1411071"/>
            <a:ext cx="3627120" cy="315559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5" dirty="0">
                <a:latin typeface="Trebuchet MS"/>
                <a:cs typeface="Trebuchet MS"/>
              </a:rPr>
              <a:t>What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55" dirty="0">
                <a:latin typeface="Trebuchet MS"/>
                <a:cs typeface="Trebuchet MS"/>
              </a:rPr>
              <a:t>is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50" dirty="0">
                <a:latin typeface="Trebuchet MS"/>
                <a:cs typeface="Trebuchet MS"/>
              </a:rPr>
              <a:t>a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-40" dirty="0">
                <a:latin typeface="Trebuchet MS"/>
                <a:cs typeface="Trebuchet MS"/>
              </a:rPr>
              <a:t>Sequence</a:t>
            </a:r>
            <a:r>
              <a:rPr b="1" spc="-21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Diagram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62445" cy="297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 </a:t>
            </a:r>
            <a:r>
              <a:rPr sz="2400" b="1" spc="-45" dirty="0">
                <a:solidFill>
                  <a:srgbClr val="410433"/>
                </a:solidFill>
                <a:latin typeface="Trebuchet MS"/>
                <a:cs typeface="Trebuchet MS"/>
              </a:rPr>
              <a:t>SEQUENCE</a:t>
            </a:r>
            <a:r>
              <a:rPr sz="2400" b="1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30" dirty="0">
                <a:solidFill>
                  <a:srgbClr val="410433"/>
                </a:solidFill>
                <a:latin typeface="Trebuchet MS"/>
                <a:cs typeface="Trebuchet MS"/>
              </a:rPr>
              <a:t>DIAGRAM</a:t>
            </a:r>
            <a:r>
              <a:rPr sz="2400" b="1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simply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depicts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interaction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between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objects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sequential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order.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purpose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sequence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diagram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in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UML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visualize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sequence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message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flow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system.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sequence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diagram </a:t>
            </a:r>
            <a:r>
              <a:rPr sz="2400" spc="85" dirty="0">
                <a:solidFill>
                  <a:srgbClr val="410433"/>
                </a:solidFill>
                <a:latin typeface="Trebuchet MS"/>
                <a:cs typeface="Trebuchet MS"/>
              </a:rPr>
              <a:t>shows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interaction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between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two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lifelines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as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time-ordered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sequence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events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657350"/>
            <a:ext cx="7391400" cy="2590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5" dirty="0">
                <a:latin typeface="Trebuchet MS"/>
                <a:cs typeface="Trebuchet MS"/>
              </a:rPr>
              <a:t>Sequence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Diagram</a:t>
            </a:r>
            <a:r>
              <a:rPr b="1" spc="-16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5" dirty="0">
                <a:latin typeface="Trebuchet MS"/>
                <a:cs typeface="Trebuchet MS"/>
              </a:rPr>
              <a:t>Sequence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Diagram</a:t>
            </a:r>
            <a:r>
              <a:rPr b="1" spc="-16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869" y="1367285"/>
            <a:ext cx="5282428" cy="35731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Non-</a:t>
            </a:r>
            <a:r>
              <a:rPr b="1" spc="-65" dirty="0">
                <a:latin typeface="Trebuchet MS"/>
                <a:cs typeface="Trebuchet MS"/>
              </a:rPr>
              <a:t>Functional</a:t>
            </a:r>
            <a:r>
              <a:rPr b="1" spc="-75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84034" cy="297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define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system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attributes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such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410433"/>
                </a:solidFill>
                <a:latin typeface="Trebuchet MS"/>
                <a:cs typeface="Trebuchet MS"/>
              </a:rPr>
              <a:t>as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security, 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reliability,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performance,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maintainability, scalability,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usability.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They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serve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as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constraints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or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restrictions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on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design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 of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the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system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across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different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 smtClean="0">
                <a:solidFill>
                  <a:srgbClr val="410433"/>
                </a:solidFill>
                <a:latin typeface="Trebuchet MS"/>
                <a:cs typeface="Trebuchet MS"/>
              </a:rPr>
              <a:t>backlogs.</a:t>
            </a:r>
            <a:r>
              <a:rPr lang="en-US"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 smtClean="0">
                <a:solidFill>
                  <a:srgbClr val="410433"/>
                </a:solidFill>
                <a:latin typeface="Trebuchet MS"/>
                <a:cs typeface="Trebuchet MS"/>
              </a:rPr>
              <a:t>They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ensure the usability</a:t>
            </a:r>
            <a:r>
              <a:rPr sz="2400" spc="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 effectiveness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entire</a:t>
            </a:r>
            <a:r>
              <a:rPr sz="2400" spc="-1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system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Architecture</a:t>
            </a:r>
            <a:r>
              <a:rPr spc="-140" dirty="0"/>
              <a:t> </a:t>
            </a:r>
            <a:r>
              <a:rPr spc="90" dirty="0"/>
              <a:t>Design</a:t>
            </a:r>
            <a:r>
              <a:rPr spc="-140" dirty="0"/>
              <a:t> </a:t>
            </a:r>
            <a:r>
              <a:rPr spc="40" dirty="0"/>
              <a:t>Diagram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44030" cy="212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IEEE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defines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architectural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10433"/>
                </a:solidFill>
                <a:latin typeface="Trebuchet MS"/>
                <a:cs typeface="Trebuchet MS"/>
              </a:rPr>
              <a:t>design</a:t>
            </a:r>
            <a:r>
              <a:rPr sz="2400" b="1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410433"/>
                </a:solidFill>
                <a:latin typeface="Trebuchet MS"/>
                <a:cs typeface="Trebuchet MS"/>
              </a:rPr>
              <a:t>as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'the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process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defining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collection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hardware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35" dirty="0">
                <a:solidFill>
                  <a:srgbClr val="410433"/>
                </a:solidFill>
                <a:latin typeface="Trebuchet MS"/>
                <a:cs typeface="Trebuchet MS"/>
              </a:rPr>
              <a:t>software</a:t>
            </a:r>
            <a:r>
              <a:rPr sz="2400" b="1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components</a:t>
            </a:r>
            <a:r>
              <a:rPr sz="2400" spc="-1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1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their</a:t>
            </a:r>
            <a:r>
              <a:rPr sz="2400" spc="-1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interfaces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establish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framework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for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development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computer</a:t>
            </a: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system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06337" y="0"/>
            <a:ext cx="2037714" cy="5143500"/>
            <a:chOff x="7106337" y="0"/>
            <a:chExt cx="2037714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6337" y="0"/>
              <a:ext cx="2037662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0608" y="0"/>
              <a:ext cx="1993392" cy="51434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6635" y="0"/>
              <a:ext cx="1777365" cy="5143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48372" y="0"/>
              <a:ext cx="1595627" cy="16108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65415" y="0"/>
              <a:ext cx="1378584" cy="139407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Architecture</a:t>
            </a:r>
            <a:r>
              <a:rPr spc="-150" dirty="0"/>
              <a:t> </a:t>
            </a:r>
            <a:r>
              <a:rPr spc="90" dirty="0"/>
              <a:t>Design</a:t>
            </a:r>
            <a:r>
              <a:rPr spc="-155" dirty="0"/>
              <a:t> </a:t>
            </a:r>
            <a:r>
              <a:rPr spc="50" dirty="0"/>
              <a:t>Diagram</a:t>
            </a:r>
            <a:r>
              <a:rPr spc="-14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458" y="1385973"/>
            <a:ext cx="5076839" cy="354578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34000" y="1474342"/>
            <a:ext cx="2595499" cy="3231006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1926971" y="0"/>
                  </a:moveTo>
                  <a:lnTo>
                    <a:pt x="706094" y="0"/>
                  </a:lnTo>
                  <a:lnTo>
                    <a:pt x="0" y="0"/>
                  </a:lnTo>
                  <a:lnTo>
                    <a:pt x="0" y="3749421"/>
                  </a:lnTo>
                  <a:lnTo>
                    <a:pt x="0" y="5143500"/>
                  </a:lnTo>
                  <a:lnTo>
                    <a:pt x="984605" y="5143500"/>
                  </a:lnTo>
                  <a:lnTo>
                    <a:pt x="1378585" y="5143500"/>
                  </a:lnTo>
                  <a:lnTo>
                    <a:pt x="1777365" y="5143500"/>
                  </a:lnTo>
                  <a:lnTo>
                    <a:pt x="1743633" y="5108587"/>
                  </a:lnTo>
                  <a:lnTo>
                    <a:pt x="1710258" y="5073345"/>
                  </a:lnTo>
                  <a:lnTo>
                    <a:pt x="1677238" y="5037772"/>
                  </a:lnTo>
                  <a:lnTo>
                    <a:pt x="1644548" y="5001869"/>
                  </a:lnTo>
                  <a:lnTo>
                    <a:pt x="1612226" y="4965636"/>
                  </a:lnTo>
                  <a:lnTo>
                    <a:pt x="1580261" y="4929086"/>
                  </a:lnTo>
                  <a:lnTo>
                    <a:pt x="1548650" y="4892218"/>
                  </a:lnTo>
                  <a:lnTo>
                    <a:pt x="1517396" y="4855032"/>
                  </a:lnTo>
                  <a:lnTo>
                    <a:pt x="1486522" y="4817529"/>
                  </a:lnTo>
                  <a:lnTo>
                    <a:pt x="1456004" y="4779708"/>
                  </a:lnTo>
                  <a:lnTo>
                    <a:pt x="1425854" y="4741596"/>
                  </a:lnTo>
                  <a:lnTo>
                    <a:pt x="1396072" y="4703165"/>
                  </a:lnTo>
                  <a:lnTo>
                    <a:pt x="1366672" y="4664443"/>
                  </a:lnTo>
                  <a:lnTo>
                    <a:pt x="1337652" y="4625416"/>
                  </a:lnTo>
                  <a:lnTo>
                    <a:pt x="1309014" y="4586084"/>
                  </a:lnTo>
                  <a:lnTo>
                    <a:pt x="1280756" y="4546460"/>
                  </a:lnTo>
                  <a:lnTo>
                    <a:pt x="1252880" y="4506557"/>
                  </a:lnTo>
                  <a:lnTo>
                    <a:pt x="1225397" y="4466348"/>
                  </a:lnTo>
                  <a:lnTo>
                    <a:pt x="1198295" y="4425861"/>
                  </a:lnTo>
                  <a:lnTo>
                    <a:pt x="1171600" y="4385094"/>
                  </a:lnTo>
                  <a:lnTo>
                    <a:pt x="1145298" y="4344035"/>
                  </a:lnTo>
                  <a:lnTo>
                    <a:pt x="1119403" y="4302709"/>
                  </a:lnTo>
                  <a:lnTo>
                    <a:pt x="1093901" y="4261104"/>
                  </a:lnTo>
                  <a:lnTo>
                    <a:pt x="1068806" y="4219219"/>
                  </a:lnTo>
                  <a:lnTo>
                    <a:pt x="1044117" y="4177068"/>
                  </a:lnTo>
                  <a:lnTo>
                    <a:pt x="1019835" y="4134650"/>
                  </a:lnTo>
                  <a:lnTo>
                    <a:pt x="995972" y="4091978"/>
                  </a:lnTo>
                  <a:lnTo>
                    <a:pt x="972527" y="4049026"/>
                  </a:lnTo>
                  <a:lnTo>
                    <a:pt x="949502" y="4005821"/>
                  </a:lnTo>
                  <a:lnTo>
                    <a:pt x="926896" y="3962362"/>
                  </a:lnTo>
                  <a:lnTo>
                    <a:pt x="904709" y="3918648"/>
                  </a:lnTo>
                  <a:lnTo>
                    <a:pt x="882954" y="3874693"/>
                  </a:lnTo>
                  <a:lnTo>
                    <a:pt x="861618" y="3830472"/>
                  </a:lnTo>
                  <a:lnTo>
                    <a:pt x="840727" y="3786022"/>
                  </a:lnTo>
                  <a:lnTo>
                    <a:pt x="820267" y="3741318"/>
                  </a:lnTo>
                  <a:lnTo>
                    <a:pt x="800252" y="3696373"/>
                  </a:lnTo>
                  <a:lnTo>
                    <a:pt x="780669" y="3651199"/>
                  </a:lnTo>
                  <a:lnTo>
                    <a:pt x="761530" y="3605784"/>
                  </a:lnTo>
                  <a:lnTo>
                    <a:pt x="742835" y="3560140"/>
                  </a:lnTo>
                  <a:lnTo>
                    <a:pt x="724598" y="3514267"/>
                  </a:lnTo>
                  <a:lnTo>
                    <a:pt x="706805" y="3468166"/>
                  </a:lnTo>
                  <a:lnTo>
                    <a:pt x="689470" y="3421837"/>
                  </a:lnTo>
                  <a:lnTo>
                    <a:pt x="672579" y="3375291"/>
                  </a:lnTo>
                  <a:lnTo>
                    <a:pt x="656158" y="3328530"/>
                  </a:lnTo>
                  <a:lnTo>
                    <a:pt x="640207" y="3281553"/>
                  </a:lnTo>
                  <a:lnTo>
                    <a:pt x="630809" y="3252978"/>
                  </a:lnTo>
                  <a:lnTo>
                    <a:pt x="631507" y="3209442"/>
                  </a:lnTo>
                  <a:lnTo>
                    <a:pt x="632891" y="3157207"/>
                  </a:lnTo>
                  <a:lnTo>
                    <a:pt x="634809" y="3105099"/>
                  </a:lnTo>
                  <a:lnTo>
                    <a:pt x="637273" y="3053130"/>
                  </a:lnTo>
                  <a:lnTo>
                    <a:pt x="640283" y="3001314"/>
                  </a:lnTo>
                  <a:lnTo>
                    <a:pt x="643813" y="2949638"/>
                  </a:lnTo>
                  <a:lnTo>
                    <a:pt x="647890" y="2898114"/>
                  </a:lnTo>
                  <a:lnTo>
                    <a:pt x="652500" y="2846743"/>
                  </a:lnTo>
                  <a:lnTo>
                    <a:pt x="657631" y="2795524"/>
                  </a:lnTo>
                  <a:lnTo>
                    <a:pt x="663295" y="2744470"/>
                  </a:lnTo>
                  <a:lnTo>
                    <a:pt x="669480" y="2693568"/>
                  </a:lnTo>
                  <a:lnTo>
                    <a:pt x="676186" y="2642819"/>
                  </a:lnTo>
                  <a:lnTo>
                    <a:pt x="683412" y="2592247"/>
                  </a:lnTo>
                  <a:lnTo>
                    <a:pt x="691159" y="2541841"/>
                  </a:lnTo>
                  <a:lnTo>
                    <a:pt x="699401" y="2491600"/>
                  </a:lnTo>
                  <a:lnTo>
                    <a:pt x="708164" y="2441549"/>
                  </a:lnTo>
                  <a:lnTo>
                    <a:pt x="717435" y="2391664"/>
                  </a:lnTo>
                  <a:lnTo>
                    <a:pt x="727202" y="2341956"/>
                  </a:lnTo>
                  <a:lnTo>
                    <a:pt x="737476" y="2292426"/>
                  </a:lnTo>
                  <a:lnTo>
                    <a:pt x="748245" y="2243086"/>
                  </a:lnTo>
                  <a:lnTo>
                    <a:pt x="759523" y="2193937"/>
                  </a:lnTo>
                  <a:lnTo>
                    <a:pt x="771283" y="2144966"/>
                  </a:lnTo>
                  <a:lnTo>
                    <a:pt x="783526" y="2096198"/>
                  </a:lnTo>
                  <a:lnTo>
                    <a:pt x="796264" y="2047621"/>
                  </a:lnTo>
                  <a:lnTo>
                    <a:pt x="809498" y="1999246"/>
                  </a:lnTo>
                  <a:lnTo>
                    <a:pt x="823201" y="1951075"/>
                  </a:lnTo>
                  <a:lnTo>
                    <a:pt x="837387" y="1903095"/>
                  </a:lnTo>
                  <a:lnTo>
                    <a:pt x="852043" y="1855330"/>
                  </a:lnTo>
                  <a:lnTo>
                    <a:pt x="867181" y="1807781"/>
                  </a:lnTo>
                  <a:lnTo>
                    <a:pt x="882789" y="1760435"/>
                  </a:lnTo>
                  <a:lnTo>
                    <a:pt x="898855" y="1713306"/>
                  </a:lnTo>
                  <a:lnTo>
                    <a:pt x="915403" y="1666392"/>
                  </a:lnTo>
                  <a:lnTo>
                    <a:pt x="932395" y="1619707"/>
                  </a:lnTo>
                  <a:lnTo>
                    <a:pt x="949858" y="1573237"/>
                  </a:lnTo>
                  <a:lnTo>
                    <a:pt x="967778" y="1526997"/>
                  </a:lnTo>
                  <a:lnTo>
                    <a:pt x="986155" y="1480972"/>
                  </a:lnTo>
                  <a:lnTo>
                    <a:pt x="1004976" y="1435201"/>
                  </a:lnTo>
                  <a:lnTo>
                    <a:pt x="1024255" y="1389646"/>
                  </a:lnTo>
                  <a:lnTo>
                    <a:pt x="1043978" y="1344333"/>
                  </a:lnTo>
                  <a:lnTo>
                    <a:pt x="1064133" y="1299260"/>
                  </a:lnTo>
                  <a:lnTo>
                    <a:pt x="1084745" y="1254442"/>
                  </a:lnTo>
                  <a:lnTo>
                    <a:pt x="1105789" y="1209852"/>
                  </a:lnTo>
                  <a:lnTo>
                    <a:pt x="1127264" y="1165517"/>
                  </a:lnTo>
                  <a:lnTo>
                    <a:pt x="1149172" y="1121435"/>
                  </a:lnTo>
                  <a:lnTo>
                    <a:pt x="1171511" y="1077595"/>
                  </a:lnTo>
                  <a:lnTo>
                    <a:pt x="1194269" y="1034021"/>
                  </a:lnTo>
                  <a:lnTo>
                    <a:pt x="1217460" y="990701"/>
                  </a:lnTo>
                  <a:lnTo>
                    <a:pt x="1241082" y="947648"/>
                  </a:lnTo>
                  <a:lnTo>
                    <a:pt x="1265110" y="904862"/>
                  </a:lnTo>
                  <a:lnTo>
                    <a:pt x="1289558" y="862342"/>
                  </a:lnTo>
                  <a:lnTo>
                    <a:pt x="1314411" y="820089"/>
                  </a:lnTo>
                  <a:lnTo>
                    <a:pt x="1339684" y="778103"/>
                  </a:lnTo>
                  <a:lnTo>
                    <a:pt x="1365351" y="736396"/>
                  </a:lnTo>
                  <a:lnTo>
                    <a:pt x="1391437" y="694969"/>
                  </a:lnTo>
                  <a:lnTo>
                    <a:pt x="1417916" y="653821"/>
                  </a:lnTo>
                  <a:lnTo>
                    <a:pt x="1444802" y="612965"/>
                  </a:lnTo>
                  <a:lnTo>
                    <a:pt x="1472082" y="572389"/>
                  </a:lnTo>
                  <a:lnTo>
                    <a:pt x="1499755" y="532104"/>
                  </a:lnTo>
                  <a:lnTo>
                    <a:pt x="1527822" y="492112"/>
                  </a:lnTo>
                  <a:lnTo>
                    <a:pt x="1556270" y="452412"/>
                  </a:lnTo>
                  <a:lnTo>
                    <a:pt x="1585112" y="413004"/>
                  </a:lnTo>
                  <a:lnTo>
                    <a:pt x="1614322" y="373900"/>
                  </a:lnTo>
                  <a:lnTo>
                    <a:pt x="1643926" y="335102"/>
                  </a:lnTo>
                  <a:lnTo>
                    <a:pt x="1673898" y="296608"/>
                  </a:lnTo>
                  <a:lnTo>
                    <a:pt x="1704251" y="258432"/>
                  </a:lnTo>
                  <a:lnTo>
                    <a:pt x="1734972" y="220548"/>
                  </a:lnTo>
                  <a:lnTo>
                    <a:pt x="1766074" y="182994"/>
                  </a:lnTo>
                  <a:lnTo>
                    <a:pt x="1797532" y="145757"/>
                  </a:lnTo>
                  <a:lnTo>
                    <a:pt x="1829346" y="108826"/>
                  </a:lnTo>
                  <a:lnTo>
                    <a:pt x="1861527" y="72224"/>
                  </a:lnTo>
                  <a:lnTo>
                    <a:pt x="1894065" y="35953"/>
                  </a:lnTo>
                  <a:lnTo>
                    <a:pt x="1926971" y="0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8159369" y="0"/>
                  </a:lnTo>
                  <a:lnTo>
                    <a:pt x="7765415" y="0"/>
                  </a:lnTo>
                  <a:lnTo>
                    <a:pt x="7366635" y="0"/>
                  </a:lnTo>
                  <a:lnTo>
                    <a:pt x="7400353" y="34925"/>
                  </a:lnTo>
                  <a:lnTo>
                    <a:pt x="7433729" y="70167"/>
                  </a:lnTo>
                  <a:lnTo>
                    <a:pt x="7466762" y="105740"/>
                  </a:lnTo>
                  <a:lnTo>
                    <a:pt x="7499439" y="141643"/>
                  </a:lnTo>
                  <a:lnTo>
                    <a:pt x="7531760" y="177876"/>
                  </a:lnTo>
                  <a:lnTo>
                    <a:pt x="7563726" y="214426"/>
                  </a:lnTo>
                  <a:lnTo>
                    <a:pt x="7595349" y="251294"/>
                  </a:lnTo>
                  <a:lnTo>
                    <a:pt x="7626591" y="288480"/>
                  </a:lnTo>
                  <a:lnTo>
                    <a:pt x="7657478" y="325983"/>
                  </a:lnTo>
                  <a:lnTo>
                    <a:pt x="7687996" y="363791"/>
                  </a:lnTo>
                  <a:lnTo>
                    <a:pt x="7718145" y="401904"/>
                  </a:lnTo>
                  <a:lnTo>
                    <a:pt x="7747927" y="440334"/>
                  </a:lnTo>
                  <a:lnTo>
                    <a:pt x="7777327" y="479056"/>
                  </a:lnTo>
                  <a:lnTo>
                    <a:pt x="7806347" y="518083"/>
                  </a:lnTo>
                  <a:lnTo>
                    <a:pt x="7834985" y="557415"/>
                  </a:lnTo>
                  <a:lnTo>
                    <a:pt x="7863256" y="597027"/>
                  </a:lnTo>
                  <a:lnTo>
                    <a:pt x="7891119" y="636943"/>
                  </a:lnTo>
                  <a:lnTo>
                    <a:pt x="7918615" y="677138"/>
                  </a:lnTo>
                  <a:lnTo>
                    <a:pt x="7945704" y="717626"/>
                  </a:lnTo>
                  <a:lnTo>
                    <a:pt x="7972399" y="758393"/>
                  </a:lnTo>
                  <a:lnTo>
                    <a:pt x="7998701" y="799452"/>
                  </a:lnTo>
                  <a:lnTo>
                    <a:pt x="8024609" y="840778"/>
                  </a:lnTo>
                  <a:lnTo>
                    <a:pt x="8050111" y="882383"/>
                  </a:lnTo>
                  <a:lnTo>
                    <a:pt x="8075206" y="924255"/>
                  </a:lnTo>
                  <a:lnTo>
                    <a:pt x="8099895" y="966406"/>
                  </a:lnTo>
                  <a:lnTo>
                    <a:pt x="8124164" y="1008824"/>
                  </a:lnTo>
                  <a:lnTo>
                    <a:pt x="8148040" y="1051509"/>
                  </a:lnTo>
                  <a:lnTo>
                    <a:pt x="8171485" y="1094447"/>
                  </a:lnTo>
                  <a:lnTo>
                    <a:pt x="8194510" y="1137653"/>
                  </a:lnTo>
                  <a:lnTo>
                    <a:pt x="8217116" y="1181100"/>
                  </a:lnTo>
                  <a:lnTo>
                    <a:pt x="8239303" y="1224813"/>
                  </a:lnTo>
                  <a:lnTo>
                    <a:pt x="8261058" y="1268780"/>
                  </a:lnTo>
                  <a:lnTo>
                    <a:pt x="8282394" y="1312989"/>
                  </a:lnTo>
                  <a:lnTo>
                    <a:pt x="8303285" y="1357452"/>
                  </a:lnTo>
                  <a:lnTo>
                    <a:pt x="8323745" y="1402143"/>
                  </a:lnTo>
                  <a:lnTo>
                    <a:pt x="8343760" y="1447088"/>
                  </a:lnTo>
                  <a:lnTo>
                    <a:pt x="8363344" y="1492262"/>
                  </a:lnTo>
                  <a:lnTo>
                    <a:pt x="8382482" y="1537677"/>
                  </a:lnTo>
                  <a:lnTo>
                    <a:pt x="8401177" y="1583321"/>
                  </a:lnTo>
                  <a:lnTo>
                    <a:pt x="8419427" y="1629194"/>
                  </a:lnTo>
                  <a:lnTo>
                    <a:pt x="8437220" y="1675295"/>
                  </a:lnTo>
                  <a:lnTo>
                    <a:pt x="8454555" y="1721612"/>
                  </a:lnTo>
                  <a:lnTo>
                    <a:pt x="8471433" y="1768157"/>
                  </a:lnTo>
                  <a:lnTo>
                    <a:pt x="8487854" y="1814918"/>
                  </a:lnTo>
                  <a:lnTo>
                    <a:pt x="8503818" y="1861896"/>
                  </a:lnTo>
                  <a:lnTo>
                    <a:pt x="8513153" y="1890344"/>
                  </a:lnTo>
                  <a:lnTo>
                    <a:pt x="8512467" y="1934070"/>
                  </a:lnTo>
                  <a:lnTo>
                    <a:pt x="8511083" y="1986305"/>
                  </a:lnTo>
                  <a:lnTo>
                    <a:pt x="8509165" y="2038413"/>
                  </a:lnTo>
                  <a:lnTo>
                    <a:pt x="8506701" y="2090369"/>
                  </a:lnTo>
                  <a:lnTo>
                    <a:pt x="8503704" y="2142198"/>
                  </a:lnTo>
                  <a:lnTo>
                    <a:pt x="8500161" y="2193861"/>
                  </a:lnTo>
                  <a:lnTo>
                    <a:pt x="8496084" y="2245385"/>
                  </a:lnTo>
                  <a:lnTo>
                    <a:pt x="8491474" y="2296769"/>
                  </a:lnTo>
                  <a:lnTo>
                    <a:pt x="8486343" y="2347988"/>
                  </a:lnTo>
                  <a:lnTo>
                    <a:pt x="8480679" y="2399042"/>
                  </a:lnTo>
                  <a:lnTo>
                    <a:pt x="8474494" y="2449944"/>
                  </a:lnTo>
                  <a:lnTo>
                    <a:pt x="8467788" y="2500680"/>
                  </a:lnTo>
                  <a:lnTo>
                    <a:pt x="8460562" y="2551252"/>
                  </a:lnTo>
                  <a:lnTo>
                    <a:pt x="8452828" y="2601658"/>
                  </a:lnTo>
                  <a:lnTo>
                    <a:pt x="8444573" y="2651899"/>
                  </a:lnTo>
                  <a:lnTo>
                    <a:pt x="8435823" y="2701963"/>
                  </a:lnTo>
                  <a:lnTo>
                    <a:pt x="8426552" y="2751848"/>
                  </a:lnTo>
                  <a:lnTo>
                    <a:pt x="8416785" y="2801556"/>
                  </a:lnTo>
                  <a:lnTo>
                    <a:pt x="8406511" y="2851073"/>
                  </a:lnTo>
                  <a:lnTo>
                    <a:pt x="8395741" y="2900413"/>
                  </a:lnTo>
                  <a:lnTo>
                    <a:pt x="8384476" y="2949575"/>
                  </a:lnTo>
                  <a:lnTo>
                    <a:pt x="8372716" y="2998533"/>
                  </a:lnTo>
                  <a:lnTo>
                    <a:pt x="8360461" y="3047301"/>
                  </a:lnTo>
                  <a:lnTo>
                    <a:pt x="8347723" y="3095879"/>
                  </a:lnTo>
                  <a:lnTo>
                    <a:pt x="8334502" y="3144253"/>
                  </a:lnTo>
                  <a:lnTo>
                    <a:pt x="8320799" y="3192424"/>
                  </a:lnTo>
                  <a:lnTo>
                    <a:pt x="8306613" y="3240392"/>
                  </a:lnTo>
                  <a:lnTo>
                    <a:pt x="8291957" y="3288157"/>
                  </a:lnTo>
                  <a:lnTo>
                    <a:pt x="8276818" y="3335718"/>
                  </a:lnTo>
                  <a:lnTo>
                    <a:pt x="8261210" y="3383064"/>
                  </a:lnTo>
                  <a:lnTo>
                    <a:pt x="8245145" y="3430193"/>
                  </a:lnTo>
                  <a:lnTo>
                    <a:pt x="8228609" y="3477095"/>
                  </a:lnTo>
                  <a:lnTo>
                    <a:pt x="8211604" y="3523792"/>
                  </a:lnTo>
                  <a:lnTo>
                    <a:pt x="8194141" y="3570262"/>
                  </a:lnTo>
                  <a:lnTo>
                    <a:pt x="8176222" y="3616502"/>
                  </a:lnTo>
                  <a:lnTo>
                    <a:pt x="8157845" y="3662515"/>
                  </a:lnTo>
                  <a:lnTo>
                    <a:pt x="8139023" y="3708285"/>
                  </a:lnTo>
                  <a:lnTo>
                    <a:pt x="8119758" y="3753840"/>
                  </a:lnTo>
                  <a:lnTo>
                    <a:pt x="8100034" y="3799154"/>
                  </a:lnTo>
                  <a:lnTo>
                    <a:pt x="8079867" y="3844226"/>
                  </a:lnTo>
                  <a:lnTo>
                    <a:pt x="8059267" y="3889044"/>
                  </a:lnTo>
                  <a:lnTo>
                    <a:pt x="8038224" y="3933634"/>
                  </a:lnTo>
                  <a:lnTo>
                    <a:pt x="8016748" y="3977970"/>
                  </a:lnTo>
                  <a:lnTo>
                    <a:pt x="7994840" y="4022052"/>
                  </a:lnTo>
                  <a:lnTo>
                    <a:pt x="7972501" y="4065879"/>
                  </a:lnTo>
                  <a:lnTo>
                    <a:pt x="7949730" y="4109466"/>
                  </a:lnTo>
                  <a:lnTo>
                    <a:pt x="7926540" y="4152773"/>
                  </a:lnTo>
                  <a:lnTo>
                    <a:pt x="7902930" y="4195826"/>
                  </a:lnTo>
                  <a:lnTo>
                    <a:pt x="7878902" y="4238625"/>
                  </a:lnTo>
                  <a:lnTo>
                    <a:pt x="7854455" y="4281144"/>
                  </a:lnTo>
                  <a:lnTo>
                    <a:pt x="7829601" y="4323397"/>
                  </a:lnTo>
                  <a:lnTo>
                    <a:pt x="7804328" y="4365383"/>
                  </a:lnTo>
                  <a:lnTo>
                    <a:pt x="7778661" y="4407090"/>
                  </a:lnTo>
                  <a:lnTo>
                    <a:pt x="7752575" y="4448518"/>
                  </a:lnTo>
                  <a:lnTo>
                    <a:pt x="7726096" y="4489666"/>
                  </a:lnTo>
                  <a:lnTo>
                    <a:pt x="7699210" y="4530522"/>
                  </a:lnTo>
                  <a:lnTo>
                    <a:pt x="7671930" y="4571098"/>
                  </a:lnTo>
                  <a:lnTo>
                    <a:pt x="7644257" y="4611382"/>
                  </a:lnTo>
                  <a:lnTo>
                    <a:pt x="7616190" y="4651387"/>
                  </a:lnTo>
                  <a:lnTo>
                    <a:pt x="7587742" y="4691088"/>
                  </a:lnTo>
                  <a:lnTo>
                    <a:pt x="7558900" y="4730483"/>
                  </a:lnTo>
                  <a:lnTo>
                    <a:pt x="7529677" y="4769586"/>
                  </a:lnTo>
                  <a:lnTo>
                    <a:pt x="7500074" y="4808385"/>
                  </a:lnTo>
                  <a:lnTo>
                    <a:pt x="7470102" y="4846879"/>
                  </a:lnTo>
                  <a:lnTo>
                    <a:pt x="7439749" y="4885067"/>
                  </a:lnTo>
                  <a:lnTo>
                    <a:pt x="7409027" y="4922952"/>
                  </a:lnTo>
                  <a:lnTo>
                    <a:pt x="7377925" y="4960505"/>
                  </a:lnTo>
                  <a:lnTo>
                    <a:pt x="7346467" y="4997755"/>
                  </a:lnTo>
                  <a:lnTo>
                    <a:pt x="7314641" y="5034673"/>
                  </a:lnTo>
                  <a:lnTo>
                    <a:pt x="7282459" y="5071275"/>
                  </a:lnTo>
                  <a:lnTo>
                    <a:pt x="7249922" y="5107559"/>
                  </a:lnTo>
                  <a:lnTo>
                    <a:pt x="7217029" y="5143500"/>
                  </a:lnTo>
                  <a:lnTo>
                    <a:pt x="8437880" y="5143500"/>
                  </a:lnTo>
                  <a:lnTo>
                    <a:pt x="9144000" y="5143500"/>
                  </a:lnTo>
                  <a:lnTo>
                    <a:pt x="9144000" y="13940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>
                <a:alpha val="207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5353" y="754837"/>
            <a:ext cx="5315585" cy="270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spc="90" dirty="0">
                <a:solidFill>
                  <a:srgbClr val="FFFFFF"/>
                </a:solidFill>
              </a:rPr>
              <a:t>CS403</a:t>
            </a:r>
            <a:r>
              <a:rPr sz="4400" spc="-210" dirty="0">
                <a:solidFill>
                  <a:srgbClr val="FFFFFF"/>
                </a:solidFill>
              </a:rPr>
              <a:t> </a:t>
            </a:r>
            <a:r>
              <a:rPr sz="4400" spc="75" dirty="0">
                <a:solidFill>
                  <a:srgbClr val="FFFFFF"/>
                </a:solidFill>
              </a:rPr>
              <a:t>Database </a:t>
            </a:r>
            <a:r>
              <a:rPr sz="4400" spc="80" dirty="0">
                <a:solidFill>
                  <a:srgbClr val="FFFFFF"/>
                </a:solidFill>
              </a:rPr>
              <a:t>Management</a:t>
            </a:r>
            <a:r>
              <a:rPr sz="4400" spc="-204" dirty="0">
                <a:solidFill>
                  <a:srgbClr val="FFFFFF"/>
                </a:solidFill>
              </a:rPr>
              <a:t> </a:t>
            </a:r>
            <a:r>
              <a:rPr sz="4400" spc="105" dirty="0">
                <a:solidFill>
                  <a:srgbClr val="FFFFFF"/>
                </a:solidFill>
              </a:rPr>
              <a:t>System </a:t>
            </a:r>
            <a:r>
              <a:rPr sz="4400" spc="200" dirty="0">
                <a:solidFill>
                  <a:srgbClr val="FFFFFF"/>
                </a:solidFill>
              </a:rPr>
              <a:t>as</a:t>
            </a:r>
            <a:r>
              <a:rPr sz="4400" spc="-220" dirty="0">
                <a:solidFill>
                  <a:srgbClr val="FFFFFF"/>
                </a:solidFill>
              </a:rPr>
              <a:t> </a:t>
            </a:r>
            <a:r>
              <a:rPr sz="4400" dirty="0">
                <a:solidFill>
                  <a:srgbClr val="FFFFFF"/>
                </a:solidFill>
              </a:rPr>
              <a:t>Favorite</a:t>
            </a:r>
            <a:r>
              <a:rPr sz="4400" spc="-240" dirty="0">
                <a:solidFill>
                  <a:srgbClr val="FFFFFF"/>
                </a:solidFill>
              </a:rPr>
              <a:t> </a:t>
            </a:r>
            <a:r>
              <a:rPr sz="4400" spc="-10" dirty="0">
                <a:solidFill>
                  <a:srgbClr val="FFFFFF"/>
                </a:solidFill>
              </a:rPr>
              <a:t>Subject </a:t>
            </a:r>
            <a:r>
              <a:rPr sz="4400" dirty="0">
                <a:solidFill>
                  <a:srgbClr val="FFFFFF"/>
                </a:solidFill>
              </a:rPr>
              <a:t>Viva</a:t>
            </a:r>
            <a:r>
              <a:rPr sz="4400" spc="-240" dirty="0">
                <a:solidFill>
                  <a:srgbClr val="FFFFFF"/>
                </a:solidFill>
              </a:rPr>
              <a:t> </a:t>
            </a:r>
            <a:r>
              <a:rPr sz="4400" spc="60" dirty="0">
                <a:solidFill>
                  <a:srgbClr val="FFFFFF"/>
                </a:solidFill>
              </a:rPr>
              <a:t>Preparation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Database</a:t>
            </a:r>
            <a:r>
              <a:rPr spc="-145" dirty="0"/>
              <a:t> </a:t>
            </a:r>
            <a:r>
              <a:rPr spc="60" dirty="0"/>
              <a:t>Management</a:t>
            </a:r>
            <a:r>
              <a:rPr spc="-155" dirty="0"/>
              <a:t> </a:t>
            </a:r>
            <a:r>
              <a:rPr spc="70" dirty="0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29425" cy="2970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394970" indent="-381000" algn="just">
              <a:lnSpc>
                <a:spcPct val="115100"/>
              </a:lnSpc>
              <a:spcBef>
                <a:spcPts val="95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Database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Management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System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set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of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programs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or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system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which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used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create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maintain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database.</a:t>
            </a:r>
            <a:endParaRPr sz="2400">
              <a:latin typeface="Trebuchet MS"/>
              <a:cs typeface="Trebuchet MS"/>
            </a:endParaRPr>
          </a:p>
          <a:p>
            <a:pPr marL="393700" marR="5080" indent="-381000">
              <a:lnSpc>
                <a:spcPts val="3310"/>
              </a:lnSpc>
              <a:spcBef>
                <a:spcPts val="185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Data: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collection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raw,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facts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figures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like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college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admission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form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consists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data.</a:t>
            </a:r>
            <a:endParaRPr sz="2400">
              <a:latin typeface="Trebuchet MS"/>
              <a:cs typeface="Trebuchet MS"/>
            </a:endParaRPr>
          </a:p>
          <a:p>
            <a:pPr marL="393700" marR="397510" indent="-381000">
              <a:lnSpc>
                <a:spcPts val="3310"/>
              </a:lnSpc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Database: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organized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collection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related data.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673" y="265633"/>
            <a:ext cx="561467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/>
              <a:t>Difference</a:t>
            </a:r>
            <a:r>
              <a:rPr spc="-130" dirty="0"/>
              <a:t> </a:t>
            </a:r>
            <a:r>
              <a:rPr dirty="0"/>
              <a:t>between</a:t>
            </a:r>
            <a:r>
              <a:rPr spc="-114" dirty="0"/>
              <a:t> </a:t>
            </a:r>
            <a:r>
              <a:rPr spc="185" dirty="0"/>
              <a:t>DBMS</a:t>
            </a:r>
            <a:r>
              <a:rPr spc="-145" dirty="0"/>
              <a:t> </a:t>
            </a:r>
            <a:r>
              <a:rPr spc="60" dirty="0"/>
              <a:t>and </a:t>
            </a:r>
            <a:r>
              <a:rPr spc="140" dirty="0"/>
              <a:t>RDBMS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976" y="1362075"/>
            <a:ext cx="5705475" cy="30384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Truncate,</a:t>
            </a:r>
            <a:r>
              <a:rPr spc="-190" dirty="0"/>
              <a:t> </a:t>
            </a:r>
            <a:r>
              <a:rPr dirty="0"/>
              <a:t>Delete</a:t>
            </a:r>
            <a:r>
              <a:rPr spc="-170" dirty="0"/>
              <a:t> </a:t>
            </a:r>
            <a:r>
              <a:rPr spc="85" dirty="0"/>
              <a:t>and</a:t>
            </a:r>
            <a:r>
              <a:rPr spc="-170" dirty="0"/>
              <a:t> </a:t>
            </a:r>
            <a:r>
              <a:rPr spc="80" dirty="0"/>
              <a:t>Drop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16090" cy="255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SQL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u="sng" spc="-105" dirty="0">
                <a:solidFill>
                  <a:srgbClr val="410433"/>
                </a:solidFill>
                <a:uFill>
                  <a:solidFill>
                    <a:srgbClr val="410433"/>
                  </a:solidFill>
                </a:uFill>
                <a:latin typeface="Trebuchet MS"/>
                <a:cs typeface="Trebuchet MS"/>
              </a:rPr>
              <a:t>TRUNCATE</a:t>
            </a:r>
            <a:r>
              <a:rPr sz="2400" b="1" u="sng" spc="-120" dirty="0">
                <a:solidFill>
                  <a:srgbClr val="410433"/>
                </a:solidFill>
                <a:uFill>
                  <a:solidFill>
                    <a:srgbClr val="410433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sng" spc="-114" dirty="0">
                <a:solidFill>
                  <a:srgbClr val="410433"/>
                </a:solidFill>
                <a:uFill>
                  <a:solidFill>
                    <a:srgbClr val="410433"/>
                  </a:solidFill>
                </a:uFill>
                <a:latin typeface="Trebuchet MS"/>
                <a:cs typeface="Trebuchet MS"/>
              </a:rPr>
              <a:t>TABLE</a:t>
            </a:r>
            <a:r>
              <a:rPr sz="2400" b="1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command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used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to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delete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complete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from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an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existing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table.</a:t>
            </a:r>
            <a:endParaRPr sz="2400">
              <a:latin typeface="Trebuchet MS"/>
              <a:cs typeface="Trebuchet MS"/>
            </a:endParaRPr>
          </a:p>
          <a:p>
            <a:pPr marL="393700" marR="167005" indent="-381000">
              <a:lnSpc>
                <a:spcPct val="114999"/>
              </a:lnSpc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SQL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u="sng" spc="-10" dirty="0">
                <a:solidFill>
                  <a:srgbClr val="410433"/>
                </a:solidFill>
                <a:uFill>
                  <a:solidFill>
                    <a:srgbClr val="410433"/>
                  </a:solidFill>
                </a:uFill>
                <a:latin typeface="Trebuchet MS"/>
                <a:cs typeface="Trebuchet MS"/>
              </a:rPr>
              <a:t>DROP</a:t>
            </a:r>
            <a:r>
              <a:rPr sz="2400" b="1" u="sng" spc="-105" dirty="0">
                <a:solidFill>
                  <a:srgbClr val="410433"/>
                </a:solidFill>
                <a:uFill>
                  <a:solidFill>
                    <a:srgbClr val="410433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sng" spc="-114" dirty="0">
                <a:solidFill>
                  <a:srgbClr val="410433"/>
                </a:solidFill>
                <a:uFill>
                  <a:solidFill>
                    <a:srgbClr val="410433"/>
                  </a:solidFill>
                </a:uFill>
                <a:latin typeface="Trebuchet MS"/>
                <a:cs typeface="Trebuchet MS"/>
              </a:rPr>
              <a:t>TABLE</a:t>
            </a:r>
            <a:r>
              <a:rPr sz="2400" b="1" u="sng" spc="-65" dirty="0">
                <a:solidFill>
                  <a:srgbClr val="410433"/>
                </a:solidFill>
                <a:uFill>
                  <a:solidFill>
                    <a:srgbClr val="410433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statement</a:t>
            </a:r>
            <a:r>
              <a:rPr sz="2400" spc="-1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used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to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remove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table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definition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all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data,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indexes,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triggers,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constraints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permission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specifications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for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that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table.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165" dirty="0"/>
              <a:t> </a:t>
            </a:r>
            <a:r>
              <a:rPr spc="95" dirty="0"/>
              <a:t>is</a:t>
            </a:r>
            <a:r>
              <a:rPr spc="-175" dirty="0"/>
              <a:t> </a:t>
            </a:r>
            <a:r>
              <a:rPr spc="-10" dirty="0"/>
              <a:t>trigger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dirty="0"/>
              <a:t>A</a:t>
            </a:r>
            <a:r>
              <a:rPr spc="-20" dirty="0"/>
              <a:t> </a:t>
            </a:r>
            <a:r>
              <a:rPr b="1" spc="-35" dirty="0">
                <a:latin typeface="Trebuchet MS"/>
                <a:cs typeface="Trebuchet MS"/>
              </a:rPr>
              <a:t>trigger</a:t>
            </a:r>
            <a:r>
              <a:rPr b="1" spc="-45" dirty="0">
                <a:latin typeface="Trebuchet MS"/>
                <a:cs typeface="Trebuchet MS"/>
              </a:rPr>
              <a:t> </a:t>
            </a:r>
            <a:r>
              <a:rPr spc="70" dirty="0"/>
              <a:t>is</a:t>
            </a:r>
            <a:r>
              <a:rPr spc="-100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special</a:t>
            </a:r>
            <a:r>
              <a:rPr spc="-100" dirty="0"/>
              <a:t> </a:t>
            </a:r>
            <a:r>
              <a:rPr dirty="0"/>
              <a:t>type</a:t>
            </a:r>
            <a:r>
              <a:rPr spc="-10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55" dirty="0"/>
              <a:t>stored</a:t>
            </a:r>
            <a:r>
              <a:rPr spc="-95" dirty="0"/>
              <a:t> </a:t>
            </a:r>
            <a:r>
              <a:rPr spc="-10" dirty="0"/>
              <a:t>procedure </a:t>
            </a:r>
            <a:r>
              <a:rPr dirty="0"/>
              <a:t>that</a:t>
            </a:r>
            <a:r>
              <a:rPr spc="-55" dirty="0"/>
              <a:t> </a:t>
            </a:r>
            <a:r>
              <a:rPr dirty="0"/>
              <a:t>automatically</a:t>
            </a:r>
            <a:r>
              <a:rPr spc="-35" dirty="0"/>
              <a:t> </a:t>
            </a:r>
            <a:r>
              <a:rPr spc="75" dirty="0"/>
              <a:t>runs</a:t>
            </a:r>
            <a:r>
              <a:rPr spc="-60" dirty="0"/>
              <a:t> </a:t>
            </a:r>
            <a:r>
              <a:rPr dirty="0"/>
              <a:t>when</a:t>
            </a:r>
            <a:r>
              <a:rPr spc="-45" dirty="0"/>
              <a:t> </a:t>
            </a:r>
            <a:r>
              <a:rPr spc="60" dirty="0"/>
              <a:t>an</a:t>
            </a:r>
            <a:r>
              <a:rPr spc="-50" dirty="0"/>
              <a:t> </a:t>
            </a:r>
            <a:r>
              <a:rPr dirty="0"/>
              <a:t>event</a:t>
            </a:r>
            <a:r>
              <a:rPr spc="-70" dirty="0"/>
              <a:t> </a:t>
            </a:r>
            <a:r>
              <a:rPr spc="-10" dirty="0"/>
              <a:t>occurs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spc="-20" dirty="0"/>
              <a:t>server.</a:t>
            </a:r>
            <a:r>
              <a:rPr spc="-55" dirty="0"/>
              <a:t> </a:t>
            </a:r>
            <a:r>
              <a:rPr spc="70" dirty="0"/>
              <a:t>DML</a:t>
            </a:r>
            <a:r>
              <a:rPr spc="15" dirty="0"/>
              <a:t> </a:t>
            </a:r>
            <a:r>
              <a:rPr b="1" spc="-20" dirty="0">
                <a:latin typeface="Trebuchet MS"/>
                <a:cs typeface="Trebuchet MS"/>
              </a:rPr>
              <a:t>triggers</a:t>
            </a:r>
            <a:r>
              <a:rPr b="1" dirty="0">
                <a:latin typeface="Trebuchet MS"/>
                <a:cs typeface="Trebuchet MS"/>
              </a:rPr>
              <a:t> </a:t>
            </a:r>
            <a:r>
              <a:rPr dirty="0"/>
              <a:t>run</a:t>
            </a:r>
            <a:r>
              <a:rPr spc="-25" dirty="0"/>
              <a:t> </a:t>
            </a:r>
            <a:r>
              <a:rPr spc="-20" dirty="0"/>
              <a:t>when </a:t>
            </a:r>
            <a:r>
              <a:rPr dirty="0"/>
              <a:t>a</a:t>
            </a:r>
            <a:r>
              <a:rPr spc="-50" dirty="0"/>
              <a:t> </a:t>
            </a:r>
            <a:r>
              <a:rPr spc="50" dirty="0"/>
              <a:t>user</a:t>
            </a:r>
            <a:r>
              <a:rPr spc="-45" dirty="0"/>
              <a:t> </a:t>
            </a:r>
            <a:r>
              <a:rPr dirty="0"/>
              <a:t>tries</a:t>
            </a:r>
            <a:r>
              <a:rPr spc="-5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modify</a:t>
            </a:r>
            <a:r>
              <a:rPr spc="-50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spc="50" dirty="0"/>
              <a:t>through</a:t>
            </a:r>
            <a:r>
              <a:rPr spc="-2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20" dirty="0"/>
              <a:t>data </a:t>
            </a:r>
            <a:r>
              <a:rPr dirty="0"/>
              <a:t>manipulation</a:t>
            </a:r>
            <a:r>
              <a:rPr spc="114" dirty="0"/>
              <a:t> </a:t>
            </a:r>
            <a:r>
              <a:rPr dirty="0"/>
              <a:t>language</a:t>
            </a:r>
            <a:r>
              <a:rPr spc="114" dirty="0"/>
              <a:t> </a:t>
            </a:r>
            <a:r>
              <a:rPr dirty="0"/>
              <a:t>(DML)</a:t>
            </a:r>
            <a:r>
              <a:rPr spc="65" dirty="0"/>
              <a:t> </a:t>
            </a:r>
            <a:r>
              <a:rPr spc="-55" dirty="0"/>
              <a:t>event.</a:t>
            </a:r>
            <a:r>
              <a:rPr spc="65" dirty="0"/>
              <a:t> </a:t>
            </a:r>
            <a:r>
              <a:rPr spc="60" dirty="0"/>
              <a:t>DML </a:t>
            </a:r>
            <a:r>
              <a:rPr dirty="0"/>
              <a:t>events</a:t>
            </a:r>
            <a:r>
              <a:rPr spc="-90" dirty="0"/>
              <a:t> </a:t>
            </a:r>
            <a:r>
              <a:rPr dirty="0"/>
              <a:t>are</a:t>
            </a:r>
            <a:r>
              <a:rPr spc="-70" dirty="0"/>
              <a:t> </a:t>
            </a:r>
            <a:r>
              <a:rPr spc="-10" dirty="0"/>
              <a:t>INSERT,</a:t>
            </a:r>
            <a:r>
              <a:rPr spc="-70" dirty="0"/>
              <a:t> </a:t>
            </a:r>
            <a:r>
              <a:rPr spc="-55" dirty="0"/>
              <a:t>UPDATE,</a:t>
            </a:r>
            <a:r>
              <a:rPr spc="-70" dirty="0"/>
              <a:t> </a:t>
            </a:r>
            <a:r>
              <a:rPr spc="55" dirty="0"/>
              <a:t>or</a:t>
            </a:r>
            <a:r>
              <a:rPr spc="-70" dirty="0"/>
              <a:t> </a:t>
            </a:r>
            <a:r>
              <a:rPr spc="-10" dirty="0"/>
              <a:t>DELETE </a:t>
            </a:r>
            <a:r>
              <a:rPr dirty="0"/>
              <a:t>statements</a:t>
            </a:r>
            <a:r>
              <a:rPr spc="-50" dirty="0"/>
              <a:t> </a:t>
            </a:r>
            <a:r>
              <a:rPr spc="90" dirty="0"/>
              <a:t>on</a:t>
            </a:r>
            <a:r>
              <a:rPr spc="-2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table</a:t>
            </a:r>
            <a:r>
              <a:rPr spc="-35" dirty="0"/>
              <a:t> </a:t>
            </a:r>
            <a:r>
              <a:rPr spc="55" dirty="0"/>
              <a:t>or</a:t>
            </a:r>
            <a:r>
              <a:rPr spc="-25" dirty="0"/>
              <a:t> vie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5" dirty="0">
                <a:latin typeface="Trebuchet MS"/>
                <a:cs typeface="Trebuchet MS"/>
              </a:rPr>
              <a:t>What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55" dirty="0">
                <a:latin typeface="Trebuchet MS"/>
                <a:cs typeface="Trebuchet MS"/>
              </a:rPr>
              <a:t>is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b="1" spc="-25" dirty="0">
                <a:latin typeface="Trebuchet MS"/>
                <a:cs typeface="Trebuchet MS"/>
              </a:rPr>
              <a:t>Normalization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540500" cy="29705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5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b="1" spc="-30" dirty="0">
                <a:solidFill>
                  <a:srgbClr val="410433"/>
                </a:solidFill>
                <a:latin typeface="Trebuchet MS"/>
                <a:cs typeface="Trebuchet MS"/>
              </a:rPr>
              <a:t>Normalization</a:t>
            </a:r>
            <a:r>
              <a:rPr sz="2400" b="1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database</a:t>
            </a:r>
            <a:endParaRPr sz="2400">
              <a:latin typeface="Trebuchet MS"/>
              <a:cs typeface="Trebuchet MS"/>
            </a:endParaRPr>
          </a:p>
          <a:p>
            <a:pPr marL="393700">
              <a:lnSpc>
                <a:spcPct val="100000"/>
              </a:lnSpc>
              <a:spcBef>
                <a:spcPts val="430"/>
              </a:spcBef>
            </a:pP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design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35" dirty="0">
                <a:solidFill>
                  <a:srgbClr val="410433"/>
                </a:solidFill>
                <a:latin typeface="Trebuchet MS"/>
                <a:cs typeface="Trebuchet MS"/>
              </a:rPr>
              <a:t>technique</a:t>
            </a:r>
            <a:r>
              <a:rPr sz="2400" b="1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that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reduces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  <a:p>
            <a:pPr marL="393700" marR="5080">
              <a:lnSpc>
                <a:spcPct val="114999"/>
              </a:lnSpc>
              <a:spcBef>
                <a:spcPts val="5"/>
              </a:spcBef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redundancy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eliminates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undesirable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characteristics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like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Insertion,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Update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Deletion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Anomalies.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25" dirty="0">
                <a:solidFill>
                  <a:srgbClr val="410433"/>
                </a:solidFill>
                <a:latin typeface="Trebuchet MS"/>
                <a:cs typeface="Trebuchet MS"/>
              </a:rPr>
              <a:t>Normalization</a:t>
            </a:r>
            <a:r>
              <a:rPr sz="2400" b="1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rules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divides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larger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tables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into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smaller</a:t>
            </a: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tables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and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links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them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using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relationships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Database</a:t>
            </a:r>
            <a:r>
              <a:rPr b="1" spc="-90" dirty="0">
                <a:latin typeface="Trebuchet MS"/>
                <a:cs typeface="Trebuchet MS"/>
              </a:rPr>
              <a:t> </a:t>
            </a:r>
            <a:r>
              <a:rPr b="1" spc="-20" dirty="0">
                <a:latin typeface="Trebuchet MS"/>
                <a:cs typeface="Trebuchet MS"/>
              </a:rPr>
              <a:t>Normal</a:t>
            </a:r>
            <a:r>
              <a:rPr b="1" spc="-9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Forms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4944745" cy="29705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5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1NF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(First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Normal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Form)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2NF</a:t>
            </a: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(Second</a:t>
            </a: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Normal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Form)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3NF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(Third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Normal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Form)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BCNF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(Boyce-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Codd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Normal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Form)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4NF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(Fourth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Normal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Form)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5NF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(Fifth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Normal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Form)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6NF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(Sixth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Normal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Form)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Database</a:t>
            </a:r>
            <a:r>
              <a:rPr b="1" spc="-90" dirty="0">
                <a:latin typeface="Trebuchet MS"/>
                <a:cs typeface="Trebuchet MS"/>
              </a:rPr>
              <a:t> </a:t>
            </a:r>
            <a:r>
              <a:rPr b="1" spc="-20" dirty="0">
                <a:latin typeface="Trebuchet MS"/>
                <a:cs typeface="Trebuchet MS"/>
              </a:rPr>
              <a:t>Normal</a:t>
            </a:r>
            <a:r>
              <a:rPr b="1" spc="-9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Forms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4944745" cy="29705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5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1NF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(First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Normal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Form)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2NF</a:t>
            </a: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(Second</a:t>
            </a: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Normal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Form)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3NF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(Third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Normal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Form)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BCNF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(Boyce-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Codd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Normal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Form)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4NF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(Fourth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Normal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Form)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5NF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(Fifth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Normal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Form)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6NF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(Sixth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Normal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Form)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552950"/>
            <a:ext cx="5362575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Use</a:t>
            </a:r>
            <a:r>
              <a:rPr b="1" spc="-20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Case</a:t>
            </a:r>
            <a:r>
              <a:rPr b="1" spc="-22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Diagram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11009" cy="212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use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case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diagram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at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its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simplest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a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representation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user's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interaction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with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system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that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410433"/>
                </a:solidFill>
                <a:latin typeface="Trebuchet MS"/>
                <a:cs typeface="Trebuchet MS"/>
              </a:rPr>
              <a:t>shows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relationship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between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user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different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use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cases</a:t>
            </a:r>
            <a:r>
              <a:rPr sz="2400" spc="-1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which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user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involved.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673" y="265633"/>
            <a:ext cx="544830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b="1" dirty="0">
                <a:latin typeface="Trebuchet MS"/>
                <a:cs typeface="Trebuchet MS"/>
              </a:rPr>
              <a:t>Database</a:t>
            </a:r>
            <a:r>
              <a:rPr b="1" spc="-30" dirty="0">
                <a:latin typeface="Trebuchet MS"/>
                <a:cs typeface="Trebuchet MS"/>
              </a:rPr>
              <a:t> </a:t>
            </a:r>
            <a:r>
              <a:rPr b="1" spc="-40" dirty="0">
                <a:latin typeface="Trebuchet MS"/>
                <a:cs typeface="Trebuchet MS"/>
              </a:rPr>
              <a:t>Normalization</a:t>
            </a:r>
            <a:r>
              <a:rPr b="1" spc="-50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With </a:t>
            </a:r>
            <a:r>
              <a:rPr b="1" spc="-10" dirty="0">
                <a:latin typeface="Trebuchet MS"/>
                <a:cs typeface="Trebuchet MS"/>
              </a:rPr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95465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Database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35" dirty="0">
                <a:solidFill>
                  <a:srgbClr val="410433"/>
                </a:solidFill>
                <a:latin typeface="Trebuchet MS"/>
                <a:cs typeface="Trebuchet MS"/>
              </a:rPr>
              <a:t>Normalization</a:t>
            </a:r>
            <a:r>
              <a:rPr sz="2400" b="1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35" dirty="0">
                <a:solidFill>
                  <a:srgbClr val="410433"/>
                </a:solidFill>
                <a:latin typeface="Trebuchet MS"/>
                <a:cs typeface="Trebuchet MS"/>
              </a:rPr>
              <a:t>Example</a:t>
            </a:r>
            <a:r>
              <a:rPr sz="2400" b="1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can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easily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understood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with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help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case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study.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Assume,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video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library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maintains</a:t>
            </a: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database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movies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rented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out.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Without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any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normalization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database,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all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information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is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stored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one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table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410433"/>
                </a:solidFill>
                <a:latin typeface="Trebuchet MS"/>
                <a:cs typeface="Trebuchet MS"/>
              </a:rPr>
              <a:t>as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410433"/>
                </a:solidFill>
                <a:latin typeface="Trebuchet MS"/>
                <a:cs typeface="Trebuchet MS"/>
              </a:rPr>
              <a:t>shown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below.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Let's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understand</a:t>
            </a:r>
            <a:r>
              <a:rPr sz="2400" spc="1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Normalization</a:t>
            </a:r>
            <a:r>
              <a:rPr sz="2400" spc="1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database</a:t>
            </a:r>
            <a:r>
              <a:rPr sz="2400" spc="1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with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normalization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example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with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solution: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636941"/>
            <a:ext cx="6477000" cy="22893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6673" y="265633"/>
            <a:ext cx="544830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b="1" dirty="0">
                <a:latin typeface="Trebuchet MS"/>
                <a:cs typeface="Trebuchet MS"/>
              </a:rPr>
              <a:t>Database</a:t>
            </a:r>
            <a:r>
              <a:rPr b="1" spc="-30" dirty="0">
                <a:latin typeface="Trebuchet MS"/>
                <a:cs typeface="Trebuchet MS"/>
              </a:rPr>
              <a:t> </a:t>
            </a:r>
            <a:r>
              <a:rPr b="1" spc="-40" dirty="0">
                <a:latin typeface="Trebuchet MS"/>
                <a:cs typeface="Trebuchet MS"/>
              </a:rPr>
              <a:t>Normalization</a:t>
            </a:r>
            <a:r>
              <a:rPr b="1" spc="-50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With </a:t>
            </a:r>
            <a:r>
              <a:rPr b="1" spc="-10" dirty="0">
                <a:latin typeface="Trebuchet MS"/>
                <a:cs typeface="Trebuchet MS"/>
              </a:rPr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35" dirty="0">
                <a:latin typeface="Trebuchet MS"/>
                <a:cs typeface="Trebuchet MS"/>
              </a:rPr>
              <a:t>1NF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b="1" spc="-80" dirty="0">
                <a:latin typeface="Trebuchet MS"/>
                <a:cs typeface="Trebuchet MS"/>
              </a:rPr>
              <a:t>(First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-20" dirty="0">
                <a:latin typeface="Trebuchet MS"/>
                <a:cs typeface="Trebuchet MS"/>
              </a:rPr>
              <a:t>Normal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b="1" spc="-114" dirty="0">
                <a:latin typeface="Trebuchet MS"/>
                <a:cs typeface="Trebuchet MS"/>
              </a:rPr>
              <a:t>Form)</a:t>
            </a:r>
            <a:r>
              <a:rPr b="1" spc="-185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Rules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619875" cy="866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5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Each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table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cell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410433"/>
                </a:solidFill>
                <a:latin typeface="Trebuchet MS"/>
                <a:cs typeface="Trebuchet MS"/>
              </a:rPr>
              <a:t>should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contain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single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value.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Each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record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needs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unique.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718" y="2631215"/>
            <a:ext cx="5363778" cy="2063451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04" dirty="0">
                <a:latin typeface="Trebuchet MS"/>
                <a:cs typeface="Trebuchet MS"/>
              </a:rPr>
              <a:t>2NF</a:t>
            </a:r>
            <a:r>
              <a:rPr b="1" spc="-185" dirty="0">
                <a:latin typeface="Trebuchet MS"/>
                <a:cs typeface="Trebuchet MS"/>
              </a:rPr>
              <a:t> </a:t>
            </a:r>
            <a:r>
              <a:rPr b="1" spc="-20" dirty="0">
                <a:latin typeface="Trebuchet MS"/>
                <a:cs typeface="Trebuchet MS"/>
              </a:rPr>
              <a:t>(Second</a:t>
            </a:r>
            <a:r>
              <a:rPr b="1" spc="-180" dirty="0">
                <a:latin typeface="Trebuchet MS"/>
                <a:cs typeface="Trebuchet MS"/>
              </a:rPr>
              <a:t> </a:t>
            </a:r>
            <a:r>
              <a:rPr b="1" spc="-20" dirty="0">
                <a:latin typeface="Trebuchet MS"/>
                <a:cs typeface="Trebuchet MS"/>
              </a:rPr>
              <a:t>Normal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-114" dirty="0">
                <a:latin typeface="Trebuchet MS"/>
                <a:cs typeface="Trebuchet MS"/>
              </a:rPr>
              <a:t>Form)</a:t>
            </a:r>
            <a:r>
              <a:rPr b="1" spc="-175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Rules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586220" cy="17087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5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Rule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1-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Be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1NF</a:t>
            </a:r>
            <a:endParaRPr sz="24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Rule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2-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Single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Column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Primary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that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does</a:t>
            </a:r>
            <a:endParaRPr sz="2400">
              <a:latin typeface="Trebuchet MS"/>
              <a:cs typeface="Trebuchet MS"/>
            </a:endParaRPr>
          </a:p>
          <a:p>
            <a:pPr marL="393700" marR="11430">
              <a:lnSpc>
                <a:spcPct val="114999"/>
              </a:lnSpc>
              <a:spcBef>
                <a:spcPts val="5"/>
              </a:spcBef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not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functionally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dependant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on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any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subset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candidate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relation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7400" y="3103143"/>
            <a:ext cx="5638800" cy="2009139"/>
            <a:chOff x="2057400" y="3103143"/>
            <a:chExt cx="5638800" cy="200913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400" y="3809241"/>
              <a:ext cx="4097654" cy="130276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2200" y="3103143"/>
              <a:ext cx="5334000" cy="7060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b="1" spc="-45" dirty="0">
                <a:latin typeface="Trebuchet MS"/>
                <a:cs typeface="Trebuchet MS"/>
              </a:rPr>
              <a:t>What</a:t>
            </a:r>
            <a:r>
              <a:rPr b="1" spc="-175" dirty="0">
                <a:latin typeface="Trebuchet MS"/>
                <a:cs typeface="Trebuchet MS"/>
              </a:rPr>
              <a:t> </a:t>
            </a:r>
            <a:r>
              <a:rPr b="1" spc="-40" dirty="0">
                <a:latin typeface="Trebuchet MS"/>
                <a:cs typeface="Trebuchet MS"/>
              </a:rPr>
              <a:t>are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transitive</a:t>
            </a:r>
            <a:r>
              <a:rPr b="1" spc="-175" dirty="0">
                <a:latin typeface="Trebuchet MS"/>
                <a:cs typeface="Trebuchet MS"/>
              </a:rPr>
              <a:t> </a:t>
            </a:r>
            <a:r>
              <a:rPr b="1" spc="-20" dirty="0">
                <a:latin typeface="Trebuchet MS"/>
                <a:cs typeface="Trebuchet MS"/>
              </a:rPr>
              <a:t>functional </a:t>
            </a:r>
            <a:r>
              <a:rPr b="1" spc="-10" dirty="0">
                <a:latin typeface="Trebuchet MS"/>
                <a:cs typeface="Trebuchet MS"/>
              </a:rPr>
              <a:t>dependencies?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628130" cy="1287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080" indent="-381000">
              <a:lnSpc>
                <a:spcPct val="115100"/>
              </a:lnSpc>
              <a:spcBef>
                <a:spcPts val="95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transitive</a:t>
            </a:r>
            <a:r>
              <a:rPr sz="2400" spc="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functional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dependency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 is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when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changing</a:t>
            </a:r>
            <a:r>
              <a:rPr sz="2400" spc="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410433"/>
                </a:solidFill>
                <a:latin typeface="Trebuchet MS"/>
                <a:cs typeface="Trebuchet MS"/>
              </a:rPr>
              <a:t>non-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column,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might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cause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any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other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410433"/>
                </a:solidFill>
                <a:latin typeface="Trebuchet MS"/>
                <a:cs typeface="Trebuchet MS"/>
              </a:rPr>
              <a:t>non-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columns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change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028950"/>
            <a:ext cx="6191250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85" dirty="0">
                <a:latin typeface="Trebuchet MS"/>
                <a:cs typeface="Trebuchet MS"/>
              </a:rPr>
              <a:t>3NF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-95" dirty="0">
                <a:latin typeface="Trebuchet MS"/>
                <a:cs typeface="Trebuchet MS"/>
              </a:rPr>
              <a:t>(Third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-20" dirty="0">
                <a:latin typeface="Trebuchet MS"/>
                <a:cs typeface="Trebuchet MS"/>
              </a:rPr>
              <a:t>Normal</a:t>
            </a:r>
            <a:r>
              <a:rPr b="1" spc="-185" dirty="0">
                <a:latin typeface="Trebuchet MS"/>
                <a:cs typeface="Trebuchet MS"/>
              </a:rPr>
              <a:t> </a:t>
            </a:r>
            <a:r>
              <a:rPr b="1" spc="-110" dirty="0">
                <a:latin typeface="Trebuchet MS"/>
                <a:cs typeface="Trebuchet MS"/>
              </a:rPr>
              <a:t>Form)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Rules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5300345" cy="12877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5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Rule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1-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Be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2NF</a:t>
            </a:r>
            <a:endParaRPr sz="2400">
              <a:latin typeface="Trebuchet MS"/>
              <a:cs typeface="Trebuchet MS"/>
            </a:endParaRPr>
          </a:p>
          <a:p>
            <a:pPr marL="393700" marR="5080" indent="-381000">
              <a:lnSpc>
                <a:spcPts val="3320"/>
              </a:lnSpc>
              <a:spcBef>
                <a:spcPts val="85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Rule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2-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Has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no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transitive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functional dependencies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673" y="704850"/>
            <a:ext cx="2379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85" dirty="0">
                <a:latin typeface="Trebuchet MS"/>
                <a:cs typeface="Trebuchet MS"/>
              </a:rPr>
              <a:t>3NF </a:t>
            </a:r>
            <a:r>
              <a:rPr b="1" spc="-35" dirty="0">
                <a:latin typeface="Trebuchet MS"/>
                <a:cs typeface="Trebuchet MS"/>
              </a:rPr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276350"/>
            <a:ext cx="5629275" cy="7524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2266950"/>
            <a:ext cx="3505200" cy="11239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5750" y="3714750"/>
            <a:ext cx="2800350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5" dirty="0">
                <a:latin typeface="Trebuchet MS"/>
                <a:cs typeface="Trebuchet MS"/>
              </a:rPr>
              <a:t>BCNF</a:t>
            </a:r>
            <a:r>
              <a:rPr b="1" spc="-175" dirty="0">
                <a:latin typeface="Trebuchet MS"/>
                <a:cs typeface="Trebuchet MS"/>
              </a:rPr>
              <a:t> </a:t>
            </a:r>
            <a:r>
              <a:rPr b="1" spc="-30" dirty="0">
                <a:latin typeface="Trebuchet MS"/>
                <a:cs typeface="Trebuchet MS"/>
              </a:rPr>
              <a:t>(Boyce-</a:t>
            </a:r>
            <a:r>
              <a:rPr b="1" dirty="0">
                <a:latin typeface="Trebuchet MS"/>
                <a:cs typeface="Trebuchet MS"/>
              </a:rPr>
              <a:t>Codd</a:t>
            </a:r>
            <a:r>
              <a:rPr b="1" spc="-185" dirty="0">
                <a:latin typeface="Trebuchet MS"/>
                <a:cs typeface="Trebuchet MS"/>
              </a:rPr>
              <a:t> </a:t>
            </a:r>
            <a:r>
              <a:rPr b="1" spc="-20" dirty="0">
                <a:latin typeface="Trebuchet MS"/>
                <a:cs typeface="Trebuchet MS"/>
              </a:rPr>
              <a:t>Normal</a:t>
            </a:r>
            <a:r>
              <a:rPr b="1" spc="-170" dirty="0">
                <a:latin typeface="Trebuchet MS"/>
                <a:cs typeface="Trebuchet MS"/>
              </a:rPr>
              <a:t> </a:t>
            </a:r>
            <a:r>
              <a:rPr b="1" spc="-45" dirty="0">
                <a:latin typeface="Trebuchet MS"/>
                <a:cs typeface="Trebuchet MS"/>
              </a:rPr>
              <a:t>Form)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0173" y="1435989"/>
            <a:ext cx="6561455" cy="1287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0" marR="17780" indent="-381000">
              <a:lnSpc>
                <a:spcPct val="115100"/>
              </a:lnSpc>
              <a:spcBef>
                <a:spcPts val="95"/>
              </a:spcBef>
              <a:buClr>
                <a:srgbClr val="FF7053"/>
              </a:buClr>
              <a:buFont typeface="Microsoft Sans Serif"/>
              <a:buChar char="●"/>
              <a:tabLst>
                <a:tab pos="4064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Even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when a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database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3</a:t>
            </a:r>
            <a:r>
              <a:rPr sz="2400" baseline="24305" dirty="0">
                <a:solidFill>
                  <a:srgbClr val="410433"/>
                </a:solidFill>
                <a:latin typeface="Trebuchet MS"/>
                <a:cs typeface="Trebuchet MS"/>
              </a:rPr>
              <a:t>rd</a:t>
            </a:r>
            <a:r>
              <a:rPr sz="2400" spc="480" baseline="243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Normal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Form,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still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there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would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anomalies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resulted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if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it 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has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more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than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one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410433"/>
                </a:solidFill>
                <a:latin typeface="Trebuchet MS"/>
                <a:cs typeface="Trebuchet MS"/>
              </a:rPr>
              <a:t>Candidate</a:t>
            </a:r>
            <a:r>
              <a:rPr sz="2400" b="1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45" dirty="0">
                <a:latin typeface="Trebuchet MS"/>
                <a:cs typeface="Trebuchet MS"/>
              </a:rPr>
              <a:t>4NF</a:t>
            </a:r>
            <a:r>
              <a:rPr b="1" spc="-180" dirty="0">
                <a:latin typeface="Trebuchet MS"/>
                <a:cs typeface="Trebuchet MS"/>
              </a:rPr>
              <a:t> </a:t>
            </a:r>
            <a:r>
              <a:rPr b="1" spc="-100" dirty="0">
                <a:latin typeface="Trebuchet MS"/>
                <a:cs typeface="Trebuchet MS"/>
              </a:rPr>
              <a:t>(Fourth</a:t>
            </a:r>
            <a:r>
              <a:rPr b="1" spc="-180" dirty="0">
                <a:latin typeface="Trebuchet MS"/>
                <a:cs typeface="Trebuchet MS"/>
              </a:rPr>
              <a:t> </a:t>
            </a:r>
            <a:r>
              <a:rPr b="1" spc="-20" dirty="0">
                <a:latin typeface="Trebuchet MS"/>
                <a:cs typeface="Trebuchet MS"/>
              </a:rPr>
              <a:t>Normal</a:t>
            </a:r>
            <a:r>
              <a:rPr b="1" spc="-180" dirty="0">
                <a:latin typeface="Trebuchet MS"/>
                <a:cs typeface="Trebuchet MS"/>
              </a:rPr>
              <a:t> </a:t>
            </a:r>
            <a:r>
              <a:rPr b="1" spc="-114" dirty="0">
                <a:latin typeface="Trebuchet MS"/>
                <a:cs typeface="Trebuchet MS"/>
              </a:rPr>
              <a:t>Form)</a:t>
            </a:r>
            <a:r>
              <a:rPr b="1" spc="-175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Rules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0173" y="1435989"/>
            <a:ext cx="6708140" cy="1708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0" marR="17780" indent="-381000">
              <a:lnSpc>
                <a:spcPct val="115100"/>
              </a:lnSpc>
              <a:spcBef>
                <a:spcPts val="95"/>
              </a:spcBef>
              <a:buClr>
                <a:srgbClr val="FF7053"/>
              </a:buClr>
              <a:buFont typeface="Microsoft Sans Serif"/>
              <a:buChar char="●"/>
              <a:tabLst>
                <a:tab pos="4064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If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no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database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table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instance</a:t>
            </a: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contains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two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or 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more,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independent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multivalued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data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describing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relevant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entity,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then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it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endParaRPr sz="2400">
              <a:latin typeface="Trebuchet MS"/>
              <a:cs typeface="Trebuchet MS"/>
            </a:endParaRPr>
          </a:p>
          <a:p>
            <a:pPr marL="4064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4</a:t>
            </a:r>
            <a:r>
              <a:rPr sz="2400" baseline="24305" dirty="0">
                <a:solidFill>
                  <a:srgbClr val="410433"/>
                </a:solidFill>
                <a:latin typeface="Trebuchet MS"/>
                <a:cs typeface="Trebuchet MS"/>
              </a:rPr>
              <a:t>th</a:t>
            </a:r>
            <a:r>
              <a:rPr sz="2400" spc="494" baseline="243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Normal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Form.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85" dirty="0">
                <a:latin typeface="Trebuchet MS"/>
                <a:cs typeface="Trebuchet MS"/>
              </a:rPr>
              <a:t>5NF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-114" dirty="0">
                <a:latin typeface="Trebuchet MS"/>
                <a:cs typeface="Trebuchet MS"/>
              </a:rPr>
              <a:t>(Fifth</a:t>
            </a:r>
            <a:r>
              <a:rPr b="1" spc="-185" dirty="0">
                <a:latin typeface="Trebuchet MS"/>
                <a:cs typeface="Trebuchet MS"/>
              </a:rPr>
              <a:t> </a:t>
            </a:r>
            <a:r>
              <a:rPr b="1" spc="-20" dirty="0">
                <a:latin typeface="Trebuchet MS"/>
                <a:cs typeface="Trebuchet MS"/>
              </a:rPr>
              <a:t>Normal</a:t>
            </a:r>
            <a:r>
              <a:rPr b="1" spc="-185" dirty="0">
                <a:latin typeface="Trebuchet MS"/>
                <a:cs typeface="Trebuchet MS"/>
              </a:rPr>
              <a:t> </a:t>
            </a:r>
            <a:r>
              <a:rPr b="1" spc="-110" dirty="0">
                <a:latin typeface="Trebuchet MS"/>
                <a:cs typeface="Trebuchet MS"/>
              </a:rPr>
              <a:t>Form)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Rules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0173" y="1435989"/>
            <a:ext cx="6918325" cy="1287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0" marR="17780" indent="-381000" algn="just">
              <a:lnSpc>
                <a:spcPct val="115100"/>
              </a:lnSpc>
              <a:spcBef>
                <a:spcPts val="95"/>
              </a:spcBef>
              <a:buClr>
                <a:srgbClr val="FF7053"/>
              </a:buClr>
              <a:buFont typeface="Microsoft Sans Serif"/>
              <a:buChar char="●"/>
              <a:tabLst>
                <a:tab pos="4064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table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5</a:t>
            </a:r>
            <a:r>
              <a:rPr sz="2400" baseline="24305" dirty="0">
                <a:solidFill>
                  <a:srgbClr val="410433"/>
                </a:solidFill>
                <a:latin typeface="Trebuchet MS"/>
                <a:cs typeface="Trebuchet MS"/>
              </a:rPr>
              <a:t>th</a:t>
            </a:r>
            <a:r>
              <a:rPr sz="2400" spc="322" baseline="243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Normal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Form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only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if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it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4NF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it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cannot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decomposed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into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any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number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smaller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tables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without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410433"/>
                </a:solidFill>
                <a:latin typeface="Trebuchet MS"/>
                <a:cs typeface="Trebuchet MS"/>
              </a:rPr>
              <a:t>loss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data.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Use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Case</a:t>
            </a:r>
            <a:r>
              <a:rPr b="1" spc="-21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Diagram</a:t>
            </a:r>
            <a:r>
              <a:rPr b="1" spc="-200" dirty="0">
                <a:latin typeface="Trebuchet MS"/>
                <a:cs typeface="Trebuchet MS"/>
              </a:rPr>
              <a:t> </a:t>
            </a:r>
            <a:r>
              <a:rPr b="1" spc="-20" dirty="0">
                <a:latin typeface="Trebuchet MS"/>
                <a:cs typeface="Trebuchet MS"/>
              </a:rPr>
              <a:t>Example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575" y="1714500"/>
            <a:ext cx="5867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45" dirty="0">
                <a:latin typeface="Trebuchet MS"/>
                <a:cs typeface="Trebuchet MS"/>
              </a:rPr>
              <a:t>6NF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b="1" spc="-45" dirty="0">
                <a:latin typeface="Trebuchet MS"/>
                <a:cs typeface="Trebuchet MS"/>
              </a:rPr>
              <a:t>(Sixth</a:t>
            </a:r>
            <a:r>
              <a:rPr b="1" spc="-200" dirty="0">
                <a:latin typeface="Trebuchet MS"/>
                <a:cs typeface="Trebuchet MS"/>
              </a:rPr>
              <a:t> </a:t>
            </a:r>
            <a:r>
              <a:rPr b="1" spc="-20" dirty="0">
                <a:latin typeface="Trebuchet MS"/>
                <a:cs typeface="Trebuchet MS"/>
              </a:rPr>
              <a:t>Normal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-110" dirty="0">
                <a:latin typeface="Trebuchet MS"/>
                <a:cs typeface="Trebuchet MS"/>
              </a:rPr>
              <a:t>Form)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Proposed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0173" y="1435989"/>
            <a:ext cx="6447790" cy="212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177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4064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6</a:t>
            </a:r>
            <a:r>
              <a:rPr sz="2400" baseline="24305" dirty="0">
                <a:solidFill>
                  <a:srgbClr val="410433"/>
                </a:solidFill>
                <a:latin typeface="Trebuchet MS"/>
                <a:cs typeface="Trebuchet MS"/>
              </a:rPr>
              <a:t>th</a:t>
            </a:r>
            <a:r>
              <a:rPr sz="2400" spc="434" baseline="243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Normal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Form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not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standardized,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yet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however,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it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being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discussed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by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database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experts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for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410433"/>
                </a:solidFill>
                <a:latin typeface="Trebuchet MS"/>
                <a:cs typeface="Trebuchet MS"/>
              </a:rPr>
              <a:t>some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time.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Hopefully,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we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would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have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clear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410433"/>
                </a:solidFill>
                <a:latin typeface="Trebuchet MS"/>
                <a:cs typeface="Trebuchet MS"/>
              </a:rPr>
              <a:t>&amp;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standardized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definition</a:t>
            </a:r>
            <a:r>
              <a:rPr sz="2400" spc="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for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6</a:t>
            </a:r>
            <a:r>
              <a:rPr sz="2400" baseline="24305" dirty="0">
                <a:solidFill>
                  <a:srgbClr val="410433"/>
                </a:solidFill>
                <a:latin typeface="Trebuchet MS"/>
                <a:cs typeface="Trebuchet MS"/>
              </a:rPr>
              <a:t>th</a:t>
            </a:r>
            <a:r>
              <a:rPr sz="2400" spc="427" baseline="243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Normal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Form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near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future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5" dirty="0">
                <a:latin typeface="Trebuchet MS"/>
                <a:cs typeface="Trebuchet MS"/>
              </a:rPr>
              <a:t>What</a:t>
            </a:r>
            <a:r>
              <a:rPr b="1" spc="-175" dirty="0">
                <a:latin typeface="Trebuchet MS"/>
                <a:cs typeface="Trebuchet MS"/>
              </a:rPr>
              <a:t> </a:t>
            </a:r>
            <a:r>
              <a:rPr b="1" spc="-40" dirty="0">
                <a:latin typeface="Trebuchet MS"/>
                <a:cs typeface="Trebuchet MS"/>
              </a:rPr>
              <a:t>are</a:t>
            </a:r>
            <a:r>
              <a:rPr b="1" spc="-18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Keys</a:t>
            </a:r>
            <a:r>
              <a:rPr b="1" spc="-170" dirty="0">
                <a:latin typeface="Trebuchet MS"/>
                <a:cs typeface="Trebuchet MS"/>
              </a:rPr>
              <a:t> </a:t>
            </a:r>
            <a:r>
              <a:rPr b="1" spc="-65" dirty="0">
                <a:latin typeface="Trebuchet MS"/>
                <a:cs typeface="Trebuchet MS"/>
              </a:rPr>
              <a:t>in</a:t>
            </a:r>
            <a:r>
              <a:rPr b="1" spc="-175" dirty="0">
                <a:latin typeface="Trebuchet MS"/>
                <a:cs typeface="Trebuchet MS"/>
              </a:rPr>
              <a:t> </a:t>
            </a:r>
            <a:r>
              <a:rPr b="1" spc="80" dirty="0">
                <a:latin typeface="Trebuchet MS"/>
                <a:cs typeface="Trebuchet MS"/>
              </a:rPr>
              <a:t>DBMS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26034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dirty="0"/>
              <a:t>Summary.</a:t>
            </a:r>
            <a:r>
              <a:rPr spc="-70" dirty="0"/>
              <a:t> </a:t>
            </a:r>
            <a:r>
              <a:rPr dirty="0"/>
              <a:t>Eight</a:t>
            </a:r>
            <a:r>
              <a:rPr spc="-50" dirty="0"/>
              <a:t> </a:t>
            </a:r>
            <a:r>
              <a:rPr dirty="0"/>
              <a:t>types</a:t>
            </a:r>
            <a:r>
              <a:rPr spc="-9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b="1" spc="-85" dirty="0">
                <a:latin typeface="Trebuchet MS"/>
                <a:cs typeface="Trebuchet MS"/>
              </a:rPr>
              <a:t>key</a:t>
            </a:r>
            <a:r>
              <a:rPr b="1" spc="-4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in</a:t>
            </a:r>
            <a:r>
              <a:rPr b="1" spc="-35" dirty="0">
                <a:latin typeface="Trebuchet MS"/>
                <a:cs typeface="Trebuchet MS"/>
              </a:rPr>
              <a:t> </a:t>
            </a:r>
            <a:r>
              <a:rPr b="1" spc="50" dirty="0">
                <a:latin typeface="Trebuchet MS"/>
                <a:cs typeface="Trebuchet MS"/>
              </a:rPr>
              <a:t>DBMS</a:t>
            </a:r>
            <a:r>
              <a:rPr b="1" spc="-25" dirty="0">
                <a:latin typeface="Trebuchet MS"/>
                <a:cs typeface="Trebuchet MS"/>
              </a:rPr>
              <a:t> </a:t>
            </a:r>
            <a:r>
              <a:rPr spc="-25" dirty="0"/>
              <a:t>are </a:t>
            </a:r>
            <a:r>
              <a:rPr dirty="0"/>
              <a:t>Super,</a:t>
            </a:r>
            <a:r>
              <a:rPr spc="-125" dirty="0"/>
              <a:t> </a:t>
            </a:r>
            <a:r>
              <a:rPr spc="-25" dirty="0"/>
              <a:t>Primary,</a:t>
            </a:r>
            <a:r>
              <a:rPr spc="-114" dirty="0"/>
              <a:t> </a:t>
            </a:r>
            <a:r>
              <a:rPr spc="-10" dirty="0"/>
              <a:t>Candidate,</a:t>
            </a:r>
            <a:r>
              <a:rPr spc="-125" dirty="0"/>
              <a:t> </a:t>
            </a:r>
            <a:r>
              <a:rPr spc="-35" dirty="0"/>
              <a:t>Alternate,</a:t>
            </a:r>
            <a:r>
              <a:rPr spc="-120" dirty="0"/>
              <a:t> </a:t>
            </a:r>
            <a:r>
              <a:rPr spc="-10" dirty="0"/>
              <a:t>Foreign, </a:t>
            </a:r>
            <a:r>
              <a:rPr dirty="0"/>
              <a:t>Compound,</a:t>
            </a:r>
            <a:r>
              <a:rPr spc="-25" dirty="0"/>
              <a:t> </a:t>
            </a:r>
            <a:r>
              <a:rPr dirty="0"/>
              <a:t>Composite,</a:t>
            </a:r>
            <a:r>
              <a:rPr spc="-30" dirty="0"/>
              <a:t> </a:t>
            </a:r>
            <a:r>
              <a:rPr spc="65" dirty="0"/>
              <a:t>and</a:t>
            </a:r>
            <a:r>
              <a:rPr spc="-5" dirty="0"/>
              <a:t> </a:t>
            </a:r>
            <a:r>
              <a:rPr dirty="0"/>
              <a:t>Surrogate</a:t>
            </a:r>
            <a:r>
              <a:rPr spc="95" dirty="0"/>
              <a:t> </a:t>
            </a:r>
            <a:r>
              <a:rPr b="1" spc="-135" dirty="0">
                <a:latin typeface="Trebuchet MS"/>
                <a:cs typeface="Trebuchet MS"/>
              </a:rPr>
              <a:t>Key</a:t>
            </a:r>
            <a:r>
              <a:rPr spc="-135" dirty="0"/>
              <a:t>.</a:t>
            </a:r>
            <a:r>
              <a:rPr spc="-40" dirty="0"/>
              <a:t> </a:t>
            </a:r>
            <a:r>
              <a:rPr spc="-50" dirty="0"/>
              <a:t>A </a:t>
            </a:r>
            <a:r>
              <a:rPr spc="55" dirty="0"/>
              <a:t>super</a:t>
            </a:r>
            <a:r>
              <a:rPr spc="-10" dirty="0"/>
              <a:t> </a:t>
            </a:r>
            <a:r>
              <a:rPr b="1" spc="-75" dirty="0">
                <a:latin typeface="Trebuchet MS"/>
                <a:cs typeface="Trebuchet MS"/>
              </a:rPr>
              <a:t>key</a:t>
            </a:r>
            <a:r>
              <a:rPr b="1" spc="-10" dirty="0">
                <a:latin typeface="Trebuchet MS"/>
                <a:cs typeface="Trebuchet MS"/>
              </a:rPr>
              <a:t> </a:t>
            </a:r>
            <a:r>
              <a:rPr spc="70" dirty="0"/>
              <a:t>is</a:t>
            </a:r>
            <a:r>
              <a:rPr spc="-85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spc="60" dirty="0"/>
              <a:t>group</a:t>
            </a:r>
            <a:r>
              <a:rPr spc="-7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single</a:t>
            </a:r>
            <a:r>
              <a:rPr spc="-60" dirty="0"/>
              <a:t> </a:t>
            </a:r>
            <a:r>
              <a:rPr spc="30" dirty="0"/>
              <a:t>or</a:t>
            </a:r>
          </a:p>
          <a:p>
            <a:pPr marL="393700" marR="5080">
              <a:lnSpc>
                <a:spcPct val="114999"/>
              </a:lnSpc>
            </a:pPr>
            <a:r>
              <a:rPr dirty="0"/>
              <a:t>multiple</a:t>
            </a:r>
            <a:r>
              <a:rPr spc="-5" dirty="0"/>
              <a:t> </a:t>
            </a:r>
            <a:r>
              <a:rPr b="1" spc="-25" dirty="0">
                <a:latin typeface="Trebuchet MS"/>
                <a:cs typeface="Trebuchet MS"/>
              </a:rPr>
              <a:t>keys</a:t>
            </a:r>
            <a:r>
              <a:rPr b="1" spc="-30" dirty="0">
                <a:latin typeface="Trebuchet MS"/>
                <a:cs typeface="Trebuchet MS"/>
              </a:rPr>
              <a:t> </a:t>
            </a:r>
            <a:r>
              <a:rPr dirty="0"/>
              <a:t>which</a:t>
            </a:r>
            <a:r>
              <a:rPr spc="-75" dirty="0"/>
              <a:t> </a:t>
            </a:r>
            <a:r>
              <a:rPr dirty="0"/>
              <a:t>identifies</a:t>
            </a:r>
            <a:r>
              <a:rPr spc="-80" dirty="0"/>
              <a:t> </a:t>
            </a:r>
            <a:r>
              <a:rPr spc="60" dirty="0"/>
              <a:t>rows</a:t>
            </a:r>
            <a:r>
              <a:rPr spc="-95" dirty="0"/>
              <a:t> </a:t>
            </a:r>
            <a:r>
              <a:rPr dirty="0"/>
              <a:t>in</a:t>
            </a:r>
            <a:r>
              <a:rPr spc="-80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spc="-10" dirty="0"/>
              <a:t>table. </a:t>
            </a:r>
            <a:r>
              <a:rPr dirty="0"/>
              <a:t>Primary</a:t>
            </a:r>
            <a:r>
              <a:rPr spc="45" dirty="0"/>
              <a:t> </a:t>
            </a:r>
            <a:r>
              <a:rPr b="1" spc="-70" dirty="0">
                <a:latin typeface="Trebuchet MS"/>
                <a:cs typeface="Trebuchet MS"/>
              </a:rPr>
              <a:t>Key</a:t>
            </a:r>
            <a:r>
              <a:rPr b="1" spc="15" dirty="0">
                <a:latin typeface="Trebuchet MS"/>
                <a:cs typeface="Trebuchet MS"/>
              </a:rPr>
              <a:t> </a:t>
            </a:r>
            <a:r>
              <a:rPr dirty="0"/>
              <a:t>never</a:t>
            </a:r>
            <a:r>
              <a:rPr spc="-40" dirty="0"/>
              <a:t> </a:t>
            </a:r>
            <a:r>
              <a:rPr dirty="0"/>
              <a:t>accept</a:t>
            </a:r>
            <a:r>
              <a:rPr spc="-55" dirty="0"/>
              <a:t> </a:t>
            </a:r>
            <a:r>
              <a:rPr dirty="0"/>
              <a:t>null</a:t>
            </a:r>
            <a:r>
              <a:rPr spc="-15" dirty="0"/>
              <a:t> </a:t>
            </a:r>
            <a:r>
              <a:rPr dirty="0"/>
              <a:t>values</a:t>
            </a:r>
            <a:r>
              <a:rPr spc="-40" dirty="0"/>
              <a:t> </a:t>
            </a:r>
            <a:r>
              <a:rPr dirty="0"/>
              <a:t>while</a:t>
            </a:r>
            <a:r>
              <a:rPr spc="-30" dirty="0"/>
              <a:t> </a:t>
            </a:r>
            <a:r>
              <a:rPr spc="-50" dirty="0"/>
              <a:t>a </a:t>
            </a:r>
            <a:r>
              <a:rPr dirty="0"/>
              <a:t>foreign</a:t>
            </a:r>
            <a:r>
              <a:rPr spc="30" dirty="0"/>
              <a:t> </a:t>
            </a:r>
            <a:r>
              <a:rPr b="1" spc="-75" dirty="0">
                <a:latin typeface="Trebuchet MS"/>
                <a:cs typeface="Trebuchet MS"/>
              </a:rPr>
              <a:t>key</a:t>
            </a:r>
            <a:r>
              <a:rPr b="1" spc="20" dirty="0">
                <a:latin typeface="Trebuchet MS"/>
                <a:cs typeface="Trebuchet MS"/>
              </a:rPr>
              <a:t> </a:t>
            </a:r>
            <a:r>
              <a:rPr dirty="0"/>
              <a:t>may</a:t>
            </a:r>
            <a:r>
              <a:rPr spc="-50" dirty="0"/>
              <a:t> </a:t>
            </a:r>
            <a:r>
              <a:rPr dirty="0"/>
              <a:t>accept</a:t>
            </a:r>
            <a:r>
              <a:rPr spc="-60" dirty="0"/>
              <a:t> </a:t>
            </a:r>
            <a:r>
              <a:rPr dirty="0"/>
              <a:t>multiple</a:t>
            </a:r>
            <a:r>
              <a:rPr spc="-35" dirty="0"/>
              <a:t> </a:t>
            </a:r>
            <a:r>
              <a:rPr dirty="0"/>
              <a:t>null</a:t>
            </a:r>
            <a:r>
              <a:rPr spc="-15" dirty="0"/>
              <a:t> </a:t>
            </a:r>
            <a:r>
              <a:rPr spc="-10" dirty="0"/>
              <a:t>values.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0" dirty="0">
                <a:latin typeface="Trebuchet MS"/>
                <a:cs typeface="Trebuchet MS"/>
              </a:rPr>
              <a:t>Example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5420233" y="2576461"/>
            <a:ext cx="2320925" cy="363855"/>
          </a:xfrm>
          <a:custGeom>
            <a:avLst/>
            <a:gdLst/>
            <a:ahLst/>
            <a:cxnLst/>
            <a:rect l="l" t="t" r="r" b="b"/>
            <a:pathLst>
              <a:path w="2320925" h="363855">
                <a:moveTo>
                  <a:pt x="2320416" y="0"/>
                </a:moveTo>
                <a:lnTo>
                  <a:pt x="0" y="0"/>
                </a:lnTo>
                <a:lnTo>
                  <a:pt x="0" y="363588"/>
                </a:lnTo>
                <a:lnTo>
                  <a:pt x="2320416" y="363588"/>
                </a:lnTo>
                <a:lnTo>
                  <a:pt x="23204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20233" y="3303663"/>
            <a:ext cx="2320925" cy="363855"/>
          </a:xfrm>
          <a:custGeom>
            <a:avLst/>
            <a:gdLst/>
            <a:ahLst/>
            <a:cxnLst/>
            <a:rect l="l" t="t" r="r" b="b"/>
            <a:pathLst>
              <a:path w="2320925" h="363854">
                <a:moveTo>
                  <a:pt x="2320416" y="0"/>
                </a:moveTo>
                <a:lnTo>
                  <a:pt x="0" y="0"/>
                </a:lnTo>
                <a:lnTo>
                  <a:pt x="0" y="363588"/>
                </a:lnTo>
                <a:lnTo>
                  <a:pt x="2320416" y="363588"/>
                </a:lnTo>
                <a:lnTo>
                  <a:pt x="23204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73112" y="2206498"/>
          <a:ext cx="6960869" cy="145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0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0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0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2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Employee</a:t>
                      </a:r>
                      <a:r>
                        <a:rPr sz="1400" spc="-25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 ID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C0E0AA"/>
                      </a:solidFill>
                      <a:prstDash val="solid"/>
                    </a:lnL>
                    <a:lnR w="12700">
                      <a:solidFill>
                        <a:srgbClr val="90E1AA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FirstName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90E1AA"/>
                      </a:solidFill>
                      <a:prstDash val="solid"/>
                    </a:lnL>
                    <a:lnR w="12700">
                      <a:solidFill>
                        <a:srgbClr val="6FE1AA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LastName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6FE1AA"/>
                      </a:solidFill>
                      <a:prstDash val="solid"/>
                    </a:lnL>
                    <a:lnR w="12700">
                      <a:solidFill>
                        <a:srgbClr val="9FE3AA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25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11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EF4A68"/>
                      </a:solidFill>
                      <a:prstDash val="solid"/>
                    </a:lnL>
                    <a:lnR w="12700">
                      <a:solidFill>
                        <a:srgbClr val="5FB076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Andrew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5FB076"/>
                      </a:solidFill>
                      <a:prstDash val="solid"/>
                    </a:lnL>
                    <a:lnR w="12700">
                      <a:solidFill>
                        <a:srgbClr val="80E3AA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Johnson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80E3AA"/>
                      </a:solidFill>
                      <a:prstDash val="solid"/>
                    </a:lnL>
                    <a:lnR w="12700">
                      <a:solidFill>
                        <a:srgbClr val="9FE1AA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25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22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50E3AA"/>
                      </a:solidFill>
                      <a:prstDash val="solid"/>
                    </a:lnL>
                    <a:lnR w="12700">
                      <a:solidFill>
                        <a:srgbClr val="1FDFAA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25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Tom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1FDFAA"/>
                      </a:solidFill>
                      <a:prstDash val="solid"/>
                    </a:lnL>
                    <a:lnR w="12700">
                      <a:solidFill>
                        <a:srgbClr val="50DFAA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2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Wood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50DFAA"/>
                      </a:solidFill>
                      <a:prstDash val="solid"/>
                    </a:lnL>
                    <a:lnR w="12700">
                      <a:solidFill>
                        <a:srgbClr val="80E3AA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25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33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6FDFAA"/>
                      </a:solidFill>
                      <a:prstDash val="solid"/>
                    </a:lnL>
                    <a:lnR w="12700">
                      <a:solidFill>
                        <a:srgbClr val="9FE3AA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AFE1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2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Alex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9FE3AA"/>
                      </a:solidFill>
                      <a:prstDash val="solid"/>
                    </a:lnL>
                    <a:lnR w="12700">
                      <a:solidFill>
                        <a:srgbClr val="40E6AA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6FE3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2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Hale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40E6AA"/>
                      </a:solidFill>
                      <a:prstDash val="solid"/>
                    </a:lnL>
                    <a:lnR w="12700">
                      <a:solidFill>
                        <a:srgbClr val="50DFAA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90E3A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5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0" dirty="0">
                <a:latin typeface="Trebuchet MS"/>
                <a:cs typeface="Trebuchet MS"/>
              </a:rPr>
              <a:t>Types</a:t>
            </a:r>
            <a:r>
              <a:rPr b="1" spc="-18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of</a:t>
            </a:r>
            <a:r>
              <a:rPr b="1" spc="-17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Keys</a:t>
            </a:r>
            <a:r>
              <a:rPr b="1" spc="-180" dirty="0">
                <a:latin typeface="Trebuchet MS"/>
                <a:cs typeface="Trebuchet MS"/>
              </a:rPr>
              <a:t> </a:t>
            </a:r>
            <a:r>
              <a:rPr b="1" spc="-65" dirty="0">
                <a:latin typeface="Trebuchet MS"/>
                <a:cs typeface="Trebuchet MS"/>
              </a:rPr>
              <a:t>in</a:t>
            </a:r>
            <a:r>
              <a:rPr b="1" spc="-180" dirty="0">
                <a:latin typeface="Trebuchet MS"/>
                <a:cs typeface="Trebuchet MS"/>
              </a:rPr>
              <a:t> </a:t>
            </a:r>
            <a:r>
              <a:rPr b="1" spc="75" dirty="0">
                <a:latin typeface="Trebuchet MS"/>
                <a:cs typeface="Trebuchet MS"/>
              </a:rPr>
              <a:t>DBMS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73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2496820" cy="33915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5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Super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Primary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Candidate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Alternate</a:t>
            </a:r>
            <a:r>
              <a:rPr sz="2400" spc="-1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Foreign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Compound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Composite</a:t>
            </a:r>
            <a:r>
              <a:rPr sz="2400" spc="2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Surrogate</a:t>
            </a:r>
            <a:r>
              <a:rPr sz="2400" spc="2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5" dirty="0">
                <a:latin typeface="Trebuchet MS"/>
                <a:cs typeface="Trebuchet MS"/>
              </a:rPr>
              <a:t>What</a:t>
            </a:r>
            <a:r>
              <a:rPr b="1" spc="-185" dirty="0">
                <a:latin typeface="Trebuchet MS"/>
                <a:cs typeface="Trebuchet MS"/>
              </a:rPr>
              <a:t> </a:t>
            </a:r>
            <a:r>
              <a:rPr b="1" spc="55" dirty="0">
                <a:latin typeface="Trebuchet MS"/>
                <a:cs typeface="Trebuchet MS"/>
              </a:rPr>
              <a:t>is</a:t>
            </a:r>
            <a:r>
              <a:rPr b="1" spc="-185" dirty="0">
                <a:latin typeface="Trebuchet MS"/>
                <a:cs typeface="Trebuchet MS"/>
              </a:rPr>
              <a:t> </a:t>
            </a:r>
            <a:r>
              <a:rPr b="1" spc="-75" dirty="0">
                <a:latin typeface="Trebuchet MS"/>
                <a:cs typeface="Trebuchet MS"/>
              </a:rPr>
              <a:t>the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Super</a:t>
            </a:r>
            <a:r>
              <a:rPr b="1" spc="-210" dirty="0">
                <a:latin typeface="Trebuchet MS"/>
                <a:cs typeface="Trebuchet MS"/>
              </a:rPr>
              <a:t> </a:t>
            </a:r>
            <a:r>
              <a:rPr b="1" spc="-25" dirty="0">
                <a:latin typeface="Trebuchet MS"/>
                <a:cs typeface="Trebuchet MS"/>
              </a:rPr>
              <a:t>key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74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416675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har char="●"/>
              <a:tabLst>
                <a:tab pos="393700" algn="l"/>
                <a:tab pos="476884" algn="l"/>
              </a:tabLst>
            </a:pPr>
            <a:r>
              <a:rPr sz="2400" dirty="0">
                <a:solidFill>
                  <a:srgbClr val="FF7053"/>
                </a:solidFill>
                <a:latin typeface="Microsoft Sans Serif"/>
                <a:cs typeface="Microsoft Sans Serif"/>
              </a:rPr>
              <a:t>	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super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group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single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or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multiple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keys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which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identifies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rows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table</a:t>
            </a:r>
            <a:endParaRPr sz="2400">
              <a:latin typeface="Trebuchet MS"/>
              <a:cs typeface="Trebuchet MS"/>
            </a:endParaRPr>
          </a:p>
          <a:p>
            <a:pPr marL="393700" marR="312420" indent="-381000">
              <a:lnSpc>
                <a:spcPct val="114999"/>
              </a:lnSpc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Example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410433"/>
                </a:solidFill>
                <a:latin typeface="Trebuchet MS"/>
                <a:cs typeface="Trebuchet MS"/>
              </a:rPr>
              <a:t>EmpSSN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 EmpNum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name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are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superkeys.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26634" y="3544938"/>
            <a:ext cx="2320925" cy="363855"/>
          </a:xfrm>
          <a:custGeom>
            <a:avLst/>
            <a:gdLst/>
            <a:ahLst/>
            <a:cxnLst/>
            <a:rect l="l" t="t" r="r" b="b"/>
            <a:pathLst>
              <a:path w="2320925" h="363854">
                <a:moveTo>
                  <a:pt x="2320416" y="0"/>
                </a:moveTo>
                <a:lnTo>
                  <a:pt x="0" y="0"/>
                </a:lnTo>
                <a:lnTo>
                  <a:pt x="0" y="363588"/>
                </a:lnTo>
                <a:lnTo>
                  <a:pt x="2320416" y="363588"/>
                </a:lnTo>
                <a:lnTo>
                  <a:pt x="23204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26634" y="4272102"/>
            <a:ext cx="2320925" cy="363855"/>
          </a:xfrm>
          <a:custGeom>
            <a:avLst/>
            <a:gdLst/>
            <a:ahLst/>
            <a:cxnLst/>
            <a:rect l="l" t="t" r="r" b="b"/>
            <a:pathLst>
              <a:path w="2320925" h="363854">
                <a:moveTo>
                  <a:pt x="2320416" y="0"/>
                </a:moveTo>
                <a:lnTo>
                  <a:pt x="0" y="0"/>
                </a:lnTo>
                <a:lnTo>
                  <a:pt x="0" y="363588"/>
                </a:lnTo>
                <a:lnTo>
                  <a:pt x="2320416" y="363588"/>
                </a:lnTo>
                <a:lnTo>
                  <a:pt x="23204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9450" y="3175000"/>
          <a:ext cx="6960869" cy="145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0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0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0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2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10" dirty="0">
                          <a:solidFill>
                            <a:srgbClr val="410433"/>
                          </a:solidFill>
                          <a:latin typeface="Arial"/>
                          <a:cs typeface="Arial"/>
                        </a:rPr>
                        <a:t>EmpSSN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1F647A"/>
                      </a:solidFill>
                      <a:prstDash val="solid"/>
                    </a:lnL>
                    <a:lnR w="12700">
                      <a:solidFill>
                        <a:srgbClr val="506C69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10" dirty="0">
                          <a:solidFill>
                            <a:srgbClr val="410433"/>
                          </a:solidFill>
                          <a:latin typeface="Arial"/>
                          <a:cs typeface="Arial"/>
                        </a:rPr>
                        <a:t>EmpNum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506C69"/>
                      </a:solidFill>
                      <a:prstDash val="solid"/>
                    </a:lnL>
                    <a:lnR w="12700">
                      <a:solidFill>
                        <a:srgbClr val="C0ECAA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10" dirty="0">
                          <a:solidFill>
                            <a:srgbClr val="410433"/>
                          </a:solidFill>
                          <a:latin typeface="Arial"/>
                          <a:cs typeface="Arial"/>
                        </a:rPr>
                        <a:t>Empname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C0ECAA"/>
                      </a:solidFill>
                      <a:prstDash val="solid"/>
                    </a:lnL>
                    <a:lnR w="12700">
                      <a:solidFill>
                        <a:srgbClr val="AFB040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9812345098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801A61"/>
                      </a:solidFill>
                      <a:prstDash val="solid"/>
                    </a:lnL>
                    <a:lnR w="12700">
                      <a:solidFill>
                        <a:srgbClr val="40EAAA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2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AB05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40EAAA"/>
                      </a:solidFill>
                      <a:prstDash val="solid"/>
                    </a:lnL>
                    <a:lnR w="12700">
                      <a:solidFill>
                        <a:srgbClr val="AF8379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Shown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AF8379"/>
                      </a:solidFill>
                      <a:prstDash val="solid"/>
                    </a:lnL>
                    <a:lnR w="12700">
                      <a:solidFill>
                        <a:srgbClr val="D05F67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9876512345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1F8A79"/>
                      </a:solidFill>
                      <a:prstDash val="solid"/>
                    </a:lnL>
                    <a:lnR w="12700">
                      <a:solidFill>
                        <a:srgbClr val="2FF840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2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AB06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2FF840"/>
                      </a:solidFill>
                      <a:prstDash val="solid"/>
                    </a:lnL>
                    <a:lnR w="12700">
                      <a:solidFill>
                        <a:srgbClr val="908D79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Roslyn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908D79"/>
                      </a:solidFill>
                      <a:prstDash val="solid"/>
                    </a:lnL>
                    <a:lnR w="12700">
                      <a:solidFill>
                        <a:srgbClr val="AF8379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199937890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F340"/>
                      </a:solidFill>
                      <a:prstDash val="solid"/>
                    </a:lnL>
                    <a:lnR w="12700">
                      <a:solidFill>
                        <a:srgbClr val="AFB040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C0B3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spc="-2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AB07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AFB040"/>
                      </a:solidFill>
                      <a:prstDash val="solid"/>
                    </a:lnL>
                    <a:lnR w="12700">
                      <a:solidFill>
                        <a:srgbClr val="1FB640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801A6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James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1FB640"/>
                      </a:solidFill>
                      <a:prstDash val="solid"/>
                    </a:lnL>
                    <a:lnR w="12700">
                      <a:solidFill>
                        <a:srgbClr val="908D79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FF44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5" dirty="0">
                <a:latin typeface="Trebuchet MS"/>
                <a:cs typeface="Trebuchet MS"/>
              </a:rPr>
              <a:t>What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b="1" spc="55" dirty="0">
                <a:latin typeface="Trebuchet MS"/>
                <a:cs typeface="Trebuchet MS"/>
              </a:rPr>
              <a:t>is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b="1" spc="50" dirty="0">
                <a:latin typeface="Trebuchet MS"/>
                <a:cs typeface="Trebuchet MS"/>
              </a:rPr>
              <a:t>a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Primary</a:t>
            </a:r>
            <a:r>
              <a:rPr b="1" spc="-204" dirty="0">
                <a:latin typeface="Trebuchet MS"/>
                <a:cs typeface="Trebuchet MS"/>
              </a:rPr>
              <a:t> </a:t>
            </a:r>
            <a:r>
              <a:rPr b="1" spc="-25" dirty="0">
                <a:latin typeface="Trebuchet MS"/>
                <a:cs typeface="Trebuchet MS"/>
              </a:rPr>
              <a:t>Key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75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581775" cy="2129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080" indent="-381000" algn="just">
              <a:lnSpc>
                <a:spcPct val="115100"/>
              </a:lnSpc>
              <a:spcBef>
                <a:spcPts val="95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Primary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column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or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group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columns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table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that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uniquely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identify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every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row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in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that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table.</a:t>
            </a:r>
            <a:endParaRPr sz="2400">
              <a:latin typeface="Trebuchet MS"/>
              <a:cs typeface="Trebuchet MS"/>
            </a:endParaRPr>
          </a:p>
          <a:p>
            <a:pPr marL="393065" indent="-380365" algn="just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Example</a:t>
            </a:r>
            <a:endParaRPr sz="2400">
              <a:latin typeface="Trebuchet MS"/>
              <a:cs typeface="Trebuchet MS"/>
            </a:endParaRPr>
          </a:p>
          <a:p>
            <a:pPr marL="393065" indent="-380365" algn="just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StudID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1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P.Key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61328" y="2920123"/>
            <a:ext cx="1177925" cy="577215"/>
          </a:xfrm>
          <a:custGeom>
            <a:avLst/>
            <a:gdLst/>
            <a:ahLst/>
            <a:cxnLst/>
            <a:rect l="l" t="t" r="r" b="b"/>
            <a:pathLst>
              <a:path w="1177925" h="577214">
                <a:moveTo>
                  <a:pt x="1177632" y="0"/>
                </a:moveTo>
                <a:lnTo>
                  <a:pt x="0" y="0"/>
                </a:lnTo>
                <a:lnTo>
                  <a:pt x="0" y="576948"/>
                </a:lnTo>
                <a:lnTo>
                  <a:pt x="1177632" y="576948"/>
                </a:lnTo>
                <a:lnTo>
                  <a:pt x="11776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61328" y="4073982"/>
            <a:ext cx="1177925" cy="577215"/>
          </a:xfrm>
          <a:custGeom>
            <a:avLst/>
            <a:gdLst/>
            <a:ahLst/>
            <a:cxnLst/>
            <a:rect l="l" t="t" r="r" b="b"/>
            <a:pathLst>
              <a:path w="1177925" h="577214">
                <a:moveTo>
                  <a:pt x="1177632" y="0"/>
                </a:moveTo>
                <a:lnTo>
                  <a:pt x="0" y="0"/>
                </a:lnTo>
                <a:lnTo>
                  <a:pt x="0" y="576948"/>
                </a:lnTo>
                <a:lnTo>
                  <a:pt x="1177632" y="576948"/>
                </a:lnTo>
                <a:lnTo>
                  <a:pt x="11776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46450" y="2336800"/>
          <a:ext cx="3884294" cy="230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58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spc="-20" dirty="0">
                          <a:solidFill>
                            <a:srgbClr val="410433"/>
                          </a:solidFill>
                          <a:latin typeface="Arial"/>
                          <a:cs typeface="Arial"/>
                        </a:rPr>
                        <a:t>Stud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749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25" dirty="0">
                          <a:solidFill>
                            <a:srgbClr val="410433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90A6"/>
                      </a:solidFill>
                      <a:prstDash val="solid"/>
                    </a:lnL>
                    <a:lnR w="12700">
                      <a:solidFill>
                        <a:srgbClr val="0FF856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-2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Roll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25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No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FF856"/>
                      </a:solidFill>
                      <a:prstDash val="solid"/>
                    </a:lnL>
                    <a:lnR w="12700">
                      <a:solidFill>
                        <a:srgbClr val="D01261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First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2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Name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D01261"/>
                      </a:solidFill>
                      <a:prstDash val="solid"/>
                    </a:lnL>
                    <a:lnR w="12700">
                      <a:solidFill>
                        <a:srgbClr val="9F6B69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LastN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25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ame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9F6B69"/>
                      </a:solidFill>
                      <a:prstDash val="solid"/>
                    </a:lnL>
                    <a:lnR w="12700">
                      <a:solidFill>
                        <a:srgbClr val="9F94A6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Email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9F94A6"/>
                      </a:solidFill>
                      <a:prstDash val="solid"/>
                    </a:lnL>
                    <a:lnR w="12700">
                      <a:solidFill>
                        <a:srgbClr val="6F90A6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58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5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F96A6"/>
                      </a:solidFill>
                      <a:prstDash val="solid"/>
                    </a:lnL>
                    <a:lnR w="12700">
                      <a:solidFill>
                        <a:srgbClr val="AF9AA6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25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11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AF9AA6"/>
                      </a:solidFill>
                      <a:prstDash val="solid"/>
                    </a:lnL>
                    <a:lnR w="12700">
                      <a:solidFill>
                        <a:srgbClr val="8096A6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25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Tom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8096A6"/>
                      </a:solidFill>
                      <a:prstDash val="solid"/>
                    </a:lnL>
                    <a:lnR w="12700">
                      <a:solidFill>
                        <a:srgbClr val="0095A6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Price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95A6"/>
                      </a:solidFill>
                      <a:prstDash val="solid"/>
                    </a:lnL>
                    <a:lnR w="12700">
                      <a:solidFill>
                        <a:srgbClr val="AFA186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1492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u="sng" spc="-10" dirty="0">
                          <a:solidFill>
                            <a:srgbClr val="77053E"/>
                          </a:solidFill>
                          <a:uFill>
                            <a:solidFill>
                              <a:srgbClr val="77053E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abc@gmail.</a:t>
                      </a:r>
                      <a:r>
                        <a:rPr sz="1400" spc="-10" dirty="0">
                          <a:solidFill>
                            <a:srgbClr val="77053E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u="sng" spc="-25" dirty="0">
                          <a:solidFill>
                            <a:srgbClr val="77053E"/>
                          </a:solidFill>
                          <a:uFill>
                            <a:solidFill>
                              <a:srgbClr val="77053E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com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AFA186"/>
                      </a:solidFill>
                      <a:prstDash val="solid"/>
                    </a:lnL>
                    <a:lnR w="12700">
                      <a:solidFill>
                        <a:srgbClr val="AF9AA6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58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5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FF856"/>
                      </a:solidFill>
                      <a:prstDash val="solid"/>
                    </a:lnL>
                    <a:lnR w="12700">
                      <a:solidFill>
                        <a:srgbClr val="2FB640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25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12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2FB640"/>
                      </a:solidFill>
                      <a:prstDash val="solid"/>
                    </a:lnL>
                    <a:lnR w="12700">
                      <a:solidFill>
                        <a:srgbClr val="6F90A6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2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Nick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6F90A6"/>
                      </a:solidFill>
                      <a:prstDash val="solid"/>
                    </a:lnL>
                    <a:lnR w="12700">
                      <a:solidFill>
                        <a:srgbClr val="5096A6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Wright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5096A6"/>
                      </a:solidFill>
                      <a:prstDash val="solid"/>
                    </a:lnL>
                    <a:lnR w="12700">
                      <a:solidFill>
                        <a:srgbClr val="C09AA6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8445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u="sng" spc="-10" dirty="0">
                          <a:solidFill>
                            <a:srgbClr val="77053E"/>
                          </a:solidFill>
                          <a:uFill>
                            <a:solidFill>
                              <a:srgbClr val="77053E"/>
                            </a:solidFill>
                          </a:uFill>
                          <a:latin typeface="Microsoft Sans Serif"/>
                          <a:cs typeface="Microsoft Sans Serif"/>
                          <a:hlinkClick r:id="rId2"/>
                        </a:rPr>
                        <a:t>xyz@gmail.c</a:t>
                      </a:r>
                      <a:r>
                        <a:rPr sz="1400" spc="-10" dirty="0">
                          <a:solidFill>
                            <a:srgbClr val="77053E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u="sng" spc="-25" dirty="0">
                          <a:solidFill>
                            <a:srgbClr val="77053E"/>
                          </a:solidFill>
                          <a:uFill>
                            <a:solidFill>
                              <a:srgbClr val="77053E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om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C09AA6"/>
                      </a:solidFill>
                      <a:prstDash val="solid"/>
                    </a:lnL>
                    <a:lnR w="12700">
                      <a:solidFill>
                        <a:srgbClr val="2FB640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58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5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9F6B69"/>
                      </a:solidFill>
                      <a:prstDash val="solid"/>
                    </a:lnL>
                    <a:lnR w="12700">
                      <a:solidFill>
                        <a:srgbClr val="0F96A6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6F90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25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13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F96A6"/>
                      </a:solidFill>
                      <a:prstDash val="solid"/>
                    </a:lnL>
                    <a:lnR w="12700">
                      <a:solidFill>
                        <a:srgbClr val="AF9AA6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9F94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2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Dana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AF9AA6"/>
                      </a:solidFill>
                      <a:prstDash val="solid"/>
                    </a:lnL>
                    <a:lnR w="12700">
                      <a:solidFill>
                        <a:srgbClr val="6FF740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C09A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Natan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6FF740"/>
                      </a:solidFill>
                      <a:prstDash val="solid"/>
                    </a:lnL>
                    <a:lnR w="12700">
                      <a:solidFill>
                        <a:srgbClr val="80BE40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EF94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u="sng" spc="-10" dirty="0">
                          <a:solidFill>
                            <a:srgbClr val="77053E"/>
                          </a:solidFill>
                          <a:uFill>
                            <a:solidFill>
                              <a:srgbClr val="77053E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mno@yahoo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u="sng" spc="-20" dirty="0">
                          <a:solidFill>
                            <a:srgbClr val="77053E"/>
                          </a:solidFill>
                          <a:uFill>
                            <a:solidFill>
                              <a:srgbClr val="77053E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.com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80BE40"/>
                      </a:solidFill>
                      <a:prstDash val="solid"/>
                    </a:lnL>
                    <a:lnR w="12700">
                      <a:solidFill>
                        <a:srgbClr val="0F96A6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C090A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5" dirty="0">
                <a:latin typeface="Trebuchet MS"/>
                <a:cs typeface="Trebuchet MS"/>
              </a:rPr>
              <a:t>What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55" dirty="0">
                <a:latin typeface="Trebuchet MS"/>
                <a:cs typeface="Trebuchet MS"/>
              </a:rPr>
              <a:t>is</a:t>
            </a:r>
            <a:r>
              <a:rPr b="1" spc="-185" dirty="0">
                <a:latin typeface="Trebuchet MS"/>
                <a:cs typeface="Trebuchet MS"/>
              </a:rPr>
              <a:t> </a:t>
            </a:r>
            <a:r>
              <a:rPr b="1" spc="-55" dirty="0">
                <a:latin typeface="Trebuchet MS"/>
                <a:cs typeface="Trebuchet MS"/>
              </a:rPr>
              <a:t>Alternate</a:t>
            </a:r>
            <a:r>
              <a:rPr b="1" spc="-180" dirty="0">
                <a:latin typeface="Trebuchet MS"/>
                <a:cs typeface="Trebuchet MS"/>
              </a:rPr>
              <a:t> </a:t>
            </a:r>
            <a:r>
              <a:rPr b="1" spc="-25" dirty="0">
                <a:latin typeface="Trebuchet MS"/>
                <a:cs typeface="Trebuchet MS"/>
              </a:rPr>
              <a:t>Key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76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82130" cy="1708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080" indent="-381000">
              <a:lnSpc>
                <a:spcPct val="115100"/>
              </a:lnSpc>
              <a:spcBef>
                <a:spcPts val="95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  <a:tab pos="2417445" algn="l"/>
              </a:tabLst>
            </a:pPr>
            <a:r>
              <a:rPr sz="2400" b="1" spc="-70" dirty="0">
                <a:solidFill>
                  <a:srgbClr val="410433"/>
                </a:solidFill>
                <a:latin typeface="Trebuchet MS"/>
                <a:cs typeface="Trebuchet MS"/>
              </a:rPr>
              <a:t>Alternate</a:t>
            </a:r>
            <a:r>
              <a:rPr sz="2400" b="1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25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r>
              <a:rPr sz="2400" b="1" dirty="0">
                <a:solidFill>
                  <a:srgbClr val="410433"/>
                </a:solidFill>
                <a:latin typeface="Trebuchet MS"/>
                <a:cs typeface="Trebuchet MS"/>
              </a:rPr>
              <a:t>	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column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or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group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columns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table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that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uniquely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identify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every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row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in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that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table.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Email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A.key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44640" y="3072523"/>
            <a:ext cx="899160" cy="577215"/>
          </a:xfrm>
          <a:custGeom>
            <a:avLst/>
            <a:gdLst/>
            <a:ahLst/>
            <a:cxnLst/>
            <a:rect l="l" t="t" r="r" b="b"/>
            <a:pathLst>
              <a:path w="899159" h="577214">
                <a:moveTo>
                  <a:pt x="899159" y="0"/>
                </a:moveTo>
                <a:lnTo>
                  <a:pt x="0" y="0"/>
                </a:lnTo>
                <a:lnTo>
                  <a:pt x="0" y="576948"/>
                </a:lnTo>
                <a:lnTo>
                  <a:pt x="899159" y="576948"/>
                </a:lnTo>
                <a:lnTo>
                  <a:pt x="89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44640" y="4226382"/>
            <a:ext cx="899160" cy="577215"/>
          </a:xfrm>
          <a:custGeom>
            <a:avLst/>
            <a:gdLst/>
            <a:ahLst/>
            <a:cxnLst/>
            <a:rect l="l" t="t" r="r" b="b"/>
            <a:pathLst>
              <a:path w="899159" h="577214">
                <a:moveTo>
                  <a:pt x="899159" y="0"/>
                </a:moveTo>
                <a:lnTo>
                  <a:pt x="0" y="0"/>
                </a:lnTo>
                <a:lnTo>
                  <a:pt x="0" y="576948"/>
                </a:lnTo>
                <a:lnTo>
                  <a:pt x="899159" y="576948"/>
                </a:lnTo>
                <a:lnTo>
                  <a:pt x="8991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041650" y="2489200"/>
          <a:ext cx="4495799" cy="230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58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b="1" spc="-10" dirty="0">
                          <a:solidFill>
                            <a:srgbClr val="410433"/>
                          </a:solidFill>
                          <a:latin typeface="Arial"/>
                          <a:cs typeface="Arial"/>
                        </a:rPr>
                        <a:t>StudID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6F15BA"/>
                      </a:solidFill>
                      <a:prstDash val="solid"/>
                    </a:lnL>
                    <a:lnR w="12700">
                      <a:solidFill>
                        <a:srgbClr val="5FE879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Roll</a:t>
                      </a:r>
                      <a:r>
                        <a:rPr sz="1400" spc="-4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25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No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5FE879"/>
                      </a:solidFill>
                      <a:prstDash val="solid"/>
                    </a:lnL>
                    <a:lnR w="12700">
                      <a:solidFill>
                        <a:srgbClr val="1F8D79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3409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First </a:t>
                      </a:r>
                      <a:r>
                        <a:rPr sz="1400" spc="-2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Name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1F8D79"/>
                      </a:solidFill>
                      <a:prstDash val="solid"/>
                    </a:lnL>
                    <a:lnR w="12700">
                      <a:solidFill>
                        <a:srgbClr val="0FE9AA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1016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LastNam </a:t>
                      </a:r>
                      <a:r>
                        <a:rPr sz="1400" spc="-5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FE9AA"/>
                      </a:solidFill>
                      <a:prstDash val="solid"/>
                    </a:lnL>
                    <a:lnR w="12700">
                      <a:solidFill>
                        <a:srgbClr val="90AFE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Email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90AFED"/>
                      </a:solidFill>
                      <a:prstDash val="solid"/>
                    </a:lnL>
                    <a:lnR w="12700">
                      <a:solidFill>
                        <a:srgbClr val="C04DE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58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5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6FF840"/>
                      </a:solidFill>
                      <a:prstDash val="solid"/>
                    </a:lnL>
                    <a:lnR w="12700">
                      <a:solidFill>
                        <a:srgbClr val="408179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25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11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408179"/>
                      </a:solidFill>
                      <a:prstDash val="solid"/>
                    </a:lnL>
                    <a:lnR w="12700">
                      <a:solidFill>
                        <a:srgbClr val="6FB1E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25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Tom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6FB1ED"/>
                      </a:solidFill>
                      <a:prstDash val="solid"/>
                    </a:lnL>
                    <a:lnR w="12700">
                      <a:solidFill>
                        <a:srgbClr val="80285B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Price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80285B"/>
                      </a:solidFill>
                      <a:prstDash val="solid"/>
                    </a:lnL>
                    <a:lnR w="12700">
                      <a:solidFill>
                        <a:srgbClr val="EFF456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marR="984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u="sng" spc="-10" dirty="0">
                          <a:solidFill>
                            <a:srgbClr val="77053E"/>
                          </a:solidFill>
                          <a:uFill>
                            <a:solidFill>
                              <a:srgbClr val="77053E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abc@gm</a:t>
                      </a:r>
                      <a:r>
                        <a:rPr sz="1400" spc="-10" dirty="0">
                          <a:solidFill>
                            <a:srgbClr val="77053E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u="sng" spc="-10" dirty="0">
                          <a:solidFill>
                            <a:srgbClr val="77053E"/>
                          </a:solidFill>
                          <a:uFill>
                            <a:solidFill>
                              <a:srgbClr val="77053E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ail.com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EFF456"/>
                      </a:solidFill>
                      <a:prstDash val="solid"/>
                    </a:lnL>
                    <a:lnR w="12700">
                      <a:solidFill>
                        <a:srgbClr val="408179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58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5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5FE879"/>
                      </a:solidFill>
                      <a:prstDash val="solid"/>
                    </a:lnL>
                    <a:lnR w="12700">
                      <a:solidFill>
                        <a:srgbClr val="1F78E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25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12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1F78ED"/>
                      </a:solidFill>
                      <a:prstDash val="solid"/>
                    </a:lnL>
                    <a:lnR w="12700">
                      <a:solidFill>
                        <a:srgbClr val="C04DE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2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Nick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C04DED"/>
                      </a:solidFill>
                      <a:prstDash val="solid"/>
                    </a:lnL>
                    <a:lnR w="12700">
                      <a:solidFill>
                        <a:srgbClr val="2FE0AA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Wright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2FE0AA"/>
                      </a:solidFill>
                      <a:prstDash val="solid"/>
                    </a:lnL>
                    <a:lnR w="12700">
                      <a:solidFill>
                        <a:srgbClr val="6F5F77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123189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u="sng" spc="-10" dirty="0">
                          <a:solidFill>
                            <a:srgbClr val="77053E"/>
                          </a:solidFill>
                          <a:uFill>
                            <a:solidFill>
                              <a:srgbClr val="77053E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xyz@gm</a:t>
                      </a:r>
                      <a:r>
                        <a:rPr sz="1400" spc="-10" dirty="0">
                          <a:solidFill>
                            <a:srgbClr val="77053E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u="sng" spc="-10" dirty="0">
                          <a:solidFill>
                            <a:srgbClr val="77053E"/>
                          </a:solidFill>
                          <a:uFill>
                            <a:solidFill>
                              <a:srgbClr val="77053E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ail.com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6F5F77"/>
                      </a:solidFill>
                      <a:prstDash val="solid"/>
                    </a:lnL>
                    <a:lnR w="12700">
                      <a:solidFill>
                        <a:srgbClr val="1F78E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58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spc="-5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FE9AA"/>
                      </a:solidFill>
                      <a:prstDash val="solid"/>
                    </a:lnL>
                    <a:lnR w="12700">
                      <a:solidFill>
                        <a:srgbClr val="6FF840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C04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spc="-25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13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6FF840"/>
                      </a:solidFill>
                      <a:prstDash val="solid"/>
                    </a:lnL>
                    <a:lnR w="12700">
                      <a:solidFill>
                        <a:srgbClr val="408179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90AF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spc="-2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Dana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408179"/>
                      </a:solidFill>
                      <a:prstDash val="solid"/>
                    </a:lnL>
                    <a:lnR w="12700">
                      <a:solidFill>
                        <a:srgbClr val="907DE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6F5F7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Natan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907DED"/>
                      </a:solidFill>
                      <a:prstDash val="solid"/>
                    </a:lnL>
                    <a:lnR w="12700">
                      <a:solidFill>
                        <a:srgbClr val="506E77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4079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 marR="1016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u="sng" spc="-10" dirty="0">
                          <a:solidFill>
                            <a:srgbClr val="77053E"/>
                          </a:solidFill>
                          <a:uFill>
                            <a:solidFill>
                              <a:srgbClr val="77053E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mno@ya</a:t>
                      </a:r>
                      <a:r>
                        <a:rPr sz="1400" spc="-10" dirty="0">
                          <a:solidFill>
                            <a:srgbClr val="77053E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u="sng" spc="-10" dirty="0">
                          <a:solidFill>
                            <a:srgbClr val="77053E"/>
                          </a:solidFill>
                          <a:uFill>
                            <a:solidFill>
                              <a:srgbClr val="77053E"/>
                            </a:solidFill>
                          </a:uFill>
                          <a:latin typeface="Microsoft Sans Serif"/>
                          <a:cs typeface="Microsoft Sans Serif"/>
                        </a:rPr>
                        <a:t>hoo.com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506E77"/>
                      </a:solidFill>
                      <a:prstDash val="solid"/>
                    </a:lnL>
                    <a:lnR w="12700">
                      <a:solidFill>
                        <a:srgbClr val="6FF840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6F6E7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0" dirty="0">
                <a:latin typeface="Trebuchet MS"/>
                <a:cs typeface="Trebuchet MS"/>
              </a:rPr>
              <a:t>Candidate</a:t>
            </a:r>
            <a:r>
              <a:rPr b="1" spc="-160" dirty="0">
                <a:latin typeface="Trebuchet MS"/>
                <a:cs typeface="Trebuchet MS"/>
              </a:rPr>
              <a:t> </a:t>
            </a:r>
            <a:r>
              <a:rPr b="1" spc="-25" dirty="0">
                <a:latin typeface="Trebuchet MS"/>
                <a:cs typeface="Trebuchet MS"/>
              </a:rPr>
              <a:t>Key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77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00850" cy="1287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080" indent="-381000">
              <a:lnSpc>
                <a:spcPct val="115100"/>
              </a:lnSpc>
              <a:spcBef>
                <a:spcPts val="95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spc="-20" dirty="0">
                <a:solidFill>
                  <a:srgbClr val="410433"/>
                </a:solidFill>
                <a:latin typeface="Trebuchet MS"/>
                <a:cs typeface="Trebuchet MS"/>
              </a:rPr>
              <a:t>Candidate</a:t>
            </a:r>
            <a:r>
              <a:rPr sz="2400" b="1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75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r>
              <a:rPr sz="2400" b="1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set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attributes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that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uniquely identify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tuples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table.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Candidate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super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with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no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repeated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attributes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943225"/>
            <a:ext cx="5067300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65" dirty="0">
                <a:latin typeface="Trebuchet MS"/>
                <a:cs typeface="Trebuchet MS"/>
              </a:rPr>
              <a:t>Foreign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b="1" spc="-25" dirty="0">
                <a:latin typeface="Trebuchet MS"/>
                <a:cs typeface="Trebuchet MS"/>
              </a:rPr>
              <a:t>Key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78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781165" cy="212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spc="-60" dirty="0">
                <a:solidFill>
                  <a:srgbClr val="410433"/>
                </a:solidFill>
                <a:latin typeface="Trebuchet MS"/>
                <a:cs typeface="Trebuchet MS"/>
              </a:rPr>
              <a:t>Foreign</a:t>
            </a:r>
            <a:r>
              <a:rPr sz="2400" b="1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80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r>
              <a:rPr sz="2400" b="1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column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that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creates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a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relationship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between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two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tables.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purpose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Foreign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keys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maintain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integrity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allow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navigation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between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two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different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instances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an</a:t>
            </a:r>
            <a:r>
              <a:rPr sz="2400" spc="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entity.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3083378"/>
            <a:ext cx="2286000" cy="2060121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0" dirty="0">
                <a:latin typeface="Trebuchet MS"/>
                <a:cs typeface="Trebuchet MS"/>
              </a:rPr>
              <a:t>Compound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b="1" spc="-25" dirty="0">
                <a:latin typeface="Trebuchet MS"/>
                <a:cs typeface="Trebuchet MS"/>
              </a:rPr>
              <a:t>Key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79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40855" cy="212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dirty="0">
                <a:solidFill>
                  <a:srgbClr val="410433"/>
                </a:solidFill>
                <a:latin typeface="Trebuchet MS"/>
                <a:cs typeface="Trebuchet MS"/>
              </a:rPr>
              <a:t>Compound</a:t>
            </a:r>
            <a:r>
              <a:rPr sz="2400" b="1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80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r>
              <a:rPr sz="2400" b="1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has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two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or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more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attributes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that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allow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you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uniquely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recognize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specific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record.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It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possible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that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each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column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may</a:t>
            </a:r>
            <a:r>
              <a:rPr sz="2400" spc="6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not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unique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by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itself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within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database.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compound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Order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ID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Product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ID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27319" y="4078338"/>
            <a:ext cx="1740535" cy="363855"/>
          </a:xfrm>
          <a:custGeom>
            <a:avLst/>
            <a:gdLst/>
            <a:ahLst/>
            <a:cxnLst/>
            <a:rect l="l" t="t" r="r" b="b"/>
            <a:pathLst>
              <a:path w="1740534" h="363854">
                <a:moveTo>
                  <a:pt x="1740280" y="0"/>
                </a:moveTo>
                <a:lnTo>
                  <a:pt x="0" y="0"/>
                </a:lnTo>
                <a:lnTo>
                  <a:pt x="0" y="363588"/>
                </a:lnTo>
                <a:lnTo>
                  <a:pt x="1740280" y="363588"/>
                </a:lnTo>
                <a:lnTo>
                  <a:pt x="17402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0062" y="3708400"/>
          <a:ext cx="6962140" cy="108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0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0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0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2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10" dirty="0">
                          <a:solidFill>
                            <a:srgbClr val="410433"/>
                          </a:solidFill>
                          <a:latin typeface="Arial"/>
                          <a:cs typeface="Arial"/>
                        </a:rPr>
                        <a:t>OrderNo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6F5CAD"/>
                      </a:solidFill>
                      <a:prstDash val="solid"/>
                    </a:lnL>
                    <a:lnR w="12700">
                      <a:solidFill>
                        <a:srgbClr val="5052A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10" dirty="0">
                          <a:solidFill>
                            <a:srgbClr val="410433"/>
                          </a:solidFill>
                          <a:latin typeface="Arial"/>
                          <a:cs typeface="Arial"/>
                        </a:rPr>
                        <a:t>PorductID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5052AD"/>
                      </a:solidFill>
                      <a:prstDash val="solid"/>
                    </a:lnL>
                    <a:lnR w="12700">
                      <a:solidFill>
                        <a:srgbClr val="0FB649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solidFill>
                            <a:srgbClr val="410433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r>
                        <a:rPr sz="1400" b="1" spc="-20" dirty="0">
                          <a:solidFill>
                            <a:srgbClr val="410433"/>
                          </a:solidFill>
                          <a:latin typeface="Arial"/>
                          <a:cs typeface="Arial"/>
                        </a:rPr>
                        <a:t> 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FB649"/>
                      </a:solidFill>
                      <a:prstDash val="solid"/>
                    </a:lnL>
                    <a:lnR w="12700">
                      <a:solidFill>
                        <a:srgbClr val="90F740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spc="-10" dirty="0">
                          <a:solidFill>
                            <a:srgbClr val="410433"/>
                          </a:solidFill>
                          <a:latin typeface="Arial"/>
                          <a:cs typeface="Arial"/>
                        </a:rPr>
                        <a:t>Quantity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90F740"/>
                      </a:solidFill>
                      <a:prstDash val="solid"/>
                    </a:lnL>
                    <a:lnR w="12700">
                      <a:solidFill>
                        <a:srgbClr val="0052A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2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B005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5F253E"/>
                      </a:solidFill>
                      <a:prstDash val="solid"/>
                    </a:lnL>
                    <a:lnR w="12700">
                      <a:solidFill>
                        <a:srgbClr val="004668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JAP102459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4668"/>
                      </a:solidFill>
                      <a:prstDash val="solid"/>
                    </a:lnL>
                    <a:lnR w="12700">
                      <a:solidFill>
                        <a:srgbClr val="6F5CA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Mouse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6F5CAD"/>
                      </a:solidFill>
                      <a:prstDash val="solid"/>
                    </a:lnL>
                    <a:lnR w="12700">
                      <a:solidFill>
                        <a:srgbClr val="AFB0A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5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AFB0AD"/>
                      </a:solidFill>
                      <a:prstDash val="solid"/>
                    </a:lnL>
                    <a:lnR w="12700">
                      <a:solidFill>
                        <a:srgbClr val="5F253E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2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B005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F54AD"/>
                      </a:solidFill>
                      <a:prstDash val="solid"/>
                    </a:lnL>
                    <a:lnR w="12700">
                      <a:solidFill>
                        <a:srgbClr val="2FAFA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0052A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10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DKT321573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2FAFAD"/>
                      </a:solidFill>
                      <a:prstDash val="solid"/>
                    </a:lnL>
                    <a:lnR w="12700">
                      <a:solidFill>
                        <a:srgbClr val="5052A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FB1A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25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USB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5052AD"/>
                      </a:solidFill>
                      <a:prstDash val="solid"/>
                    </a:lnL>
                    <a:lnR w="12700">
                      <a:solidFill>
                        <a:srgbClr val="6F243E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AFB0A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spc="-25" dirty="0">
                          <a:solidFill>
                            <a:srgbClr val="410433"/>
                          </a:solidFill>
                          <a:latin typeface="Microsoft Sans Serif"/>
                          <a:cs typeface="Microsoft Sans Serif"/>
                        </a:rPr>
                        <a:t>10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6F243E"/>
                      </a:solidFill>
                      <a:prstDash val="solid"/>
                    </a:lnL>
                    <a:lnR w="12700">
                      <a:solidFill>
                        <a:srgbClr val="0F54A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EF52A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175006"/>
            <a:ext cx="59804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Use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Case</a:t>
            </a:r>
            <a:r>
              <a:rPr b="1" spc="-21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Diagram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Relationships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700" y="208156"/>
            <a:ext cx="5143500" cy="4448175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Trebuchet MS"/>
                <a:cs typeface="Trebuchet MS"/>
              </a:rPr>
              <a:t>Composite</a:t>
            </a:r>
            <a:r>
              <a:rPr b="1" spc="-165" dirty="0">
                <a:latin typeface="Trebuchet MS"/>
                <a:cs typeface="Trebuchet MS"/>
              </a:rPr>
              <a:t> </a:t>
            </a:r>
            <a:r>
              <a:rPr b="1" spc="-25" dirty="0">
                <a:latin typeface="Trebuchet MS"/>
                <a:cs typeface="Trebuchet MS"/>
              </a:rPr>
              <a:t>Key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80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52920" cy="212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spc="-20" dirty="0">
                <a:solidFill>
                  <a:srgbClr val="410433"/>
                </a:solidFill>
                <a:latin typeface="Trebuchet MS"/>
                <a:cs typeface="Trebuchet MS"/>
              </a:rPr>
              <a:t>Composite</a:t>
            </a:r>
            <a:r>
              <a:rPr sz="2400" b="1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80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r>
              <a:rPr sz="2400" b="1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combination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two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410433"/>
                </a:solidFill>
                <a:latin typeface="Trebuchet MS"/>
                <a:cs typeface="Trebuchet MS"/>
              </a:rPr>
              <a:t>or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more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columns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that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uniquely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identify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rows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a table.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combination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columns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guarantees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uniqueness,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 though</a:t>
            </a:r>
            <a:r>
              <a:rPr sz="2400" spc="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individual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uniqueness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not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guaranteed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6659" y="3293656"/>
            <a:ext cx="2436876" cy="1704498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rebuchet MS"/>
                <a:cs typeface="Trebuchet MS"/>
              </a:rPr>
              <a:t>Surrogate</a:t>
            </a:r>
            <a:r>
              <a:rPr b="1" spc="-85" dirty="0">
                <a:latin typeface="Trebuchet MS"/>
                <a:cs typeface="Trebuchet MS"/>
              </a:rPr>
              <a:t> </a:t>
            </a:r>
            <a:r>
              <a:rPr b="1" spc="-25" dirty="0">
                <a:latin typeface="Trebuchet MS"/>
                <a:cs typeface="Trebuchet MS"/>
              </a:rPr>
              <a:t>Key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81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59270" cy="212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spc="-20" dirty="0">
                <a:solidFill>
                  <a:srgbClr val="410433"/>
                </a:solidFill>
                <a:latin typeface="Trebuchet MS"/>
                <a:cs typeface="Trebuchet MS"/>
              </a:rPr>
              <a:t>Surrogate</a:t>
            </a:r>
            <a:r>
              <a:rPr sz="2400" b="1" spc="-80" dirty="0">
                <a:solidFill>
                  <a:srgbClr val="410433"/>
                </a:solidFill>
                <a:latin typeface="Trebuchet MS"/>
                <a:cs typeface="Trebuchet MS"/>
              </a:rPr>
              <a:t> Key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An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artificial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which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aims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to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uniquely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identify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each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record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called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a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surrogate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key.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These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kind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are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unique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because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they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are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created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when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you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don't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have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any</a:t>
            </a: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natural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primary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key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409948"/>
            <a:ext cx="5154676" cy="1733551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Define</a:t>
            </a:r>
            <a:r>
              <a:rPr spc="-75" dirty="0"/>
              <a:t> </a:t>
            </a:r>
            <a:r>
              <a:rPr spc="-10" dirty="0"/>
              <a:t>table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82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696075" cy="255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spc="-20" dirty="0">
                <a:solidFill>
                  <a:srgbClr val="410433"/>
                </a:solidFill>
                <a:latin typeface="Trebuchet MS"/>
                <a:cs typeface="Trebuchet MS"/>
              </a:rPr>
              <a:t>Tables</a:t>
            </a:r>
            <a:r>
              <a:rPr sz="2400" b="1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are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10433"/>
                </a:solidFill>
                <a:latin typeface="Trebuchet MS"/>
                <a:cs typeface="Trebuchet MS"/>
              </a:rPr>
              <a:t>database</a:t>
            </a:r>
            <a:r>
              <a:rPr sz="2400" b="1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objects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that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contain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all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25" dirty="0">
                <a:solidFill>
                  <a:srgbClr val="410433"/>
                </a:solidFill>
                <a:latin typeface="Trebuchet MS"/>
                <a:cs typeface="Trebuchet MS"/>
              </a:rPr>
              <a:t>database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.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50" dirty="0">
                <a:solidFill>
                  <a:srgbClr val="410433"/>
                </a:solidFill>
                <a:latin typeface="Trebuchet MS"/>
                <a:cs typeface="Trebuchet MS"/>
              </a:rPr>
              <a:t>tables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,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logically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organized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row-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and-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column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format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similar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spreadsheet.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Each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row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represents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unique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record,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each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column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represents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field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record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Define</a:t>
            </a:r>
            <a:r>
              <a:rPr spc="-75" dirty="0"/>
              <a:t> </a:t>
            </a:r>
            <a:r>
              <a:rPr spc="-10" dirty="0"/>
              <a:t>tuple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83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626859" cy="212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spc="-150" dirty="0">
                <a:solidFill>
                  <a:srgbClr val="410433"/>
                </a:solidFill>
                <a:latin typeface="Trebuchet MS"/>
                <a:cs typeface="Trebuchet MS"/>
              </a:rPr>
              <a:t>(1)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relational </a:t>
            </a:r>
            <a:r>
              <a:rPr sz="2400" b="1" spc="-25" dirty="0">
                <a:solidFill>
                  <a:srgbClr val="410433"/>
                </a:solidFill>
                <a:latin typeface="Trebuchet MS"/>
                <a:cs typeface="Trebuchet MS"/>
              </a:rPr>
              <a:t>database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,</a:t>
            </a:r>
            <a:r>
              <a:rPr sz="2400" spc="-1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410433"/>
                </a:solidFill>
                <a:latin typeface="Trebuchet MS"/>
                <a:cs typeface="Trebuchet MS"/>
              </a:rPr>
              <a:t>tuple</a:t>
            </a:r>
            <a:r>
              <a:rPr sz="2400" b="1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one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record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(one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row).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320" dirty="0">
                <a:solidFill>
                  <a:srgbClr val="410433"/>
                </a:solidFill>
                <a:latin typeface="Trebuchet MS"/>
                <a:cs typeface="Trebuchet MS"/>
              </a:rPr>
              <a:t>...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Typically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separated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by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commas,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values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may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parameters for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a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function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call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or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set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values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for</a:t>
            </a:r>
            <a:endParaRPr sz="2400">
              <a:latin typeface="Trebuchet MS"/>
              <a:cs typeface="Trebuchet MS"/>
            </a:endParaRPr>
          </a:p>
          <a:p>
            <a:pPr marL="393700">
              <a:lnSpc>
                <a:spcPct val="100000"/>
              </a:lnSpc>
              <a:spcBef>
                <a:spcPts val="430"/>
              </a:spcBef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410433"/>
                </a:solidFill>
                <a:latin typeface="Trebuchet MS"/>
                <a:cs typeface="Trebuchet MS"/>
              </a:rPr>
              <a:t>database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5" dirty="0">
                <a:latin typeface="Trebuchet MS"/>
                <a:cs typeface="Trebuchet MS"/>
              </a:rPr>
              <a:t>What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55" dirty="0">
                <a:latin typeface="Trebuchet MS"/>
                <a:cs typeface="Trebuchet MS"/>
              </a:rPr>
              <a:t>is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b="1" spc="-25" dirty="0">
                <a:latin typeface="Trebuchet MS"/>
                <a:cs typeface="Trebuchet MS"/>
              </a:rPr>
              <a:t>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84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732270" cy="255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dirty="0">
                <a:solidFill>
                  <a:srgbClr val="410433"/>
                </a:solidFill>
                <a:latin typeface="Trebuchet MS"/>
                <a:cs typeface="Trebuchet MS"/>
              </a:rPr>
              <a:t>SQL</a:t>
            </a:r>
            <a:r>
              <a:rPr sz="2400" b="1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standard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language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for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dealing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with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Relational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Databases.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SQL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can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used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to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insert,</a:t>
            </a:r>
            <a:r>
              <a:rPr sz="2400" spc="-1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search,</a:t>
            </a:r>
            <a:r>
              <a:rPr sz="2400" spc="-1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update,</a:t>
            </a:r>
            <a:r>
              <a:rPr sz="2400" spc="-1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delete</a:t>
            </a:r>
            <a:r>
              <a:rPr sz="2400" spc="-1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database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records.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SQL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can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410433"/>
                </a:solidFill>
                <a:latin typeface="Trebuchet MS"/>
                <a:cs typeface="Trebuchet MS"/>
              </a:rPr>
              <a:t>do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lots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other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operations,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including</a:t>
            </a:r>
            <a:r>
              <a:rPr sz="2400" spc="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optimizing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maintenance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of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databases.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0" dirty="0">
                <a:latin typeface="Trebuchet MS"/>
                <a:cs typeface="Trebuchet MS"/>
              </a:rPr>
              <a:t>Types</a:t>
            </a:r>
            <a:r>
              <a:rPr b="1" spc="-204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of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SQL</a:t>
            </a:r>
            <a:r>
              <a:rPr b="1" spc="-215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Statements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85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5328285" cy="21297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5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</a:t>
            </a:r>
            <a:r>
              <a:rPr sz="2400" spc="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Definition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Language</a:t>
            </a:r>
            <a:r>
              <a:rPr sz="2400" spc="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(DDL)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</a:t>
            </a:r>
            <a:r>
              <a:rPr sz="2400" spc="1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Manipulation</a:t>
            </a:r>
            <a:r>
              <a:rPr sz="2400" spc="2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Language</a:t>
            </a:r>
            <a:r>
              <a:rPr sz="2400" spc="2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(DML)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Control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Language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(DCL)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Transaction</a:t>
            </a:r>
            <a:r>
              <a:rPr sz="2400" spc="1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Control</a:t>
            </a:r>
            <a:r>
              <a:rPr sz="2400" spc="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Language</a:t>
            </a:r>
            <a:r>
              <a:rPr sz="2400" spc="1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(TCL)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Query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Language</a:t>
            </a:r>
            <a:r>
              <a:rPr sz="2400" spc="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(DQL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0" dirty="0">
                <a:latin typeface="Trebuchet MS"/>
                <a:cs typeface="Trebuchet MS"/>
              </a:rPr>
              <a:t>Types</a:t>
            </a:r>
            <a:r>
              <a:rPr b="1" spc="-204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of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SQL</a:t>
            </a:r>
            <a:r>
              <a:rPr b="1" spc="-225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Statements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86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6469" y="1789253"/>
            <a:ext cx="4302330" cy="3129652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15" dirty="0"/>
              <a:t> </a:t>
            </a:r>
            <a:r>
              <a:rPr dirty="0"/>
              <a:t>Definition</a:t>
            </a:r>
            <a:r>
              <a:rPr spc="15" dirty="0"/>
              <a:t> </a:t>
            </a:r>
            <a:r>
              <a:rPr spc="55" dirty="0"/>
              <a:t>Language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87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692900" cy="1708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080" indent="-381000" algn="just">
              <a:lnSpc>
                <a:spcPct val="115100"/>
              </a:lnSpc>
              <a:spcBef>
                <a:spcPts val="95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Definition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Language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helps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you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define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 database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structure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or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schema.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 Let's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learn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about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DDL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commands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with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syntax.</a:t>
            </a:r>
            <a:endParaRPr sz="2400">
              <a:latin typeface="Trebuchet MS"/>
              <a:cs typeface="Trebuchet MS"/>
            </a:endParaRPr>
          </a:p>
          <a:p>
            <a:pPr marL="393065" indent="-380365" algn="just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Five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types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DDL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commands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SQL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are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spc="60" dirty="0"/>
              <a:t>Manipulation</a:t>
            </a:r>
            <a:r>
              <a:rPr spc="-90" dirty="0"/>
              <a:t> </a:t>
            </a:r>
            <a:r>
              <a:rPr spc="55" dirty="0"/>
              <a:t>Language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88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796405" cy="297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dirty="0">
                <a:solidFill>
                  <a:srgbClr val="410433"/>
                </a:solidFill>
                <a:latin typeface="Trebuchet MS"/>
                <a:cs typeface="Trebuchet MS"/>
              </a:rPr>
              <a:t>Data</a:t>
            </a:r>
            <a:r>
              <a:rPr sz="2400" b="1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10433"/>
                </a:solidFill>
                <a:latin typeface="Trebuchet MS"/>
                <a:cs typeface="Trebuchet MS"/>
              </a:rPr>
              <a:t>Manipulation</a:t>
            </a:r>
            <a:r>
              <a:rPr sz="2400" b="1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10433"/>
                </a:solidFill>
                <a:latin typeface="Trebuchet MS"/>
                <a:cs typeface="Trebuchet MS"/>
              </a:rPr>
              <a:t>Language</a:t>
            </a:r>
            <a:r>
              <a:rPr sz="2400" b="1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(DML)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allows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you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modify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database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instance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by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inserting,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modifying,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deleting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its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data.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It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is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responsible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for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performing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all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types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data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modification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database.</a:t>
            </a:r>
            <a:endParaRPr sz="2400">
              <a:latin typeface="Trebuchet MS"/>
              <a:cs typeface="Trebuchet MS"/>
            </a:endParaRPr>
          </a:p>
          <a:p>
            <a:pPr marL="476884" indent="-464184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476884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important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410433"/>
                </a:solidFill>
                <a:latin typeface="Trebuchet MS"/>
                <a:cs typeface="Trebuchet MS"/>
              </a:rPr>
              <a:t>DML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commands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SQL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  <a:tab pos="1520190" algn="l"/>
                <a:tab pos="3058795" algn="l"/>
              </a:tabLst>
            </a:pP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INSERT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	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&gt;UPDATE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	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&gt;DELETE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5" dirty="0"/>
              <a:t> </a:t>
            </a:r>
            <a:r>
              <a:rPr dirty="0"/>
              <a:t>Control</a:t>
            </a:r>
            <a:r>
              <a:rPr spc="5" dirty="0"/>
              <a:t> </a:t>
            </a:r>
            <a:r>
              <a:rPr spc="55" dirty="0"/>
              <a:t>Language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89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751320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DCL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(Data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Control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Language)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includes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commands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like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GRANT</a:t>
            </a:r>
            <a:r>
              <a:rPr sz="2400" spc="-1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REVOKE,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which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are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useful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give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"rights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410433"/>
                </a:solidFill>
                <a:latin typeface="Trebuchet MS"/>
                <a:cs typeface="Trebuchet MS"/>
              </a:rPr>
              <a:t>&amp;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permissions."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Other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permission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controls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parameters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the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database</a:t>
            </a:r>
            <a:r>
              <a:rPr sz="2400" spc="-114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system.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Commands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that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come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under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DCL: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Grant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Revoke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0" dirty="0">
                <a:latin typeface="Trebuchet MS"/>
                <a:cs typeface="Trebuchet MS"/>
              </a:rPr>
              <a:t>Adopted</a:t>
            </a:r>
            <a:r>
              <a:rPr b="1" spc="-195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Methodology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773545" cy="255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It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method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use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development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project.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We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have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adopted</a:t>
            </a:r>
            <a:r>
              <a:rPr sz="2400" spc="-1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VU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Process</a:t>
            </a:r>
            <a:r>
              <a:rPr sz="2400" spc="-1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Model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which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combination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Waterfall 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methodology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Spiral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methodology.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VU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Process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Model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will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combine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benefits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Waterfall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410433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Spiral</a:t>
            </a:r>
            <a:r>
              <a:rPr sz="2400" spc="1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methodologies.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Transaction</a:t>
            </a:r>
            <a:r>
              <a:rPr spc="114" dirty="0"/>
              <a:t> </a:t>
            </a:r>
            <a:r>
              <a:rPr dirty="0"/>
              <a:t>control</a:t>
            </a:r>
            <a:r>
              <a:rPr spc="140" dirty="0"/>
              <a:t> </a:t>
            </a:r>
            <a:r>
              <a:rPr spc="45" dirty="0"/>
              <a:t>language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90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421755" cy="1287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080" indent="-381000">
              <a:lnSpc>
                <a:spcPct val="115100"/>
              </a:lnSpc>
              <a:spcBef>
                <a:spcPts val="95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Transaction</a:t>
            </a:r>
            <a:r>
              <a:rPr sz="2400" spc="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control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language</a:t>
            </a:r>
            <a:r>
              <a:rPr sz="2400" spc="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or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TCL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commands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deal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with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transaction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within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database.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Query</a:t>
            </a:r>
            <a:r>
              <a:rPr spc="-10" dirty="0"/>
              <a:t> </a:t>
            </a:r>
            <a:r>
              <a:rPr spc="55" dirty="0"/>
              <a:t>Language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91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546850" cy="1287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080" indent="-381000">
              <a:lnSpc>
                <a:spcPct val="115100"/>
              </a:lnSpc>
              <a:spcBef>
                <a:spcPts val="95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Query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Language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(DQL)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used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fetch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from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database.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It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uses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only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one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command: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Trebuchet MS"/>
                <a:cs typeface="Trebuchet MS"/>
              </a:rPr>
              <a:t>List</a:t>
            </a:r>
            <a:r>
              <a:rPr b="1" spc="-21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of</a:t>
            </a:r>
            <a:r>
              <a:rPr b="1" spc="-21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SQL</a:t>
            </a:r>
            <a:r>
              <a:rPr b="1" spc="-22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500" y="1296162"/>
            <a:ext cx="6490970" cy="3811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0380" indent="-381635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spc="-120" dirty="0">
                <a:solidFill>
                  <a:srgbClr val="410433"/>
                </a:solidFill>
                <a:latin typeface="Trebuchet MS"/>
                <a:cs typeface="Trebuchet MS"/>
              </a:rPr>
              <a:t>CREATE</a:t>
            </a:r>
            <a:r>
              <a:rPr sz="2400" b="1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-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defines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database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structure 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schema</a:t>
            </a:r>
            <a:endParaRPr sz="24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spc="-20" dirty="0">
                <a:solidFill>
                  <a:srgbClr val="410433"/>
                </a:solidFill>
                <a:latin typeface="Trebuchet MS"/>
                <a:cs typeface="Trebuchet MS"/>
              </a:rPr>
              <a:t>INSERT</a:t>
            </a:r>
            <a:r>
              <a:rPr sz="2400" b="1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-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inserts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into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row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table</a:t>
            </a:r>
            <a:endParaRPr sz="24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spc="-90" dirty="0">
                <a:solidFill>
                  <a:srgbClr val="410433"/>
                </a:solidFill>
                <a:latin typeface="Trebuchet MS"/>
                <a:cs typeface="Trebuchet MS"/>
              </a:rPr>
              <a:t>UPDATE</a:t>
            </a:r>
            <a:r>
              <a:rPr sz="2400" b="1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-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updates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database</a:t>
            </a:r>
            <a:endParaRPr sz="24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spc="-105" dirty="0">
                <a:solidFill>
                  <a:srgbClr val="410433"/>
                </a:solidFill>
                <a:latin typeface="Trebuchet MS"/>
                <a:cs typeface="Trebuchet MS"/>
              </a:rPr>
              <a:t>DELETE</a:t>
            </a:r>
            <a:r>
              <a:rPr sz="2400" b="1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-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removes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one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or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more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rows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from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393700">
              <a:lnSpc>
                <a:spcPct val="100000"/>
              </a:lnSpc>
              <a:spcBef>
                <a:spcPts val="430"/>
              </a:spcBef>
            </a:pP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table</a:t>
            </a:r>
            <a:endParaRPr sz="2400">
              <a:latin typeface="Trebuchet MS"/>
              <a:cs typeface="Trebuchet MS"/>
            </a:endParaRPr>
          </a:p>
          <a:p>
            <a:pPr marL="393700" marR="115570" indent="-381635">
              <a:lnSpc>
                <a:spcPts val="3310"/>
              </a:lnSpc>
              <a:spcBef>
                <a:spcPts val="185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spc="-95" dirty="0">
                <a:solidFill>
                  <a:srgbClr val="410433"/>
                </a:solidFill>
                <a:latin typeface="Trebuchet MS"/>
                <a:cs typeface="Trebuchet MS"/>
              </a:rPr>
              <a:t>SELECT</a:t>
            </a:r>
            <a:r>
              <a:rPr sz="2400" b="1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-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selects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attribute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based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410433"/>
                </a:solidFill>
                <a:latin typeface="Trebuchet MS"/>
                <a:cs typeface="Trebuchet MS"/>
              </a:rPr>
              <a:t>on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condition</a:t>
            </a: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described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by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WHERE</a:t>
            </a:r>
            <a:r>
              <a:rPr sz="2400" spc="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clause</a:t>
            </a:r>
            <a:endParaRPr sz="2400">
              <a:latin typeface="Trebuchet MS"/>
              <a:cs typeface="Trebuchet MS"/>
            </a:endParaRPr>
          </a:p>
          <a:p>
            <a:pPr marL="393700" indent="-381000">
              <a:lnSpc>
                <a:spcPct val="100000"/>
              </a:lnSpc>
              <a:spcBef>
                <a:spcPts val="254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dirty="0">
                <a:solidFill>
                  <a:srgbClr val="410433"/>
                </a:solidFill>
                <a:latin typeface="Trebuchet MS"/>
                <a:cs typeface="Trebuchet MS"/>
              </a:rPr>
              <a:t>DROP</a:t>
            </a:r>
            <a:r>
              <a:rPr sz="2400" b="1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-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removes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tables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databases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4533" y="4825695"/>
            <a:ext cx="1993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FFFFFF"/>
                </a:solidFill>
                <a:latin typeface="Trebuchet MS"/>
                <a:cs typeface="Trebuchet MS"/>
              </a:rPr>
              <a:t>92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5" dirty="0">
                <a:latin typeface="Trebuchet MS"/>
                <a:cs typeface="Trebuchet MS"/>
              </a:rPr>
              <a:t>SQL</a:t>
            </a:r>
            <a:r>
              <a:rPr b="1" spc="-215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Process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93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2066" y="1475986"/>
            <a:ext cx="4424251" cy="3324306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165" dirty="0"/>
              <a:t> </a:t>
            </a:r>
            <a:r>
              <a:rPr spc="95" dirty="0"/>
              <a:t>is</a:t>
            </a:r>
            <a:r>
              <a:rPr spc="-175" dirty="0"/>
              <a:t> </a:t>
            </a:r>
            <a:r>
              <a:rPr spc="95" dirty="0"/>
              <a:t>NoSQL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94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877050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dirty="0">
                <a:solidFill>
                  <a:srgbClr val="410433"/>
                </a:solidFill>
                <a:latin typeface="Trebuchet MS"/>
                <a:cs typeface="Trebuchet MS"/>
              </a:rPr>
              <a:t>NoSQL</a:t>
            </a:r>
            <a:r>
              <a:rPr sz="2400" b="1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an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upcoming</a:t>
            </a:r>
            <a:r>
              <a:rPr sz="2400" spc="-9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category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Database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Management</a:t>
            </a:r>
            <a:r>
              <a:rPr sz="2400" spc="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Systems.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Its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main</a:t>
            </a:r>
            <a:r>
              <a:rPr sz="2400" spc="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characteristic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its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410433"/>
                </a:solidFill>
                <a:latin typeface="Trebuchet MS"/>
                <a:cs typeface="Trebuchet MS"/>
              </a:rPr>
              <a:t>non-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adherence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Relational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Database Concepts.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410433"/>
                </a:solidFill>
                <a:latin typeface="Trebuchet MS"/>
                <a:cs typeface="Trebuchet MS"/>
              </a:rPr>
              <a:t>NoSQL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means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410433"/>
                </a:solidFill>
                <a:latin typeface="Trebuchet MS"/>
                <a:cs typeface="Trebuchet MS"/>
              </a:rPr>
              <a:t>"Not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only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SQL".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concept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410433"/>
                </a:solidFill>
                <a:latin typeface="Trebuchet MS"/>
                <a:cs typeface="Trebuchet MS"/>
              </a:rPr>
              <a:t>NoSQL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databases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grew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with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internet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giants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such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410433"/>
                </a:solidFill>
                <a:latin typeface="Trebuchet MS"/>
                <a:cs typeface="Trebuchet MS"/>
              </a:rPr>
              <a:t>as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Google,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Facebook,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Amazon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etc.</a:t>
            </a:r>
            <a:r>
              <a:rPr sz="2400" spc="-6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who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deal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with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gigantic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volumes</a:t>
            </a:r>
            <a:r>
              <a:rPr sz="2400" spc="-5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of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data.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5" dirty="0">
                <a:latin typeface="Trebuchet MS"/>
                <a:cs typeface="Trebuchet MS"/>
              </a:rPr>
              <a:t>What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55" dirty="0">
                <a:latin typeface="Trebuchet MS"/>
                <a:cs typeface="Trebuchet MS"/>
              </a:rPr>
              <a:t>is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-65" dirty="0">
                <a:latin typeface="Trebuchet MS"/>
                <a:cs typeface="Trebuchet MS"/>
              </a:rPr>
              <a:t>Functional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-20" dirty="0">
                <a:latin typeface="Trebuchet MS"/>
                <a:cs typeface="Trebuchet MS"/>
              </a:rPr>
              <a:t>Dependency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95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625590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spc="-45" dirty="0">
                <a:solidFill>
                  <a:srgbClr val="410433"/>
                </a:solidFill>
                <a:latin typeface="Trebuchet MS"/>
                <a:cs typeface="Trebuchet MS"/>
              </a:rPr>
              <a:t>Functional</a:t>
            </a:r>
            <a:r>
              <a:rPr sz="2400" b="1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30" dirty="0">
                <a:solidFill>
                  <a:srgbClr val="410433"/>
                </a:solidFill>
                <a:latin typeface="Trebuchet MS"/>
                <a:cs typeface="Trebuchet MS"/>
              </a:rPr>
              <a:t>Dependency</a:t>
            </a:r>
            <a:r>
              <a:rPr sz="2400" b="1" spc="-10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110" dirty="0">
                <a:solidFill>
                  <a:srgbClr val="410433"/>
                </a:solidFill>
                <a:latin typeface="Trebuchet MS"/>
                <a:cs typeface="Trebuchet MS"/>
              </a:rPr>
              <a:t>(FD)</a:t>
            </a:r>
            <a:r>
              <a:rPr sz="2400" b="1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1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10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constraint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that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determines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relation</a:t>
            </a:r>
            <a:r>
              <a:rPr sz="2400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one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attribute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another</a:t>
            </a:r>
            <a:r>
              <a:rPr sz="2400" spc="-4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attribute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410433"/>
                </a:solidFill>
                <a:latin typeface="Trebuchet MS"/>
                <a:cs typeface="Trebuchet MS"/>
              </a:rPr>
              <a:t>Database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Management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System</a:t>
            </a:r>
            <a:r>
              <a:rPr sz="2400" spc="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(DBMS).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Functional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Dependency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helps</a:t>
            </a:r>
            <a:r>
              <a:rPr sz="2400" spc="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to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maintain</a:t>
            </a:r>
            <a:r>
              <a:rPr sz="2400" spc="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quality</a:t>
            </a:r>
            <a:r>
              <a:rPr sz="2400" spc="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</a:t>
            </a:r>
            <a:r>
              <a:rPr sz="2400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database.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It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plays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vital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role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to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find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difference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between</a:t>
            </a:r>
            <a:r>
              <a:rPr sz="2400" spc="-1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410433"/>
                </a:solidFill>
                <a:latin typeface="Trebuchet MS"/>
                <a:cs typeface="Trebuchet MS"/>
              </a:rPr>
              <a:t>good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0433"/>
                </a:solidFill>
                <a:latin typeface="Trebuchet MS"/>
                <a:cs typeface="Trebuchet MS"/>
              </a:rPr>
              <a:t>and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bad database</a:t>
            </a:r>
            <a:r>
              <a:rPr sz="2400" spc="-1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design.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0" dirty="0">
                <a:latin typeface="Trebuchet MS"/>
                <a:cs typeface="Trebuchet MS"/>
              </a:rPr>
              <a:t>Types</a:t>
            </a:r>
            <a:r>
              <a:rPr b="1" spc="-20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of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-65" dirty="0">
                <a:latin typeface="Trebuchet MS"/>
                <a:cs typeface="Trebuchet MS"/>
              </a:rPr>
              <a:t>Functional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Dependencies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96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5288280" cy="170878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5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b="1" spc="-20" dirty="0">
                <a:solidFill>
                  <a:srgbClr val="410433"/>
                </a:solidFill>
                <a:latin typeface="Trebuchet MS"/>
                <a:cs typeface="Trebuchet MS"/>
              </a:rPr>
              <a:t>Multivalued</a:t>
            </a:r>
            <a:r>
              <a:rPr sz="2400" b="1" spc="-7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410433"/>
                </a:solidFill>
                <a:latin typeface="Trebuchet MS"/>
                <a:cs typeface="Trebuchet MS"/>
              </a:rPr>
              <a:t>Dependency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b="1" spc="-65" dirty="0">
                <a:solidFill>
                  <a:srgbClr val="410433"/>
                </a:solidFill>
                <a:latin typeface="Trebuchet MS"/>
                <a:cs typeface="Trebuchet MS"/>
              </a:rPr>
              <a:t>Trivial</a:t>
            </a:r>
            <a:r>
              <a:rPr sz="2400" b="1" spc="-1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40" dirty="0">
                <a:solidFill>
                  <a:srgbClr val="410433"/>
                </a:solidFill>
                <a:latin typeface="Trebuchet MS"/>
                <a:cs typeface="Trebuchet MS"/>
              </a:rPr>
              <a:t>Functional</a:t>
            </a:r>
            <a:r>
              <a:rPr sz="2400" b="1" spc="-1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410433"/>
                </a:solidFill>
                <a:latin typeface="Trebuchet MS"/>
                <a:cs typeface="Trebuchet MS"/>
              </a:rPr>
              <a:t>Dependency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b="1" dirty="0">
                <a:solidFill>
                  <a:srgbClr val="410433"/>
                </a:solidFill>
                <a:latin typeface="Trebuchet MS"/>
                <a:cs typeface="Trebuchet MS"/>
              </a:rPr>
              <a:t>Non-</a:t>
            </a:r>
            <a:r>
              <a:rPr sz="2400" b="1" spc="-75" dirty="0">
                <a:solidFill>
                  <a:srgbClr val="410433"/>
                </a:solidFill>
                <a:latin typeface="Trebuchet MS"/>
                <a:cs typeface="Trebuchet MS"/>
              </a:rPr>
              <a:t>Trivial</a:t>
            </a:r>
            <a:r>
              <a:rPr sz="2400" b="1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40" dirty="0">
                <a:solidFill>
                  <a:srgbClr val="410433"/>
                </a:solidFill>
                <a:latin typeface="Trebuchet MS"/>
                <a:cs typeface="Trebuchet MS"/>
              </a:rPr>
              <a:t>Functional</a:t>
            </a:r>
            <a:r>
              <a:rPr sz="2400" b="1" spc="-2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410433"/>
                </a:solidFill>
                <a:latin typeface="Trebuchet MS"/>
                <a:cs typeface="Trebuchet MS"/>
              </a:rPr>
              <a:t>Dependency</a:t>
            </a:r>
            <a:endParaRPr sz="2400">
              <a:latin typeface="Trebuchet MS"/>
              <a:cs typeface="Trebuchet MS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Clr>
                <a:srgbClr val="FF7053"/>
              </a:buClr>
              <a:buFont typeface="Microsoft Sans Serif"/>
              <a:buChar char="●"/>
              <a:tabLst>
                <a:tab pos="393065" algn="l"/>
              </a:tabLst>
            </a:pPr>
            <a:r>
              <a:rPr sz="2400" b="1" spc="-55" dirty="0">
                <a:solidFill>
                  <a:srgbClr val="410433"/>
                </a:solidFill>
                <a:latin typeface="Trebuchet MS"/>
                <a:cs typeface="Trebuchet MS"/>
              </a:rPr>
              <a:t>Transitive</a:t>
            </a:r>
            <a:r>
              <a:rPr sz="2400" b="1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410433"/>
                </a:solidFill>
                <a:latin typeface="Trebuchet MS"/>
                <a:cs typeface="Trebuchet MS"/>
              </a:rPr>
              <a:t>Dependency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145" dirty="0"/>
              <a:t> </a:t>
            </a:r>
            <a:r>
              <a:rPr spc="95" dirty="0"/>
              <a:t>is</a:t>
            </a:r>
            <a:r>
              <a:rPr spc="-155" dirty="0"/>
              <a:t> </a:t>
            </a:r>
            <a:r>
              <a:rPr b="1" spc="-10" dirty="0">
                <a:latin typeface="Trebuchet MS"/>
                <a:cs typeface="Trebuchet MS"/>
              </a:rPr>
              <a:t>Relational</a:t>
            </a:r>
            <a:r>
              <a:rPr b="1" spc="-18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97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435989"/>
            <a:ext cx="6791325" cy="255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sz="2400" b="1" spc="-10" dirty="0">
                <a:solidFill>
                  <a:srgbClr val="410433"/>
                </a:solidFill>
                <a:latin typeface="Trebuchet MS"/>
                <a:cs typeface="Trebuchet MS"/>
              </a:rPr>
              <a:t>Relational</a:t>
            </a:r>
            <a:r>
              <a:rPr sz="2400" b="1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410433"/>
                </a:solidFill>
                <a:latin typeface="Trebuchet MS"/>
                <a:cs typeface="Trebuchet MS"/>
              </a:rPr>
              <a:t>Model</a:t>
            </a:r>
            <a:r>
              <a:rPr sz="2400" b="1" spc="-20" dirty="0">
                <a:solidFill>
                  <a:srgbClr val="410433"/>
                </a:solidFill>
                <a:latin typeface="Trebuchet MS"/>
                <a:cs typeface="Trebuchet MS"/>
              </a:rPr>
              <a:t> (RM)</a:t>
            </a:r>
            <a:r>
              <a:rPr sz="2400" b="1" spc="4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represents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the </a:t>
            </a:r>
            <a:r>
              <a:rPr sz="2400" spc="50" dirty="0">
                <a:solidFill>
                  <a:srgbClr val="410433"/>
                </a:solidFill>
                <a:latin typeface="Trebuchet MS"/>
                <a:cs typeface="Trebuchet MS"/>
              </a:rPr>
              <a:t>database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410433"/>
                </a:solidFill>
                <a:latin typeface="Trebuchet MS"/>
                <a:cs typeface="Trebuchet MS"/>
              </a:rPr>
              <a:t>as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collection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8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relations.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A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relation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410433"/>
                </a:solidFill>
                <a:latin typeface="Trebuchet MS"/>
                <a:cs typeface="Trebuchet MS"/>
              </a:rPr>
              <a:t>is</a:t>
            </a:r>
            <a:r>
              <a:rPr sz="2400" spc="-5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nothing</a:t>
            </a:r>
            <a:r>
              <a:rPr sz="2400" spc="-1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but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table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of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values.</a:t>
            </a:r>
            <a:r>
              <a:rPr sz="2400" spc="-3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Every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row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table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represents</a:t>
            </a:r>
            <a:r>
              <a:rPr sz="2400" spc="-3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collection</a:t>
            </a:r>
            <a:r>
              <a:rPr sz="2400" spc="-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related</a:t>
            </a:r>
            <a:r>
              <a:rPr sz="2400" spc="-9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data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values.</a:t>
            </a:r>
            <a:r>
              <a:rPr sz="2400" spc="-6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These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410433"/>
                </a:solidFill>
                <a:latin typeface="Trebuchet MS"/>
                <a:cs typeface="Trebuchet MS"/>
              </a:rPr>
              <a:t>rows</a:t>
            </a:r>
            <a:r>
              <a:rPr sz="2400" spc="-8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in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the</a:t>
            </a:r>
            <a:r>
              <a:rPr sz="2400" spc="-7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table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denote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a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real-world</a:t>
            </a:r>
            <a:r>
              <a:rPr sz="2400" spc="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10433"/>
                </a:solidFill>
                <a:latin typeface="Trebuchet MS"/>
                <a:cs typeface="Trebuchet MS"/>
              </a:rPr>
              <a:t>entity</a:t>
            </a:r>
            <a:r>
              <a:rPr sz="2400" spc="-25" dirty="0">
                <a:solidFill>
                  <a:srgbClr val="410433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0433"/>
                </a:solidFill>
                <a:latin typeface="Trebuchet MS"/>
                <a:cs typeface="Trebuchet MS"/>
              </a:rPr>
              <a:t>or</a:t>
            </a:r>
            <a:r>
              <a:rPr sz="2400" spc="-10" dirty="0">
                <a:solidFill>
                  <a:srgbClr val="410433"/>
                </a:solidFill>
                <a:latin typeface="Trebuchet MS"/>
                <a:cs typeface="Trebuchet MS"/>
              </a:rPr>
              <a:t> relationship.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145" dirty="0"/>
              <a:t> </a:t>
            </a:r>
            <a:r>
              <a:rPr spc="95" dirty="0"/>
              <a:t>is</a:t>
            </a:r>
            <a:r>
              <a:rPr spc="-155" dirty="0"/>
              <a:t> </a:t>
            </a:r>
            <a:r>
              <a:rPr b="1" spc="-10" dirty="0">
                <a:latin typeface="Trebuchet MS"/>
                <a:cs typeface="Trebuchet MS"/>
              </a:rPr>
              <a:t>Relational</a:t>
            </a:r>
            <a:r>
              <a:rPr b="1" spc="-18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98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05" y="1470457"/>
            <a:ext cx="5781053" cy="2638398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5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5" dirty="0">
                <a:latin typeface="Trebuchet MS"/>
                <a:cs typeface="Trebuchet MS"/>
              </a:rPr>
              <a:t>Subquery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-65" dirty="0">
                <a:latin typeface="Trebuchet MS"/>
                <a:cs typeface="Trebuchet MS"/>
              </a:rPr>
              <a:t>in</a:t>
            </a:r>
            <a:r>
              <a:rPr b="1" spc="-165" dirty="0">
                <a:latin typeface="Trebuchet MS"/>
                <a:cs typeface="Trebuchet MS"/>
              </a:rPr>
              <a:t> </a:t>
            </a:r>
            <a:r>
              <a:rPr b="1" spc="75" dirty="0">
                <a:latin typeface="Trebuchet MS"/>
                <a:cs typeface="Trebuchet MS"/>
              </a:rPr>
              <a:t>DBMS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000">
              <a:lnSpc>
                <a:spcPct val="114999"/>
              </a:lnSpc>
              <a:spcBef>
                <a:spcPts val="100"/>
              </a:spcBef>
              <a:buClr>
                <a:srgbClr val="FF7053"/>
              </a:buClr>
              <a:buFont typeface="Microsoft Sans Serif"/>
              <a:buChar char="●"/>
              <a:tabLst>
                <a:tab pos="393700" algn="l"/>
              </a:tabLst>
            </a:pPr>
            <a:r>
              <a:rPr b="1" spc="-110" dirty="0">
                <a:latin typeface="Trebuchet MS"/>
                <a:cs typeface="Trebuchet MS"/>
              </a:rPr>
              <a:t>Answer:</a:t>
            </a:r>
            <a:r>
              <a:rPr b="1" spc="-85" dirty="0">
                <a:latin typeface="Trebuchet MS"/>
                <a:cs typeface="Trebuchet MS"/>
              </a:rPr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60" dirty="0"/>
              <a:t>Subquery</a:t>
            </a:r>
            <a:r>
              <a:rPr spc="-95" dirty="0"/>
              <a:t> </a:t>
            </a:r>
            <a:r>
              <a:rPr spc="70" dirty="0"/>
              <a:t>is</a:t>
            </a:r>
            <a:r>
              <a:rPr spc="-120" dirty="0"/>
              <a:t> </a:t>
            </a:r>
            <a:r>
              <a:rPr spc="70" dirty="0"/>
              <a:t>also</a:t>
            </a:r>
            <a:r>
              <a:rPr spc="-105" dirty="0"/>
              <a:t> </a:t>
            </a:r>
            <a:r>
              <a:rPr spc="55" dirty="0"/>
              <a:t>known</a:t>
            </a:r>
            <a:r>
              <a:rPr spc="-95" dirty="0"/>
              <a:t> </a:t>
            </a:r>
            <a:r>
              <a:rPr spc="100" dirty="0"/>
              <a:t>as</a:t>
            </a:r>
            <a:r>
              <a:rPr spc="-110" dirty="0"/>
              <a:t> </a:t>
            </a:r>
            <a:r>
              <a:rPr dirty="0"/>
              <a:t>a</a:t>
            </a:r>
            <a:r>
              <a:rPr spc="-105" dirty="0"/>
              <a:t> </a:t>
            </a:r>
            <a:r>
              <a:rPr spc="-10" dirty="0"/>
              <a:t>nested </a:t>
            </a:r>
            <a:r>
              <a:rPr dirty="0"/>
              <a:t>query</a:t>
            </a:r>
            <a:r>
              <a:rPr spc="-20" dirty="0"/>
              <a:t> </a:t>
            </a:r>
            <a:r>
              <a:rPr spc="-170" dirty="0"/>
              <a:t>i.e.</a:t>
            </a:r>
            <a:r>
              <a:rPr spc="-4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query</a:t>
            </a:r>
            <a:r>
              <a:rPr spc="-20" dirty="0"/>
              <a:t> </a:t>
            </a:r>
            <a:r>
              <a:rPr spc="-10" dirty="0"/>
              <a:t>written</a:t>
            </a:r>
            <a:r>
              <a:rPr spc="-20" dirty="0"/>
              <a:t> </a:t>
            </a:r>
            <a:r>
              <a:rPr dirty="0"/>
              <a:t>inside</a:t>
            </a:r>
            <a:r>
              <a:rPr spc="-15" dirty="0"/>
              <a:t> </a:t>
            </a:r>
            <a:r>
              <a:rPr spc="80" dirty="0"/>
              <a:t>some</a:t>
            </a:r>
            <a:r>
              <a:rPr spc="-30" dirty="0"/>
              <a:t> </a:t>
            </a:r>
            <a:r>
              <a:rPr spc="-10" dirty="0"/>
              <a:t>query. </a:t>
            </a:r>
            <a:r>
              <a:rPr dirty="0"/>
              <a:t>When</a:t>
            </a:r>
            <a:r>
              <a:rPr spc="-7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spc="60" dirty="0"/>
              <a:t>Subquery</a:t>
            </a:r>
            <a:r>
              <a:rPr spc="-55" dirty="0"/>
              <a:t> </a:t>
            </a:r>
            <a:r>
              <a:rPr spc="70" dirty="0"/>
              <a:t>is</a:t>
            </a:r>
            <a:r>
              <a:rPr spc="-85" dirty="0"/>
              <a:t> </a:t>
            </a:r>
            <a:r>
              <a:rPr dirty="0"/>
              <a:t>executed</a:t>
            </a:r>
            <a:r>
              <a:rPr spc="-100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dirty="0"/>
              <a:t>each</a:t>
            </a:r>
            <a:r>
              <a:rPr spc="-7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25" dirty="0"/>
              <a:t>the </a:t>
            </a:r>
            <a:r>
              <a:rPr spc="60" dirty="0"/>
              <a:t>rows</a:t>
            </a:r>
            <a:r>
              <a:rPr spc="-8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outer</a:t>
            </a:r>
            <a:r>
              <a:rPr spc="-75" dirty="0"/>
              <a:t> </a:t>
            </a:r>
            <a:r>
              <a:rPr dirty="0"/>
              <a:t>query</a:t>
            </a:r>
            <a:r>
              <a:rPr spc="-70" dirty="0"/>
              <a:t> </a:t>
            </a:r>
            <a:r>
              <a:rPr dirty="0"/>
              <a:t>then</a:t>
            </a:r>
            <a:r>
              <a:rPr spc="-65" dirty="0"/>
              <a:t> </a:t>
            </a:r>
            <a:r>
              <a:rPr spc="-10" dirty="0"/>
              <a:t>it</a:t>
            </a:r>
            <a:r>
              <a:rPr spc="-70" dirty="0"/>
              <a:t> </a:t>
            </a:r>
            <a:r>
              <a:rPr spc="70" dirty="0"/>
              <a:t>is</a:t>
            </a:r>
            <a:r>
              <a:rPr spc="-75" dirty="0"/>
              <a:t> </a:t>
            </a:r>
            <a:r>
              <a:rPr dirty="0"/>
              <a:t>termed</a:t>
            </a:r>
            <a:r>
              <a:rPr spc="-95" dirty="0"/>
              <a:t> </a:t>
            </a:r>
            <a:r>
              <a:rPr spc="100" dirty="0"/>
              <a:t>as</a:t>
            </a:r>
            <a:r>
              <a:rPr spc="-70" dirty="0"/>
              <a:t> </a:t>
            </a:r>
            <a:r>
              <a:rPr spc="-50" dirty="0"/>
              <a:t>a </a:t>
            </a:r>
            <a:r>
              <a:rPr dirty="0"/>
              <a:t>Correlated</a:t>
            </a:r>
            <a:r>
              <a:rPr spc="-25" dirty="0"/>
              <a:t> </a:t>
            </a:r>
            <a:r>
              <a:rPr spc="-10" dirty="0"/>
              <a:t>Subquery.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99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3495</Words>
  <Application>Microsoft Office PowerPoint</Application>
  <PresentationFormat>On-screen Show (16:9)</PresentationFormat>
  <Paragraphs>489</Paragraphs>
  <Slides>107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3" baseType="lpstr">
      <vt:lpstr>Arial</vt:lpstr>
      <vt:lpstr>Calibri</vt:lpstr>
      <vt:lpstr>Calibri Light</vt:lpstr>
      <vt:lpstr>Microsoft Sans Serif</vt:lpstr>
      <vt:lpstr>Trebuchet MS</vt:lpstr>
      <vt:lpstr>Retrospect</vt:lpstr>
      <vt:lpstr>CS619 Final Viva Preparation CS403 FAVOURITE SUBJECT + PPT QUESTIONS</vt:lpstr>
      <vt:lpstr>CS403 FAVOURITE SUBJECT + PPT QUESTIONS</vt:lpstr>
      <vt:lpstr>Scope of the project</vt:lpstr>
      <vt:lpstr>Functional Requirements</vt:lpstr>
      <vt:lpstr>Non-Functional Requirements</vt:lpstr>
      <vt:lpstr>Use Case Diagram</vt:lpstr>
      <vt:lpstr>Use Case Diagram Example</vt:lpstr>
      <vt:lpstr>Use Case Diagram Relationships</vt:lpstr>
      <vt:lpstr>Adopted Methodology</vt:lpstr>
      <vt:lpstr>The Waterfall Model</vt:lpstr>
      <vt:lpstr>The Waterfall Model Diagram</vt:lpstr>
      <vt:lpstr>Reasons for Choosing VU process Model</vt:lpstr>
      <vt:lpstr>Reasons for Choosing VU process Model</vt:lpstr>
      <vt:lpstr>Entity Relationship Diagram (ERD)</vt:lpstr>
      <vt:lpstr>ER Diagrams Symbols &amp; Notations</vt:lpstr>
      <vt:lpstr>ER Diagrams Symbols &amp; Notations</vt:lpstr>
      <vt:lpstr>ER Diagrams Symbols &amp; Notations</vt:lpstr>
      <vt:lpstr>Components of the ER Diagram</vt:lpstr>
      <vt:lpstr>ER Diagram Examples</vt:lpstr>
      <vt:lpstr>WHAT IS ENTITY?</vt:lpstr>
      <vt:lpstr>Examples of entities:</vt:lpstr>
      <vt:lpstr>ENTITY TYPES</vt:lpstr>
      <vt:lpstr>Relationship In ERD</vt:lpstr>
      <vt:lpstr>Relationship In ERD example:</vt:lpstr>
      <vt:lpstr>Weak Entities</vt:lpstr>
      <vt:lpstr>Attributes In ERD</vt:lpstr>
      <vt:lpstr>Cardinality</vt:lpstr>
      <vt:lpstr>Cardinal Relationships</vt:lpstr>
      <vt:lpstr>Modality In ERD</vt:lpstr>
      <vt:lpstr>How to Create an ERD</vt:lpstr>
      <vt:lpstr>What is Class Diagram</vt:lpstr>
      <vt:lpstr>Benefits of Class Diagram</vt:lpstr>
      <vt:lpstr>Essential elements of A UML class diagram</vt:lpstr>
      <vt:lpstr>Class Name In Class Diagram</vt:lpstr>
      <vt:lpstr>Attributes In Class Diagram</vt:lpstr>
      <vt:lpstr>Relationships In Class Diagram</vt:lpstr>
      <vt:lpstr>Dependency</vt:lpstr>
      <vt:lpstr>Generalization:</vt:lpstr>
      <vt:lpstr>Association</vt:lpstr>
      <vt:lpstr>Some rules for Association</vt:lpstr>
      <vt:lpstr>Multiplicity</vt:lpstr>
      <vt:lpstr>Aggregation</vt:lpstr>
      <vt:lpstr>Composition</vt:lpstr>
      <vt:lpstr>Abstract Classes</vt:lpstr>
      <vt:lpstr>Abstract Class Notation</vt:lpstr>
      <vt:lpstr>Example of UML Class Diagram</vt:lpstr>
      <vt:lpstr>What is a Sequence Diagram</vt:lpstr>
      <vt:lpstr>Sequence Diagram Example</vt:lpstr>
      <vt:lpstr>Sequence Diagram Example</vt:lpstr>
      <vt:lpstr>Architecture Design Diagram</vt:lpstr>
      <vt:lpstr>Architecture Design Diagram Example</vt:lpstr>
      <vt:lpstr>CS403 Database Management System as Favorite Subject Viva Preparation</vt:lpstr>
      <vt:lpstr>Database Management System</vt:lpstr>
      <vt:lpstr>Difference between DBMS and RDBMS</vt:lpstr>
      <vt:lpstr>Truncate, Delete and Drop</vt:lpstr>
      <vt:lpstr>What is trigger</vt:lpstr>
      <vt:lpstr>What is Normalization</vt:lpstr>
      <vt:lpstr>Database Normal Forms</vt:lpstr>
      <vt:lpstr>Database Normal Forms</vt:lpstr>
      <vt:lpstr>Database Normalization With Examples</vt:lpstr>
      <vt:lpstr>Database Normalization With Examples</vt:lpstr>
      <vt:lpstr>1NF (First Normal Form) Rules</vt:lpstr>
      <vt:lpstr>2NF (Second Normal Form) Rules</vt:lpstr>
      <vt:lpstr>What are transitive functional dependencies?</vt:lpstr>
      <vt:lpstr>3NF (Third Normal Form) Rules</vt:lpstr>
      <vt:lpstr>3NF Example</vt:lpstr>
      <vt:lpstr>BCNF (Boyce-Codd Normal Form)</vt:lpstr>
      <vt:lpstr>4NF (Fourth Normal Form) Rules</vt:lpstr>
      <vt:lpstr>5NF (Fifth Normal Form) Rules</vt:lpstr>
      <vt:lpstr>6NF (Sixth Normal Form) Proposed</vt:lpstr>
      <vt:lpstr>What are Keys in DBMS</vt:lpstr>
      <vt:lpstr>Example</vt:lpstr>
      <vt:lpstr>Types of Keys in DBMS</vt:lpstr>
      <vt:lpstr>What is the Super key</vt:lpstr>
      <vt:lpstr>What is a Primary Key</vt:lpstr>
      <vt:lpstr>What is Alternate Key</vt:lpstr>
      <vt:lpstr>Candidate Key</vt:lpstr>
      <vt:lpstr>Foreign Key</vt:lpstr>
      <vt:lpstr>Compound Key</vt:lpstr>
      <vt:lpstr>Composite Key</vt:lpstr>
      <vt:lpstr>Surrogate Key</vt:lpstr>
      <vt:lpstr>Define table</vt:lpstr>
      <vt:lpstr>Define tuple</vt:lpstr>
      <vt:lpstr>What is SQL</vt:lpstr>
      <vt:lpstr>Types of SQL Statements</vt:lpstr>
      <vt:lpstr>Types of SQL Statements</vt:lpstr>
      <vt:lpstr>Data Definition Language</vt:lpstr>
      <vt:lpstr>Data Manipulation Language</vt:lpstr>
      <vt:lpstr>Data Control Language</vt:lpstr>
      <vt:lpstr>Transaction control language</vt:lpstr>
      <vt:lpstr>Data Query Language</vt:lpstr>
      <vt:lpstr>List of SQL Commands</vt:lpstr>
      <vt:lpstr>SQL Process</vt:lpstr>
      <vt:lpstr>What is NoSQL</vt:lpstr>
      <vt:lpstr>What is Functional Dependency</vt:lpstr>
      <vt:lpstr>Types of Functional Dependencies</vt:lpstr>
      <vt:lpstr>What is Relational Model</vt:lpstr>
      <vt:lpstr>What is Relational Model</vt:lpstr>
      <vt:lpstr>Subquery in DBMS</vt:lpstr>
      <vt:lpstr>Three Level Architecture</vt:lpstr>
      <vt:lpstr>Three Level Architecture</vt:lpstr>
      <vt:lpstr>Three Level Architecture</vt:lpstr>
      <vt:lpstr>Three Level Architecture Diagram</vt:lpstr>
      <vt:lpstr>Join In SQL</vt:lpstr>
      <vt:lpstr>Joins Types</vt:lpstr>
      <vt:lpstr>Joins Types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CS619 Final Viva Preparition</dc:title>
  <cp:lastModifiedBy>Haroon Nadir</cp:lastModifiedBy>
  <cp:revision>6</cp:revision>
  <dcterms:created xsi:type="dcterms:W3CDTF">2025-06-18T19:59:14Z</dcterms:created>
  <dcterms:modified xsi:type="dcterms:W3CDTF">2025-06-18T21:17:35Z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2025-06-18T00:00:00Z</vt:filetime>
  </property>
  <property fmtid="{D5CDD505-2E9C-101B-9397-08002B2CF9AE}" pid="3" name="LastSaved">
    <vt:filetime>2025-06-18T00:00:00Z</vt:filetime>
  </property>
  <property fmtid="{D5CDD505-2E9C-101B-9397-08002B2CF9AE}" pid="4" name="Producer">
    <vt:lpwstr>3-Heights™ PDF Merge Split Shell 6.12.1.11 (http://www.pdf-tools.com)</vt:lpwstr>
  </property>
</Properties>
</file>