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7"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A1B0E2-CD71-4460-80D3-EE3A4CAE1621}" type="datetimeFigureOut">
              <a:rPr lang="en-IN" smtClean="0"/>
              <a:t>13-11-2019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0F7D89-7A89-4686-848F-DCFA1794D58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139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A1B0E2-CD71-4460-80D3-EE3A4CAE1621}" type="datetimeFigureOut">
              <a:rPr lang="en-IN" smtClean="0"/>
              <a:t>13-11-2019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0F7D89-7A89-4686-848F-DCFA1794D58D}" type="slidenum">
              <a:rPr lang="en-IN" smtClean="0"/>
              <a:t>‹#›</a:t>
            </a:fld>
            <a:endParaRPr lang="en-IN"/>
          </a:p>
        </p:txBody>
      </p:sp>
    </p:spTree>
    <p:extLst>
      <p:ext uri="{BB962C8B-B14F-4D97-AF65-F5344CB8AC3E}">
        <p14:creationId xmlns:p14="http://schemas.microsoft.com/office/powerpoint/2010/main" val="363911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A1B0E2-CD71-4460-80D3-EE3A4CAE1621}" type="datetimeFigureOut">
              <a:rPr lang="en-IN" smtClean="0"/>
              <a:t>13-11-2019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0F7D89-7A89-4686-848F-DCFA1794D58D}" type="slidenum">
              <a:rPr lang="en-IN" smtClean="0"/>
              <a:t>‹#›</a:t>
            </a:fld>
            <a:endParaRPr lang="en-IN"/>
          </a:p>
        </p:txBody>
      </p:sp>
    </p:spTree>
    <p:extLst>
      <p:ext uri="{BB962C8B-B14F-4D97-AF65-F5344CB8AC3E}">
        <p14:creationId xmlns:p14="http://schemas.microsoft.com/office/powerpoint/2010/main" val="1542440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A1B0E2-CD71-4460-80D3-EE3A4CAE1621}" type="datetimeFigureOut">
              <a:rPr lang="en-IN" smtClean="0"/>
              <a:t>13-11-2019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0F7D89-7A89-4686-848F-DCFA1794D58D}" type="slidenum">
              <a:rPr lang="en-IN" smtClean="0"/>
              <a:t>‹#›</a:t>
            </a:fld>
            <a:endParaRPr lang="en-IN"/>
          </a:p>
        </p:txBody>
      </p:sp>
    </p:spTree>
    <p:extLst>
      <p:ext uri="{BB962C8B-B14F-4D97-AF65-F5344CB8AC3E}">
        <p14:creationId xmlns:p14="http://schemas.microsoft.com/office/powerpoint/2010/main" val="1456474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3A1B0E2-CD71-4460-80D3-EE3A4CAE1621}" type="datetimeFigureOut">
              <a:rPr lang="en-IN" smtClean="0"/>
              <a:t>13-11-2019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0F7D89-7A89-4686-848F-DCFA1794D58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46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A1B0E2-CD71-4460-80D3-EE3A4CAE1621}" type="datetimeFigureOut">
              <a:rPr lang="en-IN" smtClean="0"/>
              <a:t>13-11-2019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0F7D89-7A89-4686-848F-DCFA1794D58D}" type="slidenum">
              <a:rPr lang="en-IN" smtClean="0"/>
              <a:t>‹#›</a:t>
            </a:fld>
            <a:endParaRPr lang="en-IN"/>
          </a:p>
        </p:txBody>
      </p:sp>
    </p:spTree>
    <p:extLst>
      <p:ext uri="{BB962C8B-B14F-4D97-AF65-F5344CB8AC3E}">
        <p14:creationId xmlns:p14="http://schemas.microsoft.com/office/powerpoint/2010/main" val="308708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A1B0E2-CD71-4460-80D3-EE3A4CAE1621}" type="datetimeFigureOut">
              <a:rPr lang="en-IN" smtClean="0"/>
              <a:t>13-11-2019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F0F7D89-7A89-4686-848F-DCFA1794D58D}" type="slidenum">
              <a:rPr lang="en-IN" smtClean="0"/>
              <a:t>‹#›</a:t>
            </a:fld>
            <a:endParaRPr lang="en-IN"/>
          </a:p>
        </p:txBody>
      </p:sp>
    </p:spTree>
    <p:extLst>
      <p:ext uri="{BB962C8B-B14F-4D97-AF65-F5344CB8AC3E}">
        <p14:creationId xmlns:p14="http://schemas.microsoft.com/office/powerpoint/2010/main" val="4240814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A1B0E2-CD71-4460-80D3-EE3A4CAE1621}" type="datetimeFigureOut">
              <a:rPr lang="en-IN" smtClean="0"/>
              <a:t>13-11-2019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F0F7D89-7A89-4686-848F-DCFA1794D58D}" type="slidenum">
              <a:rPr lang="en-IN" smtClean="0"/>
              <a:t>‹#›</a:t>
            </a:fld>
            <a:endParaRPr lang="en-IN"/>
          </a:p>
        </p:txBody>
      </p:sp>
    </p:spTree>
    <p:extLst>
      <p:ext uri="{BB962C8B-B14F-4D97-AF65-F5344CB8AC3E}">
        <p14:creationId xmlns:p14="http://schemas.microsoft.com/office/powerpoint/2010/main" val="1577250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3A1B0E2-CD71-4460-80D3-EE3A4CAE1621}" type="datetimeFigureOut">
              <a:rPr lang="en-IN" smtClean="0"/>
              <a:t>13-11-2019</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CF0F7D89-7A89-4686-848F-DCFA1794D58D}" type="slidenum">
              <a:rPr lang="en-IN" smtClean="0"/>
              <a:t>‹#›</a:t>
            </a:fld>
            <a:endParaRPr lang="en-IN"/>
          </a:p>
        </p:txBody>
      </p:sp>
    </p:spTree>
    <p:extLst>
      <p:ext uri="{BB962C8B-B14F-4D97-AF65-F5344CB8AC3E}">
        <p14:creationId xmlns:p14="http://schemas.microsoft.com/office/powerpoint/2010/main" val="88647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3A1B0E2-CD71-4460-80D3-EE3A4CAE1621}" type="datetimeFigureOut">
              <a:rPr lang="en-IN" smtClean="0"/>
              <a:t>13-11-2019</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F0F7D89-7A89-4686-848F-DCFA1794D58D}" type="slidenum">
              <a:rPr lang="en-IN" smtClean="0"/>
              <a:t>‹#›</a:t>
            </a:fld>
            <a:endParaRPr lang="en-IN"/>
          </a:p>
        </p:txBody>
      </p:sp>
    </p:spTree>
    <p:extLst>
      <p:ext uri="{BB962C8B-B14F-4D97-AF65-F5344CB8AC3E}">
        <p14:creationId xmlns:p14="http://schemas.microsoft.com/office/powerpoint/2010/main" val="2284047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3A1B0E2-CD71-4460-80D3-EE3A4CAE1621}" type="datetimeFigureOut">
              <a:rPr lang="en-IN" smtClean="0"/>
              <a:t>13-11-2019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0F7D89-7A89-4686-848F-DCFA1794D58D}" type="slidenum">
              <a:rPr lang="en-IN" smtClean="0"/>
              <a:t>‹#›</a:t>
            </a:fld>
            <a:endParaRPr lang="en-IN"/>
          </a:p>
        </p:txBody>
      </p:sp>
    </p:spTree>
    <p:extLst>
      <p:ext uri="{BB962C8B-B14F-4D97-AF65-F5344CB8AC3E}">
        <p14:creationId xmlns:p14="http://schemas.microsoft.com/office/powerpoint/2010/main" val="2847293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3A1B0E2-CD71-4460-80D3-EE3A4CAE1621}" type="datetimeFigureOut">
              <a:rPr lang="en-IN" smtClean="0"/>
              <a:t>13-11-2019</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F0F7D89-7A89-4686-848F-DCFA1794D58D}"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60441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1474" y="4372281"/>
            <a:ext cx="9144000" cy="2387600"/>
          </a:xfrm>
        </p:spPr>
        <p:txBody>
          <a:bodyPr>
            <a:noAutofit/>
          </a:bodyPr>
          <a:lstStyle/>
          <a:p>
            <a:r>
              <a:rPr lang="en-IN" sz="1400" b="1" dirty="0"/>
              <a:t>A Mini Project Synopsis on </a:t>
            </a:r>
            <a:br>
              <a:rPr lang="en-IN" sz="1400" b="1" dirty="0"/>
            </a:br>
            <a:br>
              <a:rPr lang="en-IN" sz="1400" dirty="0"/>
            </a:br>
            <a:r>
              <a:rPr lang="en-IN" sz="3200" dirty="0"/>
              <a:t>“</a:t>
            </a:r>
            <a:r>
              <a:rPr lang="en-US" sz="3200" dirty="0"/>
              <a:t>WEB BASED BLOOD DONATION MANAGEMENT SYSTEM</a:t>
            </a:r>
            <a:r>
              <a:rPr lang="en-IN" sz="3200" dirty="0"/>
              <a:t>”</a:t>
            </a:r>
            <a:br>
              <a:rPr lang="en-IN" sz="3200" dirty="0"/>
            </a:br>
            <a:r>
              <a:rPr lang="en-IN" sz="1400" dirty="0"/>
              <a:t> </a:t>
            </a:r>
            <a:br>
              <a:rPr lang="en-IN" sz="1400" dirty="0"/>
            </a:br>
            <a:r>
              <a:rPr lang="en-IN" sz="1400" dirty="0"/>
              <a:t>Submitted </a:t>
            </a:r>
            <a:br>
              <a:rPr lang="en-IN" sz="1400" dirty="0"/>
            </a:br>
            <a:r>
              <a:rPr lang="en-IN" sz="1400" dirty="0"/>
              <a:t>In partial fulfilment of the requirement for the V Semester of Bachelor of Technology in Computer Science and Engineering of the academic year 2019-20</a:t>
            </a:r>
            <a:br>
              <a:rPr lang="en-IN" sz="1400" dirty="0"/>
            </a:br>
            <a:br>
              <a:rPr lang="en-IN" sz="1400" b="1" dirty="0"/>
            </a:br>
            <a:r>
              <a:rPr lang="en-IN" sz="1400" b="1" dirty="0"/>
              <a:t>  Submitted By:</a:t>
            </a:r>
            <a:br>
              <a:rPr lang="en-IN" sz="1400" dirty="0"/>
            </a:br>
            <a:r>
              <a:rPr lang="en-US" sz="1400" b="1" dirty="0"/>
              <a:t>SYED AHRAR HUSSAINI</a:t>
            </a:r>
            <a:r>
              <a:rPr lang="en-IN" sz="1400" b="1" dirty="0"/>
              <a:t>     </a:t>
            </a:r>
            <a:r>
              <a:rPr lang="en-US" sz="1400" b="1" dirty="0"/>
              <a:t>R17CS421</a:t>
            </a:r>
            <a:br>
              <a:rPr lang="en-IN" sz="1400" b="1" dirty="0"/>
            </a:br>
            <a:r>
              <a:rPr lang="en-US" sz="1400" b="1" dirty="0"/>
              <a:t>SUMEDH V GOWDA</a:t>
            </a:r>
            <a:r>
              <a:rPr lang="en-IN" sz="1400" b="1" dirty="0"/>
              <a:t>          </a:t>
            </a:r>
            <a:r>
              <a:rPr lang="en-US" sz="1400" b="1" dirty="0"/>
              <a:t>R17CS416</a:t>
            </a:r>
            <a:br>
              <a:rPr lang="en-IN" sz="1400" b="1" dirty="0"/>
            </a:br>
            <a:r>
              <a:rPr lang="en-US" sz="1400" b="1" dirty="0"/>
              <a:t>SYED HAROON A</a:t>
            </a:r>
            <a:r>
              <a:rPr lang="en-IN" sz="1400" b="1" dirty="0"/>
              <a:t>                </a:t>
            </a:r>
            <a:r>
              <a:rPr lang="en-US" sz="1400" b="1" dirty="0"/>
              <a:t>R17CS422</a:t>
            </a:r>
            <a:br>
              <a:rPr lang="en-IN" sz="1400" b="1" dirty="0"/>
            </a:br>
            <a:r>
              <a:rPr lang="en-IN" sz="1400" b="1" dirty="0"/>
              <a:t> </a:t>
            </a:r>
            <a:r>
              <a:rPr lang="en-US" sz="1400" b="1" dirty="0"/>
              <a:t>SYED UMAR                     </a:t>
            </a:r>
            <a:r>
              <a:rPr lang="en-IN" sz="1400" b="1" dirty="0"/>
              <a:t>   </a:t>
            </a:r>
            <a:r>
              <a:rPr lang="en-US" sz="1400" b="1" dirty="0"/>
              <a:t>R17CS425</a:t>
            </a:r>
            <a:br>
              <a:rPr lang="en-IN" sz="1400" dirty="0"/>
            </a:br>
            <a:r>
              <a:rPr lang="en-IN" sz="1400" b="1" i="1" dirty="0"/>
              <a:t> </a:t>
            </a:r>
            <a:br>
              <a:rPr lang="en-IN" sz="1400" dirty="0"/>
            </a:br>
            <a:r>
              <a:rPr lang="en-IN" sz="1400" b="1" dirty="0"/>
              <a:t>Mini Project Group ID:  </a:t>
            </a:r>
            <a:r>
              <a:rPr lang="en-US" sz="1400" b="1" dirty="0"/>
              <a:t>G8</a:t>
            </a:r>
            <a:br>
              <a:rPr lang="en-IN" sz="1400" dirty="0"/>
            </a:br>
            <a:r>
              <a:rPr lang="en-IN" sz="1400" b="1" dirty="0"/>
              <a:t>Section: </a:t>
            </a:r>
            <a:r>
              <a:rPr lang="en-US" sz="1400" b="1" dirty="0"/>
              <a:t>G SEC</a:t>
            </a:r>
            <a:br>
              <a:rPr lang="en-IN" sz="1400" dirty="0"/>
            </a:br>
            <a:r>
              <a:rPr lang="en-IN" sz="1400" b="1" dirty="0"/>
              <a:t> </a:t>
            </a:r>
            <a:br>
              <a:rPr lang="en-IN" sz="1400" dirty="0"/>
            </a:br>
            <a:r>
              <a:rPr lang="en-IN" sz="1400" b="1" dirty="0"/>
              <a:t> </a:t>
            </a:r>
            <a:br>
              <a:rPr lang="en-IN" sz="1400" dirty="0"/>
            </a:br>
            <a:r>
              <a:rPr lang="en-IN" sz="1400" b="1" dirty="0"/>
              <a:t>Under the guidance of:</a:t>
            </a:r>
            <a:br>
              <a:rPr lang="en-IN" sz="1400" dirty="0"/>
            </a:br>
            <a:r>
              <a:rPr lang="en-IN" sz="1400" b="1" dirty="0"/>
              <a:t> </a:t>
            </a:r>
            <a:br>
              <a:rPr lang="en-IN" sz="1400" dirty="0"/>
            </a:br>
            <a:r>
              <a:rPr lang="en-US" sz="1400" dirty="0"/>
              <a:t>Prof. GOPINATH R</a:t>
            </a:r>
            <a:br>
              <a:rPr lang="en-IN" sz="1400" dirty="0"/>
            </a:br>
            <a:r>
              <a:rPr lang="en-US" sz="1400" dirty="0"/>
              <a:t>Asst. Professor</a:t>
            </a:r>
            <a:br>
              <a:rPr lang="en-IN" sz="1400" dirty="0"/>
            </a:br>
            <a:r>
              <a:rPr lang="en-IN" sz="1400" dirty="0"/>
              <a:t> School of C &amp; IT, REVA University</a:t>
            </a:r>
            <a:br>
              <a:rPr lang="en-IN" sz="1400" dirty="0"/>
            </a:br>
            <a:br>
              <a:rPr lang="en-IN" sz="1400" b="1" dirty="0"/>
            </a:br>
            <a:endParaRPr lang="en-IN" sz="1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6218" y="78415"/>
            <a:ext cx="3094511" cy="1158343"/>
          </a:xfrm>
          <a:prstGeom prst="rect">
            <a:avLst/>
          </a:prstGeom>
        </p:spPr>
      </p:pic>
    </p:spTree>
    <p:extLst>
      <p:ext uri="{BB962C8B-B14F-4D97-AF65-F5344CB8AC3E}">
        <p14:creationId xmlns:p14="http://schemas.microsoft.com/office/powerpoint/2010/main" val="4225098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CONCLUSION</a:t>
            </a:r>
            <a:endParaRPr lang="en-IN" dirty="0"/>
          </a:p>
        </p:txBody>
      </p:sp>
      <p:sp>
        <p:nvSpPr>
          <p:cNvPr id="3" name="Content Placeholder 2"/>
          <p:cNvSpPr>
            <a:spLocks noGrp="1"/>
          </p:cNvSpPr>
          <p:nvPr>
            <p:ph idx="1"/>
          </p:nvPr>
        </p:nvSpPr>
        <p:spPr/>
        <p:txBody>
          <a:bodyPr>
            <a:normAutofit/>
          </a:bodyPr>
          <a:lstStyle/>
          <a:p>
            <a:r>
              <a:rPr lang="en-US" dirty="0"/>
              <a:t>This project is needed for the betterment and ease of finding blood donors nearby. It would help various patients, doctors, medical institutes in finding the blood required for various purposes. </a:t>
            </a:r>
            <a:r>
              <a:rPr lang="en-IN" dirty="0"/>
              <a:t> </a:t>
            </a:r>
          </a:p>
          <a:p>
            <a:r>
              <a:rPr lang="en-US" dirty="0"/>
              <a:t>Rare blood groups are easily available if their data is stored before hand. And it would help them to donate and acquire blood. </a:t>
            </a:r>
            <a:endParaRPr lang="en-IN" dirty="0"/>
          </a:p>
          <a:p>
            <a:r>
              <a:rPr lang="en-US" dirty="0"/>
              <a:t>This project is highly beneficial for the society and more importantly it would be a really easy interface to help and serve the society.</a:t>
            </a:r>
            <a:endParaRPr lang="en-IN" dirty="0"/>
          </a:p>
        </p:txBody>
      </p:sp>
    </p:spTree>
    <p:extLst>
      <p:ext uri="{BB962C8B-B14F-4D97-AF65-F5344CB8AC3E}">
        <p14:creationId xmlns:p14="http://schemas.microsoft.com/office/powerpoint/2010/main" val="1020455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REFERENCES</a:t>
            </a:r>
            <a:endParaRPr lang="en-IN" dirty="0"/>
          </a:p>
        </p:txBody>
      </p:sp>
      <p:sp>
        <p:nvSpPr>
          <p:cNvPr id="3" name="Content Placeholder 2"/>
          <p:cNvSpPr>
            <a:spLocks noGrp="1"/>
          </p:cNvSpPr>
          <p:nvPr>
            <p:ph idx="1"/>
          </p:nvPr>
        </p:nvSpPr>
        <p:spPr>
          <a:xfrm>
            <a:off x="254977" y="1825625"/>
            <a:ext cx="11728937" cy="4351338"/>
          </a:xfrm>
        </p:spPr>
        <p:txBody>
          <a:bodyPr/>
          <a:lstStyle/>
          <a:p>
            <a:pPr marL="0" indent="0">
              <a:buNone/>
            </a:pPr>
            <a:r>
              <a:rPr lang="en-IN" u="sng" dirty="0"/>
              <a:t> [1] https://suir.tdl.org/shsuir/bitstream/hande/20.500.11875/1164/0781.pdf?sequence=1</a:t>
            </a:r>
            <a:endParaRPr lang="en-IN" dirty="0"/>
          </a:p>
          <a:p>
            <a:pPr marL="0" indent="0">
              <a:buNone/>
            </a:pPr>
            <a:r>
              <a:rPr lang="en-IN" u="sng" dirty="0"/>
              <a:t>[2] https://ieeexplore.ieee.org/document/6208293/</a:t>
            </a:r>
            <a:endParaRPr lang="en-IN" dirty="0"/>
          </a:p>
          <a:p>
            <a:pPr marL="0" indent="0">
              <a:buNone/>
            </a:pPr>
            <a:r>
              <a:rPr lang="en-IN" dirty="0"/>
              <a:t>[3] https://ieeexplore.ieee.org/document/4679917/</a:t>
            </a:r>
          </a:p>
          <a:p>
            <a:pPr marL="0" indent="0">
              <a:buNone/>
            </a:pPr>
            <a:endParaRPr lang="en-IN" dirty="0"/>
          </a:p>
        </p:txBody>
      </p:sp>
    </p:spTree>
    <p:extLst>
      <p:ext uri="{BB962C8B-B14F-4D97-AF65-F5344CB8AC3E}">
        <p14:creationId xmlns:p14="http://schemas.microsoft.com/office/powerpoint/2010/main" val="2260503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br>
              <a:rPr lang="en-IN" sz="4800" b="1" i="1" dirty="0"/>
            </a:br>
            <a:br>
              <a:rPr lang="en-IN" sz="4800" b="1" i="1" dirty="0"/>
            </a:br>
            <a:br>
              <a:rPr lang="en-IN" sz="4800" b="1" i="1" dirty="0"/>
            </a:br>
            <a:br>
              <a:rPr lang="en-IN" sz="4800" b="1" i="1" dirty="0"/>
            </a:br>
            <a:br>
              <a:rPr lang="en-IN" sz="4800" b="1" i="1" dirty="0"/>
            </a:br>
            <a:br>
              <a:rPr lang="en-IN" sz="4800" b="1" i="1" dirty="0"/>
            </a:br>
            <a:br>
              <a:rPr lang="en-IN" sz="4800" b="1" i="1" dirty="0"/>
            </a:br>
            <a:r>
              <a:rPr lang="en-IN" sz="4800" b="1" i="1" dirty="0"/>
              <a:t>Thank You</a:t>
            </a:r>
          </a:p>
        </p:txBody>
      </p:sp>
    </p:spTree>
    <p:extLst>
      <p:ext uri="{BB962C8B-B14F-4D97-AF65-F5344CB8AC3E}">
        <p14:creationId xmlns:p14="http://schemas.microsoft.com/office/powerpoint/2010/main" val="1175076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ABSTRACT</a:t>
            </a:r>
            <a:br>
              <a:rPr lang="en-IN" b="1" dirty="0"/>
            </a:br>
            <a:endParaRPr lang="en-IN" dirty="0"/>
          </a:p>
        </p:txBody>
      </p:sp>
      <p:sp>
        <p:nvSpPr>
          <p:cNvPr id="3" name="Content Placeholder 2"/>
          <p:cNvSpPr>
            <a:spLocks noGrp="1"/>
          </p:cNvSpPr>
          <p:nvPr>
            <p:ph idx="1"/>
          </p:nvPr>
        </p:nvSpPr>
        <p:spPr>
          <a:xfrm>
            <a:off x="1097280" y="1737360"/>
            <a:ext cx="10058400" cy="4023360"/>
          </a:xfrm>
        </p:spPr>
        <p:txBody>
          <a:bodyPr>
            <a:noAutofit/>
          </a:bodyPr>
          <a:lstStyle/>
          <a:p>
            <a:pPr marL="0" indent="0">
              <a:buNone/>
            </a:pPr>
            <a:r>
              <a:rPr lang="en-IN" sz="2200" dirty="0"/>
              <a:t>Blood donation is required during an organ transplant, accidents, cancer treatment etc. For blood donation, one needs to check for a donation camp or needs to visit blood bank. The Manual Blood donation system has many disadvantages which includes, it is too time consuming, often leads to error prone results, consumes lot of manpower, lacks donor information, retrieval of data takes a lot of time, percentage of accuracy is less. In the time of emergency, it becomes difficult to approach the right donor. Rare blood groups are not available all the time at all blood banks and recipients find difficulties to track the right blood donor.</a:t>
            </a:r>
          </a:p>
          <a:p>
            <a:pPr marL="0" indent="0">
              <a:buNone/>
            </a:pPr>
            <a:r>
              <a:rPr lang="en-IN" sz="2200" dirty="0"/>
              <a:t>The waterfall Model is a linear sequential flow. In which progress is seen as flowing steadily downwards (like a waterfall) through the phases of software implementation. This means that any phase in the development process begins only if the previous phase is complete. The waterfall approach does not define the process to go back to the previous phase to handle changes in requirement. The waterfall approach is the earliest approach that was used for software development</a:t>
            </a:r>
          </a:p>
        </p:txBody>
      </p:sp>
    </p:spTree>
    <p:extLst>
      <p:ext uri="{BB962C8B-B14F-4D97-AF65-F5344CB8AC3E}">
        <p14:creationId xmlns:p14="http://schemas.microsoft.com/office/powerpoint/2010/main" val="1635879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INTRODUCTION</a:t>
            </a:r>
            <a:br>
              <a:rPr lang="en-IN" b="1" dirty="0"/>
            </a:br>
            <a:endParaRPr lang="en-IN" dirty="0"/>
          </a:p>
        </p:txBody>
      </p:sp>
      <p:sp>
        <p:nvSpPr>
          <p:cNvPr id="3" name="Content Placeholder 2"/>
          <p:cNvSpPr>
            <a:spLocks noGrp="1"/>
          </p:cNvSpPr>
          <p:nvPr>
            <p:ph idx="1"/>
          </p:nvPr>
        </p:nvSpPr>
        <p:spPr/>
        <p:txBody>
          <a:bodyPr>
            <a:normAutofit/>
          </a:bodyPr>
          <a:lstStyle/>
          <a:p>
            <a:pPr marL="0" indent="0" fontAlgn="base">
              <a:buNone/>
            </a:pPr>
            <a:r>
              <a:rPr lang="en-IN" sz="2200" dirty="0"/>
              <a:t>This online blood donation management system maintains the list of blood donors and also helps the recipients to track and search the right donor easily. It has two modules namely Admin and User. Admins can add hospitals having blood banks and can also add various blood donation camps. He/she can also view the list of donors of a particular area with proper Blood cross match. He/she can also check for blood requests and in case of emergency he/she can send notifications to blood donors as per the requirements. Users can register and make a request. Users can also register as a donor.</a:t>
            </a:r>
          </a:p>
          <a:p>
            <a:pPr marL="0" indent="0">
              <a:buNone/>
            </a:pPr>
            <a:r>
              <a:rPr lang="en-IN" sz="2200" dirty="0"/>
              <a:t>Donors can check for Blood camps and hospitals for blood donation and will be getting notifications in case of emergency. They can either accept or ignore it. This project aims at maintaining all information regarding blood donors, different blood groups available in blood banks as wells as blood camps and help them manage in a better way.</a:t>
            </a:r>
          </a:p>
          <a:p>
            <a:endParaRPr lang="en-IN" sz="2200" dirty="0"/>
          </a:p>
        </p:txBody>
      </p:sp>
    </p:spTree>
    <p:extLst>
      <p:ext uri="{BB962C8B-B14F-4D97-AF65-F5344CB8AC3E}">
        <p14:creationId xmlns:p14="http://schemas.microsoft.com/office/powerpoint/2010/main" val="530932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42596"/>
            <a:ext cx="10058400" cy="5719666"/>
          </a:xfrm>
        </p:spPr>
        <p:txBody>
          <a:bodyPr>
            <a:noAutofit/>
          </a:bodyPr>
          <a:lstStyle/>
          <a:p>
            <a:r>
              <a:rPr lang="en-US" sz="2000" dirty="0">
                <a:latin typeface="+mn-lt"/>
              </a:rPr>
              <a:t>The system comprises of 2 major modules as follows:</a:t>
            </a:r>
            <a:br>
              <a:rPr lang="en-IN" sz="2000" dirty="0">
                <a:latin typeface="+mn-lt"/>
              </a:rPr>
            </a:br>
            <a:r>
              <a:rPr lang="en-IN" sz="2000" dirty="0">
                <a:latin typeface="+mn-lt"/>
              </a:rPr>
              <a:t> </a:t>
            </a:r>
            <a:br>
              <a:rPr lang="en-IN" sz="2000" dirty="0">
                <a:latin typeface="+mn-lt"/>
              </a:rPr>
            </a:br>
            <a:r>
              <a:rPr lang="en-IN" sz="2000" b="1" dirty="0">
                <a:latin typeface="+mn-lt"/>
              </a:rPr>
              <a:t>BLOOD SEEKER </a:t>
            </a:r>
            <a:br>
              <a:rPr lang="en-IN" sz="2000" dirty="0">
                <a:latin typeface="+mn-lt"/>
              </a:rPr>
            </a:br>
            <a:r>
              <a:rPr lang="en-IN" sz="2000" dirty="0">
                <a:latin typeface="+mn-lt"/>
              </a:rPr>
              <a:t> </a:t>
            </a:r>
            <a:br>
              <a:rPr lang="en-IN" sz="2000" dirty="0">
                <a:latin typeface="+mn-lt"/>
              </a:rPr>
            </a:br>
            <a:r>
              <a:rPr lang="en-IN" sz="2000" dirty="0">
                <a:latin typeface="+mn-lt"/>
              </a:rPr>
              <a:t>1. SIGN UP</a:t>
            </a:r>
            <a:br>
              <a:rPr lang="en-IN" sz="2000" dirty="0">
                <a:latin typeface="+mn-lt"/>
              </a:rPr>
            </a:br>
            <a:r>
              <a:rPr lang="en-IN" sz="2000" dirty="0">
                <a:latin typeface="+mn-lt"/>
              </a:rPr>
              <a:t>2. SIGN IN</a:t>
            </a:r>
            <a:br>
              <a:rPr lang="en-IN" sz="2000" dirty="0">
                <a:latin typeface="+mn-lt"/>
              </a:rPr>
            </a:br>
            <a:r>
              <a:rPr lang="en-IN" sz="2000" dirty="0">
                <a:latin typeface="+mn-lt"/>
              </a:rPr>
              <a:t>3. SEARCH BLOOD GROUP</a:t>
            </a:r>
            <a:br>
              <a:rPr lang="en-IN" sz="2000" dirty="0">
                <a:latin typeface="+mn-lt"/>
              </a:rPr>
            </a:br>
            <a:r>
              <a:rPr lang="en-IN" sz="2000" dirty="0">
                <a:latin typeface="+mn-lt"/>
              </a:rPr>
              <a:t>4. FIND DONORS</a:t>
            </a:r>
            <a:br>
              <a:rPr lang="en-IN" sz="2000" dirty="0">
                <a:latin typeface="+mn-lt"/>
              </a:rPr>
            </a:br>
            <a:r>
              <a:rPr lang="en-IN" sz="2000" dirty="0">
                <a:latin typeface="+mn-lt"/>
              </a:rPr>
              <a:t>5. CALL DONORS</a:t>
            </a:r>
            <a:br>
              <a:rPr lang="en-IN" sz="2000" dirty="0">
                <a:latin typeface="+mn-lt"/>
              </a:rPr>
            </a:br>
            <a:r>
              <a:rPr lang="en-IN" sz="2000" dirty="0">
                <a:latin typeface="+mn-lt"/>
              </a:rPr>
              <a:t> </a:t>
            </a:r>
            <a:br>
              <a:rPr lang="en-IN" sz="2000" dirty="0">
                <a:latin typeface="+mn-lt"/>
              </a:rPr>
            </a:br>
            <a:r>
              <a:rPr lang="en-IN" sz="2000" dirty="0">
                <a:latin typeface="+mn-lt"/>
              </a:rPr>
              <a:t> </a:t>
            </a:r>
            <a:br>
              <a:rPr lang="en-IN" sz="2000" dirty="0">
                <a:latin typeface="+mn-lt"/>
              </a:rPr>
            </a:br>
            <a:r>
              <a:rPr lang="en-IN" sz="2000" b="1" dirty="0">
                <a:latin typeface="+mn-lt"/>
              </a:rPr>
              <a:t>BLOOD DONOR</a:t>
            </a:r>
            <a:br>
              <a:rPr lang="en-IN" sz="2000" dirty="0">
                <a:latin typeface="+mn-lt"/>
              </a:rPr>
            </a:br>
            <a:r>
              <a:rPr lang="en-IN" sz="2000" dirty="0">
                <a:latin typeface="+mn-lt"/>
              </a:rPr>
              <a:t> </a:t>
            </a:r>
            <a:br>
              <a:rPr lang="en-IN" sz="2000" dirty="0">
                <a:latin typeface="+mn-lt"/>
              </a:rPr>
            </a:br>
            <a:r>
              <a:rPr lang="en-IN" sz="2000" dirty="0">
                <a:latin typeface="+mn-lt"/>
              </a:rPr>
              <a:t>1. SIGN UP</a:t>
            </a:r>
            <a:br>
              <a:rPr lang="en-IN" sz="2000" dirty="0">
                <a:latin typeface="+mn-lt"/>
              </a:rPr>
            </a:br>
            <a:r>
              <a:rPr lang="en-IN" sz="2000" dirty="0">
                <a:latin typeface="+mn-lt"/>
              </a:rPr>
              <a:t>2. SIGN IN</a:t>
            </a:r>
            <a:br>
              <a:rPr lang="en-IN" sz="2000" dirty="0">
                <a:latin typeface="+mn-lt"/>
              </a:rPr>
            </a:br>
            <a:r>
              <a:rPr lang="en-IN" sz="2000" dirty="0">
                <a:latin typeface="+mn-lt"/>
              </a:rPr>
              <a:t>3. SPECIFY BLOOD TYPE</a:t>
            </a:r>
            <a:br>
              <a:rPr lang="en-IN" sz="2000" dirty="0">
                <a:latin typeface="+mn-lt"/>
              </a:rPr>
            </a:br>
            <a:r>
              <a:rPr lang="en-IN" sz="2000" dirty="0">
                <a:latin typeface="+mn-lt"/>
              </a:rPr>
              <a:t>4. UPDATE PROFILE</a:t>
            </a:r>
            <a:br>
              <a:rPr lang="en-IN" sz="2000" dirty="0">
                <a:latin typeface="+mn-lt"/>
              </a:rPr>
            </a:br>
            <a:r>
              <a:rPr lang="en-IN" sz="2000" dirty="0">
                <a:latin typeface="+mn-lt"/>
              </a:rPr>
              <a:t>5. RECEIVE CALL</a:t>
            </a:r>
            <a:br>
              <a:rPr lang="en-IN" sz="2000" dirty="0">
                <a:latin typeface="+mn-lt"/>
              </a:rPr>
            </a:br>
            <a:endParaRPr lang="en-IN" sz="2000" dirty="0">
              <a:latin typeface="+mn-lt"/>
            </a:endParaRPr>
          </a:p>
        </p:txBody>
      </p:sp>
    </p:spTree>
    <p:extLst>
      <p:ext uri="{BB962C8B-B14F-4D97-AF65-F5344CB8AC3E}">
        <p14:creationId xmlns:p14="http://schemas.microsoft.com/office/powerpoint/2010/main" val="140918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MOTIVATION </a:t>
            </a:r>
            <a:br>
              <a:rPr lang="en-IN" b="1" dirty="0"/>
            </a:br>
            <a:endParaRPr lang="en-IN" dirty="0"/>
          </a:p>
        </p:txBody>
      </p:sp>
      <p:sp>
        <p:nvSpPr>
          <p:cNvPr id="3" name="Content Placeholder 2"/>
          <p:cNvSpPr>
            <a:spLocks noGrp="1"/>
          </p:cNvSpPr>
          <p:nvPr>
            <p:ph idx="1"/>
          </p:nvPr>
        </p:nvSpPr>
        <p:spPr/>
        <p:txBody>
          <a:bodyPr/>
          <a:lstStyle/>
          <a:p>
            <a:pPr marL="0" indent="0">
              <a:buNone/>
            </a:pPr>
            <a:r>
              <a:rPr lang="en-US" dirty="0"/>
              <a:t>There is a need of blood donors in the world. We all have heard a lot of stories where people have lost their loved ones just because the blood was just not available at the right time. Just to help the society with the knowledge of blood donation and the knowledge of the donors present around this web app will be helpful. </a:t>
            </a:r>
            <a:endParaRPr lang="en-IN" dirty="0"/>
          </a:p>
          <a:p>
            <a:pPr marL="0" indent="0">
              <a:buNone/>
            </a:pPr>
            <a:r>
              <a:rPr lang="en-US" dirty="0"/>
              <a:t>It might save a life and that's all is needed at the moment.</a:t>
            </a:r>
            <a:endParaRPr lang="en-IN" dirty="0"/>
          </a:p>
          <a:p>
            <a:pPr marL="0" indent="0">
              <a:buNone/>
            </a:pPr>
            <a:endParaRPr lang="en-IN" dirty="0"/>
          </a:p>
        </p:txBody>
      </p:sp>
    </p:spTree>
    <p:extLst>
      <p:ext uri="{BB962C8B-B14F-4D97-AF65-F5344CB8AC3E}">
        <p14:creationId xmlns:p14="http://schemas.microsoft.com/office/powerpoint/2010/main" val="2788249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OBJECTIVES</a:t>
            </a:r>
            <a:br>
              <a:rPr lang="en-IN" b="1" dirty="0"/>
            </a:br>
            <a:endParaRPr lang="en-IN" dirty="0"/>
          </a:p>
        </p:txBody>
      </p:sp>
      <p:sp>
        <p:nvSpPr>
          <p:cNvPr id="3" name="Content Placeholder 2"/>
          <p:cNvSpPr>
            <a:spLocks noGrp="1"/>
          </p:cNvSpPr>
          <p:nvPr>
            <p:ph idx="1"/>
          </p:nvPr>
        </p:nvSpPr>
        <p:spPr/>
        <p:txBody>
          <a:bodyPr/>
          <a:lstStyle/>
          <a:p>
            <a:pPr marL="0" indent="0">
              <a:buNone/>
            </a:pPr>
            <a:r>
              <a:rPr lang="en-US" dirty="0"/>
              <a:t>1. </a:t>
            </a:r>
            <a:r>
              <a:rPr lang="en-IN" dirty="0"/>
              <a:t>Project Aim is to provide transparency in this field, make the process of obtaining blood from a blood bank hassle-free and corruption-free and make the system of blood bank management effective.</a:t>
            </a:r>
          </a:p>
          <a:p>
            <a:pPr marL="0" indent="0">
              <a:buNone/>
            </a:pPr>
            <a:r>
              <a:rPr lang="en-US" dirty="0"/>
              <a:t>2. This project aims at maintaining all the information pertaining to blood donors, different blood groups available in each blood bank and help them manage in a better way.</a:t>
            </a:r>
            <a:endParaRPr lang="en-IN" dirty="0"/>
          </a:p>
          <a:p>
            <a:pPr marL="0" indent="0">
              <a:buNone/>
            </a:pPr>
            <a:r>
              <a:rPr lang="en-IN" dirty="0"/>
              <a:t>3. It can achieve hassle free, fast access to blood seekers all around and a easy away to connect them with the blood donors.</a:t>
            </a:r>
          </a:p>
        </p:txBody>
      </p:sp>
    </p:spTree>
    <p:extLst>
      <p:ext uri="{BB962C8B-B14F-4D97-AF65-F5344CB8AC3E}">
        <p14:creationId xmlns:p14="http://schemas.microsoft.com/office/powerpoint/2010/main" val="2182710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SYSTEM REQUIREMENTS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23910366"/>
              </p:ext>
            </p:extLst>
          </p:nvPr>
        </p:nvGraphicFramePr>
        <p:xfrm>
          <a:off x="6559062" y="2555584"/>
          <a:ext cx="3921370" cy="2939606"/>
        </p:xfrm>
        <a:graphic>
          <a:graphicData uri="http://schemas.openxmlformats.org/drawingml/2006/table">
            <a:tbl>
              <a:tblPr>
                <a:tableStyleId>{5C22544A-7EE6-4342-B048-85BDC9FD1C3A}</a:tableStyleId>
              </a:tblPr>
              <a:tblGrid>
                <a:gridCol w="3921370">
                  <a:extLst>
                    <a:ext uri="{9D8B030D-6E8A-4147-A177-3AD203B41FA5}">
                      <a16:colId xmlns:a16="http://schemas.microsoft.com/office/drawing/2014/main" val="3101084067"/>
                    </a:ext>
                  </a:extLst>
                </a:gridCol>
              </a:tblGrid>
              <a:tr h="502139">
                <a:tc>
                  <a:txBody>
                    <a:bodyPr/>
                    <a:lstStyle/>
                    <a:p>
                      <a:pPr algn="ctr">
                        <a:spcAft>
                          <a:spcPts val="0"/>
                        </a:spcAft>
                      </a:pPr>
                      <a:r>
                        <a:rPr lang="en-IN" sz="2400" b="1" i="1" u="sng" dirty="0">
                          <a:effectLst/>
                        </a:rPr>
                        <a:t>Software Requirements</a:t>
                      </a:r>
                      <a:endParaRPr lang="en-IN" sz="2400" b="1" i="1" u="sng" dirty="0">
                        <a:effectLst/>
                        <a:latin typeface="Times New Roman" panose="02020603050405020304" pitchFamily="18" charset="0"/>
                        <a:ea typeface="Times New Roman" panose="02020603050405020304" pitchFamily="18" charset="0"/>
                        <a:cs typeface="Wingdings" panose="05000000000000000000" pitchFamily="2" charset="2"/>
                      </a:endParaRPr>
                    </a:p>
                  </a:txBody>
                  <a:tcPr marL="68580" marR="68580" marT="0" marB="0"/>
                </a:tc>
                <a:extLst>
                  <a:ext uri="{0D108BD9-81ED-4DB2-BD59-A6C34878D82A}">
                    <a16:rowId xmlns:a16="http://schemas.microsoft.com/office/drawing/2014/main" val="3134138847"/>
                  </a:ext>
                </a:extLst>
              </a:tr>
              <a:tr h="679980">
                <a:tc>
                  <a:txBody>
                    <a:bodyPr/>
                    <a:lstStyle/>
                    <a:p>
                      <a:pPr algn="ctr">
                        <a:spcAft>
                          <a:spcPts val="0"/>
                        </a:spcAft>
                      </a:pPr>
                      <a:r>
                        <a:rPr lang="en-IN" sz="2400">
                          <a:effectLst/>
                        </a:rPr>
                        <a:t>Windows 7 or higher</a:t>
                      </a:r>
                      <a:endParaRPr lang="en-IN" sz="2400">
                        <a:effectLst/>
                        <a:latin typeface="Times New Roman" panose="02020603050405020304" pitchFamily="18" charset="0"/>
                        <a:ea typeface="Times New Roman" panose="02020603050405020304" pitchFamily="18" charset="0"/>
                        <a:cs typeface="Wingdings" panose="05000000000000000000" pitchFamily="2" charset="2"/>
                      </a:endParaRPr>
                    </a:p>
                  </a:txBody>
                  <a:tcPr marL="68580" marR="68580" marT="0" marB="0"/>
                </a:tc>
                <a:extLst>
                  <a:ext uri="{0D108BD9-81ED-4DB2-BD59-A6C34878D82A}">
                    <a16:rowId xmlns:a16="http://schemas.microsoft.com/office/drawing/2014/main" val="3728562739"/>
                  </a:ext>
                </a:extLst>
              </a:tr>
              <a:tr h="585829">
                <a:tc>
                  <a:txBody>
                    <a:bodyPr/>
                    <a:lstStyle/>
                    <a:p>
                      <a:pPr algn="ctr">
                        <a:spcAft>
                          <a:spcPts val="0"/>
                        </a:spcAft>
                      </a:pPr>
                      <a:r>
                        <a:rPr lang="en-IN" sz="2400" dirty="0">
                          <a:effectLst/>
                        </a:rPr>
                        <a:t>Python 3</a:t>
                      </a:r>
                      <a:endParaRPr lang="en-IN" sz="2400" dirty="0">
                        <a:effectLst/>
                        <a:latin typeface="Times New Roman" panose="02020603050405020304" pitchFamily="18" charset="0"/>
                        <a:ea typeface="Times New Roman" panose="02020603050405020304" pitchFamily="18" charset="0"/>
                        <a:cs typeface="Wingdings" panose="05000000000000000000" pitchFamily="2" charset="2"/>
                      </a:endParaRPr>
                    </a:p>
                  </a:txBody>
                  <a:tcPr marL="68580" marR="68580" marT="0" marB="0"/>
                </a:tc>
                <a:extLst>
                  <a:ext uri="{0D108BD9-81ED-4DB2-BD59-A6C34878D82A}">
                    <a16:rowId xmlns:a16="http://schemas.microsoft.com/office/drawing/2014/main" val="3990605619"/>
                  </a:ext>
                </a:extLst>
              </a:tr>
              <a:tr h="585829">
                <a:tc>
                  <a:txBody>
                    <a:bodyPr/>
                    <a:lstStyle/>
                    <a:p>
                      <a:pPr algn="ctr">
                        <a:spcAft>
                          <a:spcPts val="0"/>
                        </a:spcAft>
                      </a:pPr>
                      <a:r>
                        <a:rPr lang="en-IN" sz="2400" dirty="0">
                          <a:effectLst/>
                        </a:rPr>
                        <a:t>Django framework 2.2.6</a:t>
                      </a:r>
                      <a:endParaRPr lang="en-IN" sz="2400" dirty="0">
                        <a:effectLst/>
                        <a:latin typeface="Times New Roman" panose="02020603050405020304" pitchFamily="18" charset="0"/>
                        <a:ea typeface="Times New Roman" panose="02020603050405020304" pitchFamily="18" charset="0"/>
                        <a:cs typeface="Wingdings" panose="05000000000000000000" pitchFamily="2" charset="2"/>
                      </a:endParaRPr>
                    </a:p>
                  </a:txBody>
                  <a:tcPr marL="68580" marR="68580" marT="0" marB="0"/>
                </a:tc>
                <a:extLst>
                  <a:ext uri="{0D108BD9-81ED-4DB2-BD59-A6C34878D82A}">
                    <a16:rowId xmlns:a16="http://schemas.microsoft.com/office/drawing/2014/main" val="3302467950"/>
                  </a:ext>
                </a:extLst>
              </a:tr>
              <a:tr h="585829">
                <a:tc>
                  <a:txBody>
                    <a:bodyPr/>
                    <a:lstStyle/>
                    <a:p>
                      <a:pPr algn="ctr">
                        <a:spcAft>
                          <a:spcPts val="0"/>
                        </a:spcAft>
                      </a:pPr>
                      <a:r>
                        <a:rPr lang="en-IN" sz="2400" dirty="0" err="1">
                          <a:effectLst/>
                        </a:rPr>
                        <a:t>Mysql</a:t>
                      </a:r>
                      <a:r>
                        <a:rPr lang="en-IN" sz="2400" dirty="0">
                          <a:effectLst/>
                        </a:rPr>
                        <a:t> database 8.0.18</a:t>
                      </a:r>
                      <a:endParaRPr lang="en-IN" sz="2400" dirty="0">
                        <a:effectLst/>
                        <a:latin typeface="Times New Roman" panose="02020603050405020304" pitchFamily="18" charset="0"/>
                        <a:ea typeface="Times New Roman" panose="02020603050405020304" pitchFamily="18" charset="0"/>
                        <a:cs typeface="Wingdings" panose="05000000000000000000" pitchFamily="2" charset="2"/>
                      </a:endParaRPr>
                    </a:p>
                  </a:txBody>
                  <a:tcPr marL="68580" marR="68580" marT="0" marB="0"/>
                </a:tc>
                <a:extLst>
                  <a:ext uri="{0D108BD9-81ED-4DB2-BD59-A6C34878D82A}">
                    <a16:rowId xmlns:a16="http://schemas.microsoft.com/office/drawing/2014/main" val="3322895993"/>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834526902"/>
              </p:ext>
            </p:extLst>
          </p:nvPr>
        </p:nvGraphicFramePr>
        <p:xfrm>
          <a:off x="1118722" y="2555587"/>
          <a:ext cx="4086323" cy="2939605"/>
        </p:xfrm>
        <a:graphic>
          <a:graphicData uri="http://schemas.openxmlformats.org/drawingml/2006/table">
            <a:tbl>
              <a:tblPr>
                <a:tableStyleId>{5C22544A-7EE6-4342-B048-85BDC9FD1C3A}</a:tableStyleId>
              </a:tblPr>
              <a:tblGrid>
                <a:gridCol w="4086323">
                  <a:extLst>
                    <a:ext uri="{9D8B030D-6E8A-4147-A177-3AD203B41FA5}">
                      <a16:colId xmlns:a16="http://schemas.microsoft.com/office/drawing/2014/main" val="1222574222"/>
                    </a:ext>
                  </a:extLst>
                </a:gridCol>
              </a:tblGrid>
              <a:tr h="653245">
                <a:tc>
                  <a:txBody>
                    <a:bodyPr/>
                    <a:lstStyle/>
                    <a:p>
                      <a:pPr algn="ctr">
                        <a:spcAft>
                          <a:spcPts val="0"/>
                        </a:spcAft>
                      </a:pPr>
                      <a:r>
                        <a:rPr lang="en-IN" sz="2400" b="1" i="1" u="sng" dirty="0">
                          <a:effectLst/>
                        </a:rPr>
                        <a:t>Hardware Requirements</a:t>
                      </a:r>
                      <a:endParaRPr lang="en-IN" sz="2400" b="1" i="1" u="sng" dirty="0">
                        <a:effectLst/>
                        <a:latin typeface="Times New Roman" panose="02020603050405020304" pitchFamily="18" charset="0"/>
                        <a:ea typeface="Times New Roman" panose="02020603050405020304" pitchFamily="18" charset="0"/>
                        <a:cs typeface="Wingdings" panose="05000000000000000000" pitchFamily="2" charset="2"/>
                      </a:endParaRPr>
                    </a:p>
                  </a:txBody>
                  <a:tcPr marL="68580" marR="68580" marT="0" marB="0"/>
                </a:tc>
                <a:extLst>
                  <a:ext uri="{0D108BD9-81ED-4DB2-BD59-A6C34878D82A}">
                    <a16:rowId xmlns:a16="http://schemas.microsoft.com/office/drawing/2014/main" val="2510819662"/>
                  </a:ext>
                </a:extLst>
              </a:tr>
              <a:tr h="762120">
                <a:tc>
                  <a:txBody>
                    <a:bodyPr/>
                    <a:lstStyle/>
                    <a:p>
                      <a:pPr algn="ctr">
                        <a:spcAft>
                          <a:spcPts val="0"/>
                        </a:spcAft>
                      </a:pPr>
                      <a:r>
                        <a:rPr lang="en-IN" sz="2400" dirty="0">
                          <a:effectLst/>
                        </a:rPr>
                        <a:t>Processor – Core i3</a:t>
                      </a:r>
                      <a:endParaRPr lang="en-IN" sz="2400" dirty="0">
                        <a:effectLst/>
                        <a:latin typeface="Times New Roman" panose="02020603050405020304" pitchFamily="18" charset="0"/>
                        <a:ea typeface="Times New Roman" panose="02020603050405020304" pitchFamily="18" charset="0"/>
                        <a:cs typeface="Wingdings" panose="05000000000000000000" pitchFamily="2" charset="2"/>
                      </a:endParaRPr>
                    </a:p>
                  </a:txBody>
                  <a:tcPr marL="68580" marR="68580" marT="0" marB="0"/>
                </a:tc>
                <a:extLst>
                  <a:ext uri="{0D108BD9-81ED-4DB2-BD59-A6C34878D82A}">
                    <a16:rowId xmlns:a16="http://schemas.microsoft.com/office/drawing/2014/main" val="651126175"/>
                  </a:ext>
                </a:extLst>
              </a:tr>
              <a:tr h="762120">
                <a:tc>
                  <a:txBody>
                    <a:bodyPr/>
                    <a:lstStyle/>
                    <a:p>
                      <a:pPr algn="ctr">
                        <a:spcAft>
                          <a:spcPts val="0"/>
                        </a:spcAft>
                      </a:pPr>
                      <a:r>
                        <a:rPr lang="en-IN" sz="2400" dirty="0">
                          <a:effectLst/>
                        </a:rPr>
                        <a:t>Hard Disk – 160 GB(server side)</a:t>
                      </a:r>
                      <a:endParaRPr lang="en-IN" sz="2400" dirty="0">
                        <a:effectLst/>
                        <a:latin typeface="Times New Roman" panose="02020603050405020304" pitchFamily="18" charset="0"/>
                        <a:ea typeface="Times New Roman" panose="02020603050405020304" pitchFamily="18" charset="0"/>
                        <a:cs typeface="Wingdings" panose="05000000000000000000" pitchFamily="2" charset="2"/>
                      </a:endParaRPr>
                    </a:p>
                  </a:txBody>
                  <a:tcPr marL="68580" marR="68580" marT="0" marB="0"/>
                </a:tc>
                <a:extLst>
                  <a:ext uri="{0D108BD9-81ED-4DB2-BD59-A6C34878D82A}">
                    <a16:rowId xmlns:a16="http://schemas.microsoft.com/office/drawing/2014/main" val="99539085"/>
                  </a:ext>
                </a:extLst>
              </a:tr>
              <a:tr h="762120">
                <a:tc>
                  <a:txBody>
                    <a:bodyPr/>
                    <a:lstStyle/>
                    <a:p>
                      <a:pPr algn="ctr">
                        <a:spcAft>
                          <a:spcPts val="0"/>
                        </a:spcAft>
                      </a:pPr>
                      <a:r>
                        <a:rPr lang="en-IN" sz="2400" dirty="0">
                          <a:effectLst/>
                        </a:rPr>
                        <a:t>Memory – 1GB RAM</a:t>
                      </a:r>
                      <a:endParaRPr lang="en-IN" sz="2400" dirty="0">
                        <a:effectLst/>
                        <a:latin typeface="Times New Roman" panose="02020603050405020304" pitchFamily="18" charset="0"/>
                        <a:ea typeface="Times New Roman" panose="02020603050405020304" pitchFamily="18" charset="0"/>
                        <a:cs typeface="Wingdings" panose="05000000000000000000" pitchFamily="2" charset="2"/>
                      </a:endParaRPr>
                    </a:p>
                  </a:txBody>
                  <a:tcPr marL="68580" marR="68580" marT="0" marB="0"/>
                </a:tc>
                <a:extLst>
                  <a:ext uri="{0D108BD9-81ED-4DB2-BD59-A6C34878D82A}">
                    <a16:rowId xmlns:a16="http://schemas.microsoft.com/office/drawing/2014/main" val="1949723337"/>
                  </a:ext>
                </a:extLst>
              </a:tr>
            </a:tbl>
          </a:graphicData>
        </a:graphic>
      </p:graphicFrame>
      <p:sp>
        <p:nvSpPr>
          <p:cNvPr id="6"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59914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539874"/>
          </a:xfrm>
        </p:spPr>
        <p:txBody>
          <a:bodyPr>
            <a:normAutofit/>
          </a:bodyPr>
          <a:lstStyle/>
          <a:p>
            <a:pPr algn="ctr"/>
            <a:r>
              <a:rPr lang="en-IN" sz="3200" b="1" dirty="0"/>
              <a:t>EXPECTED IMPLEMENTATION METHOD</a:t>
            </a:r>
            <a:endParaRPr lang="en-IN" sz="32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3280" y="983883"/>
            <a:ext cx="6406400" cy="5089643"/>
          </a:xfrm>
        </p:spPr>
      </p:pic>
    </p:spTree>
    <p:extLst>
      <p:ext uri="{BB962C8B-B14F-4D97-AF65-F5344CB8AC3E}">
        <p14:creationId xmlns:p14="http://schemas.microsoft.com/office/powerpoint/2010/main" val="1955209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EXPECTED NEW APPLICATIONS</a:t>
            </a:r>
            <a:endParaRPr lang="en-IN" dirty="0"/>
          </a:p>
        </p:txBody>
      </p:sp>
      <p:sp>
        <p:nvSpPr>
          <p:cNvPr id="3" name="Content Placeholder 2"/>
          <p:cNvSpPr>
            <a:spLocks noGrp="1"/>
          </p:cNvSpPr>
          <p:nvPr>
            <p:ph idx="1"/>
          </p:nvPr>
        </p:nvSpPr>
        <p:spPr/>
        <p:txBody>
          <a:bodyPr/>
          <a:lstStyle/>
          <a:p>
            <a:pPr lvl="0"/>
            <a:r>
              <a:rPr lang="en-IN" dirty="0"/>
              <a:t>Recipients can get blood easily.</a:t>
            </a:r>
          </a:p>
          <a:p>
            <a:pPr lvl="0"/>
            <a:r>
              <a:rPr lang="en-IN" dirty="0"/>
              <a:t>In case of emergency, if the blood group is rare, he/she can find for the certain blood group donor.</a:t>
            </a:r>
          </a:p>
          <a:p>
            <a:pPr lvl="0"/>
            <a:r>
              <a:rPr lang="en-IN" dirty="0"/>
              <a:t>Donors can also donate blood easily by checking the list of blood donation camps.</a:t>
            </a:r>
          </a:p>
          <a:p>
            <a:endParaRPr lang="en-IN" dirty="0"/>
          </a:p>
        </p:txBody>
      </p:sp>
    </p:spTree>
    <p:extLst>
      <p:ext uri="{BB962C8B-B14F-4D97-AF65-F5344CB8AC3E}">
        <p14:creationId xmlns:p14="http://schemas.microsoft.com/office/powerpoint/2010/main" val="254932527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
  <TotalTime>938</TotalTime>
  <Words>705</Words>
  <Application>Microsoft Office PowerPoint</Application>
  <PresentationFormat>Widescreen</PresentationFormat>
  <Paragraphs>40</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宋体</vt:lpstr>
      <vt:lpstr>Arial</vt:lpstr>
      <vt:lpstr>Calibri</vt:lpstr>
      <vt:lpstr>Calibri Light</vt:lpstr>
      <vt:lpstr>Times New Roman</vt:lpstr>
      <vt:lpstr>Wingdings</vt:lpstr>
      <vt:lpstr>Retrospect</vt:lpstr>
      <vt:lpstr>A Mini Project Synopsis on   “WEB BASED BLOOD DONATION MANAGEMENT SYSTEM”   Submitted  In partial fulfilment of the requirement for the V Semester of Bachelor of Technology in Computer Science and Engineering of the academic year 2019-20    Submitted By: SYED AHRAR HUSSAINI     R17CS421 SUMEDH V GOWDA          R17CS416 SYED HAROON A                R17CS422  SYED UMAR                        R17CS425   Mini Project Group ID:  G8 Section: G SEC     Under the guidance of:   Prof. GOPINATH R Asst. Professor  School of C &amp; IT, REVA University  </vt:lpstr>
      <vt:lpstr>ABSTRACT </vt:lpstr>
      <vt:lpstr>INTRODUCTION </vt:lpstr>
      <vt:lpstr>The system comprises of 2 major modules as follows:   BLOOD SEEKER    1. SIGN UP 2. SIGN IN 3. SEARCH BLOOD GROUP 4. FIND DONORS 5. CALL DONORS     BLOOD DONOR   1. SIGN UP 2. SIGN IN 3. SPECIFY BLOOD TYPE 4. UPDATE PROFILE 5. RECEIVE CALL </vt:lpstr>
      <vt:lpstr>MOTIVATION  </vt:lpstr>
      <vt:lpstr>OBJECTIVES </vt:lpstr>
      <vt:lpstr>SYSTEM REQUIREMENTS</vt:lpstr>
      <vt:lpstr>EXPECTED IMPLEMENTATION METHOD</vt:lpstr>
      <vt:lpstr>EXPECTED NEW APPLICATIONS</vt:lpstr>
      <vt:lpstr>CONCLUSION</vt:lpstr>
      <vt:lpstr>REFERENCES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Mini Project Synopsis on  “WEB BASED BLOOD DONATION MANAGEMENT SYSTEM”   Submitted  In partial fulfilment of the requirement for the V Semester of Bachelor of Technology in Computer Science and Engineering of the academic year 2019-20    Submitted By: SYED AHRAR HUSSAINI     R17CS421 SUMEDH V GOWDA          R17CS416 SYED HAROON A                R17CS422  SYED UMAR                        R17CS425   Mini Project Group ID:  G8 Section: G SEC     Under the guidance of:   Prof. GOPINATH R Asst. Professor  School of C &amp; IT, REVA University</dc:title>
  <dc:creator>Syed Ahrar</dc:creator>
  <cp:lastModifiedBy>Syed Ahrar</cp:lastModifiedBy>
  <cp:revision>12</cp:revision>
  <dcterms:created xsi:type="dcterms:W3CDTF">2019-11-12T12:44:02Z</dcterms:created>
  <dcterms:modified xsi:type="dcterms:W3CDTF">2019-11-13T08:28:09Z</dcterms:modified>
</cp:coreProperties>
</file>