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双向变换的理论与应用的研究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 Bidirectional Preprocessor</a:t>
            </a:r>
            <a:endParaRPr sz="3200"/>
          </a:p>
          <a:p>
            <a:pPr lvl="0">
              <a:defRPr sz="1800"/>
            </a:pPr>
            <a:r>
              <a:rPr sz="3200"/>
              <a:t>吴逸鸣，吴阳怿 ，吴争铠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MEDG - Macro Expansion Dependency Graph</a:t>
            </a:r>
          </a:p>
        </p:txBody>
      </p:sp>
      <p:pic>
        <p:nvPicPr>
          <p:cNvPr id="7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3079750"/>
            <a:ext cx="6451600" cy="59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 complete implementation based on Boost - already have a one way preprocessor</a:t>
            </a:r>
            <a:endParaRPr sz="3600"/>
          </a:p>
          <a:p>
            <a:pPr lvl="0">
              <a:defRPr sz="1800"/>
            </a:pPr>
            <a:r>
              <a:rPr sz="3600"/>
              <a:t>A better definition of Optimum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My Work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Co-design ‘A bidirectional transformation model based on context free grammars’</a:t>
            </a:r>
            <a:endParaRPr sz="3600"/>
          </a:p>
          <a:p>
            <a:pPr lvl="0">
              <a:defRPr sz="1800"/>
            </a:pPr>
            <a:r>
              <a:rPr sz="3600"/>
              <a:t>Co-design Bidirectional Preprocessor</a:t>
            </a:r>
            <a:endParaRPr sz="3600"/>
          </a:p>
          <a:p>
            <a:pPr lvl="0">
              <a:defRPr sz="1800"/>
            </a:pPr>
            <a:r>
              <a:rPr sz="3600"/>
              <a:t>A case study of macro calls in Linux kernel</a:t>
            </a:r>
            <a:endParaRPr sz="3600"/>
          </a:p>
          <a:p>
            <a:pPr lvl="0">
              <a:defRPr sz="1800"/>
            </a:pPr>
            <a:r>
              <a:rPr sz="3600"/>
              <a:t>Working on Boost lib…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1 excellent paper, 1 journal paper</a:t>
            </a:r>
            <a:endParaRPr sz="3600"/>
          </a:p>
          <a:p>
            <a:pPr lvl="0">
              <a:defRPr sz="1800"/>
            </a:pPr>
            <a:r>
              <a:rPr sz="3600"/>
              <a:t>2 bidirectional tools</a:t>
            </a:r>
            <a:endParaRPr sz="3600"/>
          </a:p>
          <a:p>
            <a:pPr lvl="0">
              <a:defRPr sz="1800"/>
            </a:pPr>
            <a:r>
              <a:rPr sz="3600"/>
              <a:t>Much Research Experience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Background &amp; Motivation</a:t>
            </a:r>
            <a:endParaRPr sz="3600"/>
          </a:p>
          <a:p>
            <a:pPr lvl="0">
              <a:defRPr sz="1800"/>
            </a:pPr>
            <a:r>
              <a:rPr sz="3600"/>
              <a:t>Design</a:t>
            </a:r>
            <a:endParaRPr sz="3600"/>
          </a:p>
          <a:p>
            <a:pPr lvl="0">
              <a:defRPr sz="1800"/>
            </a:pPr>
            <a:r>
              <a:rPr sz="3600"/>
              <a:t>Next Step</a:t>
            </a:r>
            <a:endParaRPr sz="3600"/>
          </a:p>
          <a:p>
            <a:pPr lvl="0">
              <a:defRPr sz="1800"/>
            </a:pPr>
            <a:r>
              <a:rPr sz="3600"/>
              <a:t>My Work</a:t>
            </a:r>
            <a:endParaRPr sz="3600"/>
          </a:p>
          <a:p>
            <a:pPr lvl="0">
              <a:defRPr sz="1800"/>
            </a:pPr>
            <a:r>
              <a:rPr sz="360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Background</a:t>
            </a:r>
          </a:p>
        </p:txBody>
      </p:sp>
      <p:sp>
        <p:nvSpPr>
          <p:cNvPr id="39" name="Shape 39"/>
          <p:cNvSpPr/>
          <p:nvPr/>
        </p:nvSpPr>
        <p:spPr>
          <a:xfrm>
            <a:off x="5972886" y="3446462"/>
            <a:ext cx="19353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GenProg</a:t>
            </a:r>
          </a:p>
        </p:txBody>
      </p:sp>
      <p:sp>
        <p:nvSpPr>
          <p:cNvPr id="40" name="Shape 40"/>
          <p:cNvSpPr/>
          <p:nvPr/>
        </p:nvSpPr>
        <p:spPr>
          <a:xfrm>
            <a:off x="9478289" y="5365750"/>
            <a:ext cx="1613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SemFix</a:t>
            </a:r>
          </a:p>
        </p:txBody>
      </p:sp>
      <p:sp>
        <p:nvSpPr>
          <p:cNvPr id="41" name="Shape 41"/>
          <p:cNvSpPr/>
          <p:nvPr/>
        </p:nvSpPr>
        <p:spPr>
          <a:xfrm>
            <a:off x="4647971" y="7086600"/>
            <a:ext cx="17149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Minthint</a:t>
            </a:r>
          </a:p>
        </p:txBody>
      </p:sp>
      <p:sp>
        <p:nvSpPr>
          <p:cNvPr id="42" name="Shape 42"/>
          <p:cNvSpPr/>
          <p:nvPr/>
        </p:nvSpPr>
        <p:spPr>
          <a:xfrm>
            <a:off x="2556789" y="4902200"/>
            <a:ext cx="9697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PAR</a:t>
            </a:r>
          </a:p>
        </p:txBody>
      </p:sp>
      <p:cxnSp>
        <p:nvCxnSpPr>
          <p:cNvPr id="43" name="Connector 43"/>
          <p:cNvCxnSpPr>
            <a:stCxn id="41" idx="0"/>
            <a:endCxn id="42" idx="0"/>
          </p:cNvCxnSpPr>
          <p:nvPr/>
        </p:nvCxnSpPr>
        <p:spPr>
          <a:xfrm flipH="1" flipV="1">
            <a:off x="3041650" y="5226050"/>
            <a:ext cx="2463800" cy="2184401"/>
          </a:xfrm>
          <a:prstGeom prst="straightConnector1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</p:cxnSp>
      <p:cxnSp>
        <p:nvCxnSpPr>
          <p:cNvPr id="44" name="Connector 44"/>
          <p:cNvCxnSpPr>
            <a:stCxn id="40" idx="0"/>
            <a:endCxn id="39" idx="0"/>
          </p:cNvCxnSpPr>
          <p:nvPr/>
        </p:nvCxnSpPr>
        <p:spPr>
          <a:xfrm flipH="1" flipV="1">
            <a:off x="6940549" y="3770312"/>
            <a:ext cx="3344242" cy="1919289"/>
          </a:xfrm>
          <a:prstGeom prst="straightConnector1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</p:cxnSp>
      <p:cxnSp>
        <p:nvCxnSpPr>
          <p:cNvPr id="45" name="Connector 45"/>
          <p:cNvCxnSpPr>
            <a:stCxn id="40" idx="0"/>
            <a:endCxn id="41" idx="0"/>
          </p:cNvCxnSpPr>
          <p:nvPr/>
        </p:nvCxnSpPr>
        <p:spPr>
          <a:xfrm flipH="1">
            <a:off x="5505449" y="5689600"/>
            <a:ext cx="4779342" cy="1720851"/>
          </a:xfrm>
          <a:prstGeom prst="straightConnector1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</p:cxnSp>
      <p:sp>
        <p:nvSpPr>
          <p:cNvPr id="46" name="Shape 46"/>
          <p:cNvSpPr/>
          <p:nvPr/>
        </p:nvSpPr>
        <p:spPr>
          <a:xfrm>
            <a:off x="4209084" y="5175250"/>
            <a:ext cx="45866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Automatic Repair Tool</a:t>
            </a:r>
          </a:p>
        </p:txBody>
      </p:sp>
      <p:cxnSp>
        <p:nvCxnSpPr>
          <p:cNvPr id="47" name="Connector 47"/>
          <p:cNvCxnSpPr>
            <a:stCxn id="42" idx="0"/>
            <a:endCxn id="39" idx="0"/>
          </p:cNvCxnSpPr>
          <p:nvPr/>
        </p:nvCxnSpPr>
        <p:spPr>
          <a:xfrm flipV="1">
            <a:off x="3041650" y="3770312"/>
            <a:ext cx="3898900" cy="1455739"/>
          </a:xfrm>
          <a:prstGeom prst="straightConnector1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</p:cxn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Background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3213100"/>
            <a:ext cx="11099800" cy="1866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Preprocess problem for Automatic Repair Tools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850" y="6115050"/>
            <a:ext cx="9055100" cy="69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Preprocess is Complex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#define free(x), x=null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/*If the Automatic Tool inserts this piece of code*/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if (p != null)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	free(p);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5" name="Shape 55"/>
          <p:cNvSpPr/>
          <p:nvPr/>
        </p:nvSpPr>
        <p:spPr>
          <a:xfrm>
            <a:off x="6718300" y="259715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#define g(x,y), x+y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#define h(x), x*x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#define NUM, 3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#define f(x,y), g(x,y)+h(x)+NUM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f(a,b) -&gt; a+b+a*a+3 -&gt; a+b+</a:t>
            </a:r>
            <a:r>
              <a:rPr sz="2000">
                <a:solidFill>
                  <a:srgbClr val="C82506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*a+3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Should we delete the macro call?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spcBef>
                <a:spcPts val="400"/>
              </a:spcBef>
              <a:defRPr sz="1800"/>
            </a:pPr>
            <a:r>
              <a:rPr sz="2000">
                <a:latin typeface="Consolas"/>
                <a:ea typeface="Consolas"/>
                <a:cs typeface="Consolas"/>
                <a:sym typeface="Consolas"/>
              </a:rPr>
              <a:t>or Should we make it </a:t>
            </a:r>
            <a:r>
              <a:rPr sz="2000" u="sng">
                <a:solidFill>
                  <a:srgbClr val="0365C0"/>
                </a:solidFill>
                <a:latin typeface="Consolas"/>
                <a:ea typeface="Consolas"/>
                <a:cs typeface="Consolas"/>
                <a:sym typeface="Consolas"/>
              </a:rPr>
              <a:t>g(a,b)+b*a+NUM</a:t>
            </a:r>
            <a:r>
              <a:rPr sz="2000">
                <a:latin typeface="Consolas"/>
                <a:ea typeface="Consolas"/>
                <a:cs typeface="Consolas"/>
                <a:sym typeface="Consolas"/>
              </a:rPr>
              <a:t>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A Bidirectional Preprocessor</a:t>
            </a:r>
            <a:endParaRPr sz="6719"/>
          </a:p>
          <a:p>
            <a:pPr lvl="0" defTabSz="490727">
              <a:defRPr sz="1800"/>
            </a:pPr>
            <a:r>
              <a:rPr sz="6719"/>
              <a:t>-BXP</a:t>
            </a:r>
          </a:p>
        </p:txBody>
      </p:sp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5610" y="4133850"/>
            <a:ext cx="4473580" cy="3488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Four Properties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Soundness - BXP should be change the semantic</a:t>
            </a:r>
            <a:endParaRPr sz="3600"/>
          </a:p>
          <a:p>
            <a:pPr lvl="0">
              <a:defRPr sz="1800"/>
            </a:pPr>
            <a:r>
              <a:rPr sz="3600"/>
              <a:t>Optimum - BXP should eliminate least macro calls</a:t>
            </a:r>
            <a:endParaRPr sz="3600"/>
          </a:p>
          <a:p>
            <a:pPr lvl="0">
              <a:defRPr sz="1800"/>
            </a:pPr>
            <a:r>
              <a:rPr sz="3600"/>
              <a:t>Coverage - BXP should give all possible solutions</a:t>
            </a:r>
            <a:endParaRPr sz="3600"/>
          </a:p>
          <a:p>
            <a:pPr lvl="0">
              <a:defRPr sz="1800"/>
            </a:pPr>
            <a:r>
              <a:rPr sz="3600"/>
              <a:t>Completeness - BXP should warn if there is no possible solution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MEDG - Macro Expansion Dependency Graph</a:t>
            </a:r>
          </a:p>
        </p:txBody>
      </p:sp>
      <p:pic>
        <p:nvPicPr>
          <p:cNvPr id="6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0533" y="5221256"/>
            <a:ext cx="5263734" cy="337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8261" y="2789206"/>
            <a:ext cx="10048278" cy="2246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MEDG - Macro Expansion Dependency Graph</a:t>
            </a:r>
          </a:p>
        </p:txBody>
      </p:sp>
      <p:pic>
        <p:nvPicPr>
          <p:cNvPr id="6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3003550"/>
            <a:ext cx="6451600" cy="59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