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37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907588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5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8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3"/>
            <a:ext cx="8421688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41C36E-04B7-4BDB-82A2-ADCA2C7A2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62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1600206"/>
            <a:ext cx="89169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C1133B-2F91-4A15-BCF9-DA59843B8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3438" y="27464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6"/>
            <a:ext cx="65357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84B1E9-D3EF-4426-A864-5FA17AD2C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51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69" y="2130436"/>
            <a:ext cx="84214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38" y="3886200"/>
            <a:ext cx="69353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7596-BC47-4DA7-BC04-342B46D0C1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29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62-F968-4E3C-89C5-1E895916FC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66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1" y="4406911"/>
            <a:ext cx="84214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1" y="2906713"/>
            <a:ext cx="84214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1C9D-D881-47BF-ACF2-6E1A5417BE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6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661" y="1600206"/>
            <a:ext cx="47473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9173" y="1600206"/>
            <a:ext cx="474910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0391-0FD1-4455-BCAC-C9FA34D2FB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3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85" y="274638"/>
            <a:ext cx="891682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79" y="1535113"/>
            <a:ext cx="43775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9" y="2174875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917" y="1535113"/>
            <a:ext cx="43792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917" y="2174875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C66F-D8E2-4783-93CC-70CF594DE5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11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980-1D6F-4D2C-8ACC-8B4251B624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0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BAE4-1104-46E6-8059-91C8860113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198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80" y="273050"/>
            <a:ext cx="325952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96" y="273061"/>
            <a:ext cx="55386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80" y="1435103"/>
            <a:ext cx="325952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891B-FD5D-466D-BF6A-5BD2CA89FF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7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600206"/>
            <a:ext cx="89169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7652296-30BF-4A14-8D35-EE30B3A66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3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56" y="4800600"/>
            <a:ext cx="59445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956" y="612775"/>
            <a:ext cx="59445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56" y="5367338"/>
            <a:ext cx="59445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BF5B-BC19-461B-8E9C-4A9F9EC487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863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9BB5-D4E8-4893-8E1D-E2BA9F5BCE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3305" y="274649"/>
            <a:ext cx="24149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661" y="274649"/>
            <a:ext cx="708151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C0C-E316-48A5-B267-B93AA4471D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690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3813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95304" y="6245233"/>
            <a:ext cx="23098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384554" y="6245233"/>
            <a:ext cx="31353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099304" y="6245233"/>
            <a:ext cx="2309813" cy="474663"/>
          </a:xfrm>
        </p:spPr>
        <p:txBody>
          <a:bodyPr/>
          <a:lstStyle>
            <a:lvl1pPr>
              <a:defRPr/>
            </a:lvl1pPr>
          </a:lstStyle>
          <a:p>
            <a:fld id="{73619B7E-99C6-4F8E-A772-D3C279160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28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43" y="4406908"/>
            <a:ext cx="842168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43" y="2906713"/>
            <a:ext cx="84216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83851B-AA25-4FC4-B82F-EF745F4C19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03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4" y="1600206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3830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94B96F-1B88-4C24-9AAA-CCED9588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5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69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4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99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99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3D5C47-6E92-41D0-A771-8CB3F30E7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4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C4CAAF-CEB7-410E-A797-58024BF4E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4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0DCF45-2F61-4D91-982C-312EFDE110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56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8"/>
            <a:ext cx="55387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1E0FA81-C3AA-48F9-A923-19D0D12A9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9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7" y="4800600"/>
            <a:ext cx="5945187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7" y="612775"/>
            <a:ext cx="5945187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7" y="5367338"/>
            <a:ext cx="5945187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88C670-A2EC-40FF-987B-E418C7186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5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/>
        </p:nvSpPr>
        <p:spPr bwMode="auto">
          <a:xfrm>
            <a:off x="1485904" y="3886208"/>
            <a:ext cx="69326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572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9144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3716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8288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/>
              <a:t>Click to add text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4" y="6245233"/>
            <a:ext cx="23098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4" y="6245233"/>
            <a:ext cx="31353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ct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4" y="6245233"/>
            <a:ext cx="23098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499003D-2E03-4BD9-8AD5-2C52879253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9369425" y="6334125"/>
            <a:ext cx="388938" cy="420688"/>
          </a:xfrm>
          <a:prstGeom prst="foldedCorner">
            <a:avLst>
              <a:gd name="adj" fmla="val 35079"/>
            </a:avLst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ctr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5" y="274638"/>
            <a:ext cx="89168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5" y="1600206"/>
            <a:ext cx="89168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356361"/>
            <a:ext cx="23117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5098" y="6356361"/>
            <a:ext cx="3137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0440" y="6356361"/>
            <a:ext cx="23117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003D-2E03-4BD9-8AD5-2C52879253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4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1765301" y="1377958"/>
            <a:ext cx="6302374" cy="4705351"/>
            <a:chOff x="1112" y="868"/>
            <a:chExt cx="3970" cy="2964"/>
          </a:xfrm>
        </p:grpSpPr>
        <p:sp>
          <p:nvSpPr>
            <p:cNvPr id="6146" name="WordArt 2"/>
            <p:cNvSpPr>
              <a:spLocks noChangeArrowheads="1" noChangeShapeType="1" noTextEdit="1"/>
            </p:cNvSpPr>
            <p:nvPr/>
          </p:nvSpPr>
          <p:spPr bwMode="auto">
            <a:xfrm>
              <a:off x="1112" y="868"/>
              <a:ext cx="3970" cy="5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b="1" kern="10" dirty="0"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gradFill rotWithShape="0">
                    <a:gsLst>
                      <a:gs pos="0">
                        <a:srgbClr val="CBCBCB"/>
                      </a:gs>
                      <a:gs pos="100000">
                        <a:srgbClr val="EAEAEA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cs typeface="Times New Roman"/>
                </a:rPr>
                <a:t>STEEL  DESIGN </a:t>
              </a:r>
            </a:p>
          </p:txBody>
        </p:sp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2486" y="1429"/>
              <a:ext cx="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186" y="2563"/>
              <a:ext cx="186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130000"/>
                </a:lnSpc>
                <a:buClrTx/>
                <a:buFontTx/>
                <a:buNone/>
              </a:pPr>
              <a:r>
                <a:rPr lang="en-US" altLang="en-US" sz="3600" dirty="0">
                  <a:latin typeface="Arial Narrow" pitchFamily="32" charset="0"/>
                </a:rPr>
                <a:t>Dr. </a:t>
              </a:r>
              <a:r>
                <a:rPr lang="en-US" altLang="en-US" sz="3600" dirty="0" err="1">
                  <a:latin typeface="Arial Narrow" pitchFamily="32" charset="0"/>
                </a:rPr>
                <a:t>Harpal</a:t>
              </a:r>
              <a:r>
                <a:rPr lang="en-US" altLang="en-US" sz="3600" dirty="0">
                  <a:latin typeface="Arial Narrow" pitchFamily="32" charset="0"/>
                </a:rPr>
                <a:t> </a:t>
              </a:r>
              <a:r>
                <a:rPr lang="en-US" altLang="en-US" sz="3600" dirty="0" smtClean="0">
                  <a:latin typeface="Arial Narrow" pitchFamily="32" charset="0"/>
                </a:rPr>
                <a:t>Singh</a:t>
              </a:r>
            </a:p>
            <a:p>
              <a:pPr algn="ctr">
                <a:lnSpc>
                  <a:spcPct val="130000"/>
                </a:lnSpc>
                <a:buClrTx/>
                <a:buFontTx/>
                <a:buNone/>
              </a:pPr>
              <a:r>
                <a:rPr lang="en-US" altLang="en-US" sz="3600" dirty="0" smtClean="0">
                  <a:latin typeface="Arial Narrow" pitchFamily="32" charset="0"/>
                </a:rPr>
                <a:t>Professor</a:t>
              </a:r>
              <a:endParaRPr lang="en-US" altLang="en-US" sz="3600" dirty="0">
                <a:latin typeface="Arial Narrow" pitchFamily="32" charset="0"/>
              </a:endParaRPr>
            </a:p>
            <a:p>
              <a:pPr algn="ctr">
                <a:lnSpc>
                  <a:spcPct val="130000"/>
                </a:lnSpc>
                <a:buClrTx/>
                <a:buFontTx/>
                <a:buNone/>
              </a:pPr>
              <a:r>
                <a:rPr lang="en-US" altLang="en-US" sz="2400" dirty="0"/>
                <a:t>GNDEC, Ludhiana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2462" y="1984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Type of Structural Steel Sections: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6878" y="1065221"/>
            <a:ext cx="3540049" cy="586957"/>
          </a:xfrm>
          <a:prstGeom prst="rect">
            <a:avLst/>
          </a:prstGeom>
          <a:solidFill>
            <a:srgbClr val="FFFF00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400" b="1"/>
              <a:t>  </a:t>
            </a:r>
            <a:r>
              <a:rPr lang="en-US" altLang="en-US" sz="3200" b="1">
                <a:solidFill>
                  <a:srgbClr val="FF3300"/>
                </a:solidFill>
              </a:rPr>
              <a:t>H</a:t>
            </a:r>
            <a:r>
              <a:rPr lang="en-US" altLang="en-US" sz="2400" b="1"/>
              <a:t>ot-Rolled Sections.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7288213" y="2184400"/>
            <a:ext cx="547687" cy="547688"/>
          </a:xfrm>
          <a:custGeom>
            <a:avLst/>
            <a:gdLst>
              <a:gd name="G0" fmla="+- 1650 0 0"/>
              <a:gd name="G1" fmla="+- 21600 0 1650"/>
              <a:gd name="G2" fmla="+- 21600 0 165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50" y="10800"/>
                </a:moveTo>
                <a:cubicBezTo>
                  <a:pt x="1650" y="15853"/>
                  <a:pt x="5747" y="19950"/>
                  <a:pt x="10800" y="19950"/>
                </a:cubicBezTo>
                <a:cubicBezTo>
                  <a:pt x="15853" y="19950"/>
                  <a:pt x="19950" y="15853"/>
                  <a:pt x="19950" y="10800"/>
                </a:cubicBezTo>
                <a:cubicBezTo>
                  <a:pt x="19950" y="5747"/>
                  <a:pt x="15853" y="1650"/>
                  <a:pt x="10800" y="1650"/>
                </a:cubicBezTo>
                <a:cubicBezTo>
                  <a:pt x="5747" y="1650"/>
                  <a:pt x="1650" y="5747"/>
                  <a:pt x="1650" y="10800"/>
                </a:cubicBez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8686805" y="2203458"/>
            <a:ext cx="581025" cy="581025"/>
            <a:chOff x="5472" y="1388"/>
            <a:chExt cx="366" cy="366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5472" y="1388"/>
              <a:ext cx="366" cy="366"/>
            </a:xfrm>
            <a:prstGeom prst="roundRect">
              <a:avLst>
                <a:gd name="adj" fmla="val 2083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5505" y="1421"/>
              <a:ext cx="302" cy="302"/>
            </a:xfrm>
            <a:prstGeom prst="roundRect">
              <a:avLst>
                <a:gd name="adj" fmla="val 2083"/>
              </a:avLst>
            </a:prstGeom>
            <a:solidFill>
              <a:srgbClr val="FF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61938" y="4425950"/>
            <a:ext cx="641349" cy="3111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347791" y="4394208"/>
            <a:ext cx="360363" cy="36036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124075" y="4521200"/>
            <a:ext cx="958850" cy="1143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Freeform 10"/>
          <p:cNvSpPr>
            <a:spLocks noChangeArrowheads="1"/>
          </p:cNvSpPr>
          <p:nvPr/>
        </p:nvSpPr>
        <p:spPr bwMode="auto">
          <a:xfrm>
            <a:off x="2136779" y="2022483"/>
            <a:ext cx="441325" cy="785813"/>
          </a:xfrm>
          <a:custGeom>
            <a:avLst/>
            <a:gdLst>
              <a:gd name="T0" fmla="*/ 2 w 279"/>
              <a:gd name="T1" fmla="*/ 495 h 495"/>
              <a:gd name="T2" fmla="*/ 278 w 279"/>
              <a:gd name="T3" fmla="*/ 495 h 495"/>
              <a:gd name="T4" fmla="*/ 273 w 279"/>
              <a:gd name="T5" fmla="*/ 477 h 495"/>
              <a:gd name="T6" fmla="*/ 267 w 279"/>
              <a:gd name="T7" fmla="*/ 469 h 495"/>
              <a:gd name="T8" fmla="*/ 260 w 279"/>
              <a:gd name="T9" fmla="*/ 461 h 495"/>
              <a:gd name="T10" fmla="*/ 249 w 279"/>
              <a:gd name="T11" fmla="*/ 454 h 495"/>
              <a:gd name="T12" fmla="*/ 237 w 279"/>
              <a:gd name="T13" fmla="*/ 451 h 495"/>
              <a:gd name="T14" fmla="*/ 222 w 279"/>
              <a:gd name="T15" fmla="*/ 448 h 495"/>
              <a:gd name="T16" fmla="*/ 159 w 279"/>
              <a:gd name="T17" fmla="*/ 448 h 495"/>
              <a:gd name="T18" fmla="*/ 159 w 279"/>
              <a:gd name="T19" fmla="*/ 49 h 495"/>
              <a:gd name="T20" fmla="*/ 224 w 279"/>
              <a:gd name="T21" fmla="*/ 49 h 495"/>
              <a:gd name="T22" fmla="*/ 240 w 279"/>
              <a:gd name="T23" fmla="*/ 48 h 495"/>
              <a:gd name="T24" fmla="*/ 258 w 279"/>
              <a:gd name="T25" fmla="*/ 39 h 495"/>
              <a:gd name="T26" fmla="*/ 267 w 279"/>
              <a:gd name="T27" fmla="*/ 30 h 495"/>
              <a:gd name="T28" fmla="*/ 273 w 279"/>
              <a:gd name="T29" fmla="*/ 18 h 495"/>
              <a:gd name="T30" fmla="*/ 278 w 279"/>
              <a:gd name="T31" fmla="*/ 7 h 495"/>
              <a:gd name="T32" fmla="*/ 279 w 279"/>
              <a:gd name="T33" fmla="*/ 0 h 495"/>
              <a:gd name="T34" fmla="*/ 0 w 279"/>
              <a:gd name="T35" fmla="*/ 0 h 495"/>
              <a:gd name="T36" fmla="*/ 6 w 279"/>
              <a:gd name="T37" fmla="*/ 18 h 495"/>
              <a:gd name="T38" fmla="*/ 14 w 279"/>
              <a:gd name="T39" fmla="*/ 31 h 495"/>
              <a:gd name="T40" fmla="*/ 23 w 279"/>
              <a:gd name="T41" fmla="*/ 39 h 495"/>
              <a:gd name="T42" fmla="*/ 38 w 279"/>
              <a:gd name="T43" fmla="*/ 48 h 495"/>
              <a:gd name="T44" fmla="*/ 53 w 279"/>
              <a:gd name="T45" fmla="*/ 49 h 495"/>
              <a:gd name="T46" fmla="*/ 119 w 279"/>
              <a:gd name="T47" fmla="*/ 49 h 495"/>
              <a:gd name="T48" fmla="*/ 120 w 279"/>
              <a:gd name="T49" fmla="*/ 448 h 495"/>
              <a:gd name="T50" fmla="*/ 96 w 279"/>
              <a:gd name="T51" fmla="*/ 447 h 495"/>
              <a:gd name="T52" fmla="*/ 60 w 279"/>
              <a:gd name="T53" fmla="*/ 448 h 495"/>
              <a:gd name="T54" fmla="*/ 44 w 279"/>
              <a:gd name="T55" fmla="*/ 450 h 495"/>
              <a:gd name="T56" fmla="*/ 33 w 279"/>
              <a:gd name="T57" fmla="*/ 453 h 495"/>
              <a:gd name="T58" fmla="*/ 24 w 279"/>
              <a:gd name="T59" fmla="*/ 457 h 495"/>
              <a:gd name="T60" fmla="*/ 15 w 279"/>
              <a:gd name="T61" fmla="*/ 463 h 495"/>
              <a:gd name="T62" fmla="*/ 9 w 279"/>
              <a:gd name="T63" fmla="*/ 474 h 495"/>
              <a:gd name="T64" fmla="*/ 2 w 279"/>
              <a:gd name="T65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9" h="495">
                <a:moveTo>
                  <a:pt x="2" y="495"/>
                </a:moveTo>
                <a:lnTo>
                  <a:pt x="278" y="495"/>
                </a:lnTo>
                <a:lnTo>
                  <a:pt x="273" y="477"/>
                </a:lnTo>
                <a:lnTo>
                  <a:pt x="267" y="469"/>
                </a:lnTo>
                <a:lnTo>
                  <a:pt x="260" y="461"/>
                </a:lnTo>
                <a:lnTo>
                  <a:pt x="249" y="454"/>
                </a:lnTo>
                <a:lnTo>
                  <a:pt x="237" y="451"/>
                </a:lnTo>
                <a:lnTo>
                  <a:pt x="222" y="448"/>
                </a:lnTo>
                <a:lnTo>
                  <a:pt x="159" y="448"/>
                </a:lnTo>
                <a:lnTo>
                  <a:pt x="159" y="49"/>
                </a:lnTo>
                <a:lnTo>
                  <a:pt x="224" y="49"/>
                </a:lnTo>
                <a:lnTo>
                  <a:pt x="240" y="48"/>
                </a:lnTo>
                <a:lnTo>
                  <a:pt x="258" y="39"/>
                </a:lnTo>
                <a:lnTo>
                  <a:pt x="267" y="30"/>
                </a:lnTo>
                <a:lnTo>
                  <a:pt x="273" y="18"/>
                </a:lnTo>
                <a:lnTo>
                  <a:pt x="278" y="7"/>
                </a:lnTo>
                <a:lnTo>
                  <a:pt x="279" y="0"/>
                </a:lnTo>
                <a:lnTo>
                  <a:pt x="0" y="0"/>
                </a:lnTo>
                <a:lnTo>
                  <a:pt x="6" y="18"/>
                </a:lnTo>
                <a:lnTo>
                  <a:pt x="14" y="31"/>
                </a:lnTo>
                <a:lnTo>
                  <a:pt x="23" y="39"/>
                </a:lnTo>
                <a:lnTo>
                  <a:pt x="38" y="48"/>
                </a:lnTo>
                <a:lnTo>
                  <a:pt x="53" y="49"/>
                </a:lnTo>
                <a:lnTo>
                  <a:pt x="119" y="49"/>
                </a:lnTo>
                <a:lnTo>
                  <a:pt x="120" y="448"/>
                </a:lnTo>
                <a:lnTo>
                  <a:pt x="96" y="447"/>
                </a:lnTo>
                <a:lnTo>
                  <a:pt x="60" y="448"/>
                </a:lnTo>
                <a:lnTo>
                  <a:pt x="44" y="450"/>
                </a:lnTo>
                <a:lnTo>
                  <a:pt x="33" y="453"/>
                </a:lnTo>
                <a:lnTo>
                  <a:pt x="24" y="457"/>
                </a:lnTo>
                <a:lnTo>
                  <a:pt x="15" y="463"/>
                </a:lnTo>
                <a:lnTo>
                  <a:pt x="9" y="474"/>
                </a:lnTo>
                <a:lnTo>
                  <a:pt x="2" y="495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Freeform 11"/>
          <p:cNvSpPr>
            <a:spLocks noChangeArrowheads="1"/>
          </p:cNvSpPr>
          <p:nvPr/>
        </p:nvSpPr>
        <p:spPr bwMode="auto">
          <a:xfrm>
            <a:off x="3754438" y="2016133"/>
            <a:ext cx="254000" cy="785813"/>
          </a:xfrm>
          <a:custGeom>
            <a:avLst/>
            <a:gdLst>
              <a:gd name="T0" fmla="*/ 2 w 160"/>
              <a:gd name="T1" fmla="*/ 495 h 495"/>
              <a:gd name="T2" fmla="*/ 159 w 160"/>
              <a:gd name="T3" fmla="*/ 495 h 495"/>
              <a:gd name="T4" fmla="*/ 154 w 160"/>
              <a:gd name="T5" fmla="*/ 477 h 495"/>
              <a:gd name="T6" fmla="*/ 148 w 160"/>
              <a:gd name="T7" fmla="*/ 469 h 495"/>
              <a:gd name="T8" fmla="*/ 141 w 160"/>
              <a:gd name="T9" fmla="*/ 461 h 495"/>
              <a:gd name="T10" fmla="*/ 130 w 160"/>
              <a:gd name="T11" fmla="*/ 454 h 495"/>
              <a:gd name="T12" fmla="*/ 118 w 160"/>
              <a:gd name="T13" fmla="*/ 451 h 495"/>
              <a:gd name="T14" fmla="*/ 103 w 160"/>
              <a:gd name="T15" fmla="*/ 448 h 495"/>
              <a:gd name="T16" fmla="*/ 40 w 160"/>
              <a:gd name="T17" fmla="*/ 448 h 495"/>
              <a:gd name="T18" fmla="*/ 40 w 160"/>
              <a:gd name="T19" fmla="*/ 49 h 495"/>
              <a:gd name="T20" fmla="*/ 105 w 160"/>
              <a:gd name="T21" fmla="*/ 49 h 495"/>
              <a:gd name="T22" fmla="*/ 121 w 160"/>
              <a:gd name="T23" fmla="*/ 48 h 495"/>
              <a:gd name="T24" fmla="*/ 139 w 160"/>
              <a:gd name="T25" fmla="*/ 39 h 495"/>
              <a:gd name="T26" fmla="*/ 148 w 160"/>
              <a:gd name="T27" fmla="*/ 30 h 495"/>
              <a:gd name="T28" fmla="*/ 154 w 160"/>
              <a:gd name="T29" fmla="*/ 18 h 495"/>
              <a:gd name="T30" fmla="*/ 159 w 160"/>
              <a:gd name="T31" fmla="*/ 7 h 495"/>
              <a:gd name="T32" fmla="*/ 160 w 160"/>
              <a:gd name="T33" fmla="*/ 0 h 495"/>
              <a:gd name="T34" fmla="*/ 0 w 160"/>
              <a:gd name="T35" fmla="*/ 0 h 495"/>
              <a:gd name="T36" fmla="*/ 2 w 160"/>
              <a:gd name="T37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" h="495">
                <a:moveTo>
                  <a:pt x="2" y="495"/>
                </a:moveTo>
                <a:lnTo>
                  <a:pt x="159" y="495"/>
                </a:lnTo>
                <a:lnTo>
                  <a:pt x="154" y="477"/>
                </a:lnTo>
                <a:lnTo>
                  <a:pt x="148" y="469"/>
                </a:lnTo>
                <a:lnTo>
                  <a:pt x="141" y="461"/>
                </a:lnTo>
                <a:lnTo>
                  <a:pt x="130" y="454"/>
                </a:lnTo>
                <a:lnTo>
                  <a:pt x="118" y="451"/>
                </a:lnTo>
                <a:lnTo>
                  <a:pt x="103" y="448"/>
                </a:lnTo>
                <a:lnTo>
                  <a:pt x="40" y="448"/>
                </a:lnTo>
                <a:lnTo>
                  <a:pt x="40" y="49"/>
                </a:lnTo>
                <a:lnTo>
                  <a:pt x="105" y="49"/>
                </a:lnTo>
                <a:lnTo>
                  <a:pt x="121" y="48"/>
                </a:lnTo>
                <a:lnTo>
                  <a:pt x="139" y="39"/>
                </a:lnTo>
                <a:lnTo>
                  <a:pt x="148" y="30"/>
                </a:lnTo>
                <a:lnTo>
                  <a:pt x="154" y="18"/>
                </a:lnTo>
                <a:lnTo>
                  <a:pt x="159" y="7"/>
                </a:lnTo>
                <a:lnTo>
                  <a:pt x="160" y="0"/>
                </a:lnTo>
                <a:lnTo>
                  <a:pt x="0" y="0"/>
                </a:lnTo>
                <a:lnTo>
                  <a:pt x="2" y="495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Freeform 12"/>
          <p:cNvSpPr>
            <a:spLocks noChangeArrowheads="1"/>
          </p:cNvSpPr>
          <p:nvPr/>
        </p:nvSpPr>
        <p:spPr bwMode="auto">
          <a:xfrm>
            <a:off x="6045205" y="2019300"/>
            <a:ext cx="442913" cy="388938"/>
          </a:xfrm>
          <a:custGeom>
            <a:avLst/>
            <a:gdLst>
              <a:gd name="T0" fmla="*/ 159 w 279"/>
              <a:gd name="T1" fmla="*/ 244 h 245"/>
              <a:gd name="T2" fmla="*/ 159 w 279"/>
              <a:gd name="T3" fmla="*/ 49 h 245"/>
              <a:gd name="T4" fmla="*/ 224 w 279"/>
              <a:gd name="T5" fmla="*/ 49 h 245"/>
              <a:gd name="T6" fmla="*/ 240 w 279"/>
              <a:gd name="T7" fmla="*/ 48 h 245"/>
              <a:gd name="T8" fmla="*/ 258 w 279"/>
              <a:gd name="T9" fmla="*/ 39 h 245"/>
              <a:gd name="T10" fmla="*/ 267 w 279"/>
              <a:gd name="T11" fmla="*/ 30 h 245"/>
              <a:gd name="T12" fmla="*/ 273 w 279"/>
              <a:gd name="T13" fmla="*/ 18 h 245"/>
              <a:gd name="T14" fmla="*/ 278 w 279"/>
              <a:gd name="T15" fmla="*/ 7 h 245"/>
              <a:gd name="T16" fmla="*/ 279 w 279"/>
              <a:gd name="T17" fmla="*/ 0 h 245"/>
              <a:gd name="T18" fmla="*/ 0 w 279"/>
              <a:gd name="T19" fmla="*/ 0 h 245"/>
              <a:gd name="T20" fmla="*/ 6 w 279"/>
              <a:gd name="T21" fmla="*/ 18 h 245"/>
              <a:gd name="T22" fmla="*/ 14 w 279"/>
              <a:gd name="T23" fmla="*/ 31 h 245"/>
              <a:gd name="T24" fmla="*/ 23 w 279"/>
              <a:gd name="T25" fmla="*/ 39 h 245"/>
              <a:gd name="T26" fmla="*/ 38 w 279"/>
              <a:gd name="T27" fmla="*/ 48 h 245"/>
              <a:gd name="T28" fmla="*/ 53 w 279"/>
              <a:gd name="T29" fmla="*/ 49 h 245"/>
              <a:gd name="T30" fmla="*/ 119 w 279"/>
              <a:gd name="T31" fmla="*/ 49 h 245"/>
              <a:gd name="T32" fmla="*/ 120 w 279"/>
              <a:gd name="T33" fmla="*/ 245 h 245"/>
              <a:gd name="T34" fmla="*/ 159 w 279"/>
              <a:gd name="T3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" h="245">
                <a:moveTo>
                  <a:pt x="159" y="244"/>
                </a:moveTo>
                <a:lnTo>
                  <a:pt x="159" y="49"/>
                </a:lnTo>
                <a:lnTo>
                  <a:pt x="224" y="49"/>
                </a:lnTo>
                <a:lnTo>
                  <a:pt x="240" y="48"/>
                </a:lnTo>
                <a:lnTo>
                  <a:pt x="258" y="39"/>
                </a:lnTo>
                <a:lnTo>
                  <a:pt x="267" y="30"/>
                </a:lnTo>
                <a:lnTo>
                  <a:pt x="273" y="18"/>
                </a:lnTo>
                <a:lnTo>
                  <a:pt x="278" y="7"/>
                </a:lnTo>
                <a:lnTo>
                  <a:pt x="279" y="0"/>
                </a:lnTo>
                <a:lnTo>
                  <a:pt x="0" y="0"/>
                </a:lnTo>
                <a:lnTo>
                  <a:pt x="6" y="18"/>
                </a:lnTo>
                <a:lnTo>
                  <a:pt x="14" y="31"/>
                </a:lnTo>
                <a:lnTo>
                  <a:pt x="23" y="39"/>
                </a:lnTo>
                <a:lnTo>
                  <a:pt x="38" y="48"/>
                </a:lnTo>
                <a:lnTo>
                  <a:pt x="53" y="49"/>
                </a:lnTo>
                <a:lnTo>
                  <a:pt x="119" y="49"/>
                </a:lnTo>
                <a:lnTo>
                  <a:pt x="120" y="245"/>
                </a:lnTo>
                <a:lnTo>
                  <a:pt x="159" y="24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Freeform 13"/>
          <p:cNvSpPr>
            <a:spLocks noChangeArrowheads="1"/>
          </p:cNvSpPr>
          <p:nvPr/>
        </p:nvSpPr>
        <p:spPr bwMode="auto">
          <a:xfrm>
            <a:off x="4875212" y="2189163"/>
            <a:ext cx="406400" cy="322262"/>
          </a:xfrm>
          <a:custGeom>
            <a:avLst/>
            <a:gdLst>
              <a:gd name="T0" fmla="*/ 0 w 256"/>
              <a:gd name="T1" fmla="*/ 0 h 203"/>
              <a:gd name="T2" fmla="*/ 1 w 256"/>
              <a:gd name="T3" fmla="*/ 203 h 203"/>
              <a:gd name="T4" fmla="*/ 256 w 256"/>
              <a:gd name="T5" fmla="*/ 203 h 203"/>
              <a:gd name="T6" fmla="*/ 252 w 256"/>
              <a:gd name="T7" fmla="*/ 188 h 203"/>
              <a:gd name="T8" fmla="*/ 247 w 256"/>
              <a:gd name="T9" fmla="*/ 179 h 203"/>
              <a:gd name="T10" fmla="*/ 240 w 256"/>
              <a:gd name="T11" fmla="*/ 171 h 203"/>
              <a:gd name="T12" fmla="*/ 225 w 256"/>
              <a:gd name="T13" fmla="*/ 162 h 203"/>
              <a:gd name="T14" fmla="*/ 216 w 256"/>
              <a:gd name="T15" fmla="*/ 159 h 203"/>
              <a:gd name="T16" fmla="*/ 205 w 256"/>
              <a:gd name="T17" fmla="*/ 158 h 203"/>
              <a:gd name="T18" fmla="*/ 49 w 256"/>
              <a:gd name="T19" fmla="*/ 158 h 203"/>
              <a:gd name="T20" fmla="*/ 49 w 256"/>
              <a:gd name="T21" fmla="*/ 44 h 203"/>
              <a:gd name="T22" fmla="*/ 48 w 256"/>
              <a:gd name="T23" fmla="*/ 33 h 203"/>
              <a:gd name="T24" fmla="*/ 42 w 256"/>
              <a:gd name="T25" fmla="*/ 21 h 203"/>
              <a:gd name="T26" fmla="*/ 34 w 256"/>
              <a:gd name="T27" fmla="*/ 14 h 203"/>
              <a:gd name="T28" fmla="*/ 25 w 256"/>
              <a:gd name="T29" fmla="*/ 6 h 203"/>
              <a:gd name="T30" fmla="*/ 18 w 256"/>
              <a:gd name="T31" fmla="*/ 3 h 203"/>
              <a:gd name="T32" fmla="*/ 9 w 256"/>
              <a:gd name="T33" fmla="*/ 0 h 203"/>
              <a:gd name="T34" fmla="*/ 0 w 256"/>
              <a:gd name="T3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03">
                <a:moveTo>
                  <a:pt x="0" y="0"/>
                </a:moveTo>
                <a:lnTo>
                  <a:pt x="1" y="203"/>
                </a:lnTo>
                <a:lnTo>
                  <a:pt x="256" y="203"/>
                </a:lnTo>
                <a:lnTo>
                  <a:pt x="252" y="188"/>
                </a:lnTo>
                <a:lnTo>
                  <a:pt x="247" y="179"/>
                </a:lnTo>
                <a:lnTo>
                  <a:pt x="240" y="171"/>
                </a:lnTo>
                <a:lnTo>
                  <a:pt x="225" y="162"/>
                </a:lnTo>
                <a:lnTo>
                  <a:pt x="216" y="159"/>
                </a:lnTo>
                <a:lnTo>
                  <a:pt x="205" y="158"/>
                </a:lnTo>
                <a:lnTo>
                  <a:pt x="49" y="158"/>
                </a:lnTo>
                <a:lnTo>
                  <a:pt x="49" y="44"/>
                </a:lnTo>
                <a:lnTo>
                  <a:pt x="48" y="33"/>
                </a:lnTo>
                <a:lnTo>
                  <a:pt x="42" y="21"/>
                </a:lnTo>
                <a:lnTo>
                  <a:pt x="34" y="14"/>
                </a:lnTo>
                <a:lnTo>
                  <a:pt x="25" y="6"/>
                </a:lnTo>
                <a:lnTo>
                  <a:pt x="18" y="3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28588" y="2847983"/>
            <a:ext cx="1476984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           W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(a) Wide-flange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     Shape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726766" y="2844800"/>
            <a:ext cx="12550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S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(b) </a:t>
            </a:r>
            <a:r>
              <a:rPr lang="en-US" altLang="en-US" dirty="0" smtClean="0">
                <a:latin typeface="Arial Narrow" pitchFamily="32" charset="0"/>
              </a:rPr>
              <a:t>Indian</a:t>
            </a:r>
            <a:endParaRPr lang="en-US" altLang="en-US" dirty="0">
              <a:latin typeface="Arial Narrow" pitchFamily="32" charset="0"/>
            </a:endParaRPr>
          </a:p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     Standard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Beam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234151" y="2830514"/>
            <a:ext cx="124378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C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(c) </a:t>
            </a:r>
            <a:r>
              <a:rPr lang="en-US" altLang="en-US" dirty="0" smtClean="0">
                <a:latin typeface="Arial Narrow" pitchFamily="32" charset="0"/>
              </a:rPr>
              <a:t>Indian</a:t>
            </a:r>
            <a:endParaRPr lang="en-US" altLang="en-US" dirty="0">
              <a:latin typeface="Arial Narrow" pitchFamily="32" charset="0"/>
            </a:endParaRPr>
          </a:p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     Standard</a:t>
            </a:r>
          </a:p>
          <a:p>
            <a:pPr algn="ctr">
              <a:buClrTx/>
              <a:buFontTx/>
              <a:buNone/>
            </a:pPr>
            <a:r>
              <a:rPr lang="en-US" altLang="en-US" dirty="0">
                <a:latin typeface="Arial Narrow" pitchFamily="32" charset="0"/>
              </a:rPr>
              <a:t>   Channel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616738" y="2844800"/>
            <a:ext cx="94081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L</a:t>
            </a:r>
          </a:p>
          <a:p>
            <a:pPr algn="ctr"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(d) Angle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671214" y="2843221"/>
            <a:ext cx="1276608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WT or ST</a:t>
            </a:r>
          </a:p>
          <a:p>
            <a:pPr algn="ctr"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(e) Structural</a:t>
            </a:r>
          </a:p>
          <a:p>
            <a:pPr algn="ctr"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Tee     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7075492" y="3071814"/>
            <a:ext cx="107943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(f) Pipe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     Section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8358192" y="3076575"/>
            <a:ext cx="127660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(g) Structural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      Tubing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25479" y="5030795"/>
            <a:ext cx="85501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(h) Bars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070102" y="5030795"/>
            <a:ext cx="92875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Arial Narrow" pitchFamily="32" charset="0"/>
              </a:rPr>
              <a:t>(i) Plates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448179" y="4170363"/>
            <a:ext cx="5373885" cy="208890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/>
              <a:t>a – Wide-flange  : W 18 </a:t>
            </a:r>
            <a:r>
              <a:rPr lang="en-US" altLang="en-US">
                <a:latin typeface="Symbol" pitchFamily="16" charset="2"/>
              </a:rPr>
              <a:t></a:t>
            </a:r>
            <a:r>
              <a:rPr lang="en-US" altLang="en-US"/>
              <a:t> 97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/>
              <a:t>b – Standard (I)  :  S  12 </a:t>
            </a:r>
            <a:r>
              <a:rPr lang="en-US" altLang="en-US">
                <a:latin typeface="Symbol" pitchFamily="16" charset="2"/>
              </a:rPr>
              <a:t></a:t>
            </a:r>
            <a:r>
              <a:rPr lang="en-US" altLang="en-US"/>
              <a:t> 35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/>
              <a:t>c – Channel        :  C   9 </a:t>
            </a:r>
            <a:r>
              <a:rPr lang="en-US" altLang="en-US">
                <a:latin typeface="Symbol" pitchFamily="16" charset="2"/>
              </a:rPr>
              <a:t></a:t>
            </a:r>
            <a:r>
              <a:rPr lang="en-US" altLang="en-US"/>
              <a:t> 20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/>
              <a:t>d – Angles          :  L    6 </a:t>
            </a:r>
            <a:r>
              <a:rPr lang="en-US" altLang="en-US">
                <a:latin typeface="Symbol" pitchFamily="16" charset="2"/>
              </a:rPr>
              <a:t></a:t>
            </a:r>
            <a:r>
              <a:rPr lang="en-US" altLang="en-US"/>
              <a:t> 4 </a:t>
            </a:r>
            <a:r>
              <a:rPr lang="en-US" altLang="en-US">
                <a:latin typeface="Symbol" pitchFamily="16" charset="2"/>
              </a:rPr>
              <a:t></a:t>
            </a:r>
            <a:r>
              <a:rPr lang="en-US" altLang="en-US"/>
              <a:t> ½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/>
              <a:t>e – Structural Tee :  WT, MT or ST e.g. ST 8 </a:t>
            </a:r>
            <a:r>
              <a:rPr lang="en-US" altLang="en-US">
                <a:latin typeface="Symbol" pitchFamily="16" charset="2"/>
              </a:rPr>
              <a:t></a:t>
            </a:r>
            <a:r>
              <a:rPr lang="en-US" altLang="en-US"/>
              <a:t> 76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/>
              <a:t>f &amp; g – Hollow Structural Sections HSS :  9 or 8 </a:t>
            </a:r>
            <a:r>
              <a:rPr lang="en-US" altLang="en-US">
                <a:latin typeface="Symbol" pitchFamily="16" charset="2"/>
              </a:rPr>
              <a:t></a:t>
            </a:r>
            <a:r>
              <a:rPr lang="en-US" altLang="en-US"/>
              <a:t> 8</a:t>
            </a:r>
          </a:p>
        </p:txBody>
      </p:sp>
      <p:sp>
        <p:nvSpPr>
          <p:cNvPr id="15384" name="WordArt 24"/>
          <p:cNvSpPr>
            <a:spLocks noChangeArrowheads="1" noChangeShapeType="1" noTextEdit="1"/>
          </p:cNvSpPr>
          <p:nvPr/>
        </p:nvSpPr>
        <p:spPr bwMode="auto">
          <a:xfrm>
            <a:off x="862017" y="5203833"/>
            <a:ext cx="3301999" cy="1425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0000"/>
                </a:solidFill>
                <a:latin typeface="Arial Black"/>
              </a:rPr>
              <a:t>Standard rolled shapes.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8</a:t>
            </a:r>
          </a:p>
        </p:txBody>
      </p: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611193" y="2014546"/>
            <a:ext cx="561975" cy="782637"/>
            <a:chOff x="385" y="1269"/>
            <a:chExt cx="354" cy="493"/>
          </a:xfrm>
        </p:grpSpPr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543" y="1315"/>
              <a:ext cx="38" cy="39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88" name="Group 28"/>
            <p:cNvGrpSpPr>
              <a:grpSpLocks/>
            </p:cNvGrpSpPr>
            <p:nvPr/>
          </p:nvGrpSpPr>
          <p:grpSpPr bwMode="auto">
            <a:xfrm>
              <a:off x="385" y="1269"/>
              <a:ext cx="353" cy="46"/>
              <a:chOff x="385" y="1269"/>
              <a:chExt cx="353" cy="46"/>
            </a:xfrm>
          </p:grpSpPr>
          <p:sp>
            <p:nvSpPr>
              <p:cNvPr id="15389" name="AutoShape 29"/>
              <p:cNvSpPr>
                <a:spLocks/>
              </p:cNvSpPr>
              <p:nvPr/>
            </p:nvSpPr>
            <p:spPr bwMode="auto">
              <a:xfrm rot="16200000">
                <a:off x="539" y="1117"/>
                <a:ext cx="44" cy="353"/>
              </a:xfrm>
              <a:prstGeom prst="leftBracket">
                <a:avLst>
                  <a:gd name="adj" fmla="val 113284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Line 30"/>
              <p:cNvSpPr>
                <a:spLocks noChangeShapeType="1"/>
              </p:cNvSpPr>
              <p:nvPr/>
            </p:nvSpPr>
            <p:spPr bwMode="auto">
              <a:xfrm>
                <a:off x="385" y="1269"/>
                <a:ext cx="35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1" name="Group 31"/>
            <p:cNvGrpSpPr>
              <a:grpSpLocks/>
            </p:cNvGrpSpPr>
            <p:nvPr/>
          </p:nvGrpSpPr>
          <p:grpSpPr bwMode="auto">
            <a:xfrm>
              <a:off x="386" y="1716"/>
              <a:ext cx="353" cy="46"/>
              <a:chOff x="386" y="1716"/>
              <a:chExt cx="353" cy="46"/>
            </a:xfrm>
          </p:grpSpPr>
          <p:sp>
            <p:nvSpPr>
              <p:cNvPr id="15392" name="AutoShape 32"/>
              <p:cNvSpPr>
                <a:spLocks/>
              </p:cNvSpPr>
              <p:nvPr/>
            </p:nvSpPr>
            <p:spPr bwMode="auto">
              <a:xfrm rot="5400000" flipV="1">
                <a:off x="540" y="1562"/>
                <a:ext cx="44" cy="353"/>
              </a:xfrm>
              <a:prstGeom prst="leftBracket">
                <a:avLst>
                  <a:gd name="adj" fmla="val 113284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>
                <a:off x="386" y="1763"/>
                <a:ext cx="35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Type of Structural Steel Sections: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23864" y="1273183"/>
            <a:ext cx="3777294" cy="586957"/>
          </a:xfrm>
          <a:prstGeom prst="rect">
            <a:avLst/>
          </a:prstGeom>
          <a:solidFill>
            <a:srgbClr val="FFFF00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66FF"/>
              </a:buClr>
              <a:buFont typeface="Arial" charset="0"/>
              <a:buChar char="•"/>
            </a:pPr>
            <a:r>
              <a:rPr lang="en-US" altLang="en-US" sz="3200" b="1">
                <a:solidFill>
                  <a:srgbClr val="0066FF"/>
                </a:solidFill>
              </a:rPr>
              <a:t> C</a:t>
            </a:r>
            <a:r>
              <a:rPr lang="en-US" altLang="en-US" sz="2400" b="1"/>
              <a:t>old Formed Sections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30375" y="3405194"/>
            <a:ext cx="14321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latin typeface="Times New Roman" pitchFamily="16" charset="0"/>
              </a:rPr>
              <a:t>(a) Channels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054478" y="3406778"/>
            <a:ext cx="97043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latin typeface="Times New Roman" pitchFamily="16" charset="0"/>
              </a:rPr>
              <a:t>(b) Zees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743579" y="3405194"/>
            <a:ext cx="299663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latin typeface="Times New Roman" pitchFamily="16" charset="0"/>
              </a:rPr>
              <a:t>(c) I-shaped double channels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12975" y="5427670"/>
            <a:ext cx="11756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latin typeface="Times New Roman" pitchFamily="16" charset="0"/>
              </a:rPr>
              <a:t>(d) Angles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051429" y="5427670"/>
            <a:ext cx="16949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latin typeface="Times New Roman" pitchFamily="16" charset="0"/>
              </a:rPr>
              <a:t>(e) Hat sections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9</a:t>
            </a:r>
          </a:p>
        </p:txBody>
      </p:sp>
      <p:sp>
        <p:nvSpPr>
          <p:cNvPr id="16393" name="Freeform 9"/>
          <p:cNvSpPr>
            <a:spLocks noChangeArrowheads="1"/>
          </p:cNvSpPr>
          <p:nvPr/>
        </p:nvSpPr>
        <p:spPr bwMode="auto">
          <a:xfrm>
            <a:off x="2447925" y="2501908"/>
            <a:ext cx="320675" cy="792163"/>
          </a:xfrm>
          <a:custGeom>
            <a:avLst/>
            <a:gdLst>
              <a:gd name="T0" fmla="*/ 200 w 202"/>
              <a:gd name="T1" fmla="*/ 378 h 499"/>
              <a:gd name="T2" fmla="*/ 200 w 202"/>
              <a:gd name="T3" fmla="*/ 414 h 499"/>
              <a:gd name="T4" fmla="*/ 196 w 202"/>
              <a:gd name="T5" fmla="*/ 445 h 499"/>
              <a:gd name="T6" fmla="*/ 187 w 202"/>
              <a:gd name="T7" fmla="*/ 469 h 499"/>
              <a:gd name="T8" fmla="*/ 165 w 202"/>
              <a:gd name="T9" fmla="*/ 490 h 499"/>
              <a:gd name="T10" fmla="*/ 143 w 202"/>
              <a:gd name="T11" fmla="*/ 498 h 499"/>
              <a:gd name="T12" fmla="*/ 54 w 202"/>
              <a:gd name="T13" fmla="*/ 496 h 499"/>
              <a:gd name="T14" fmla="*/ 21 w 202"/>
              <a:gd name="T15" fmla="*/ 477 h 499"/>
              <a:gd name="T16" fmla="*/ 4 w 202"/>
              <a:gd name="T17" fmla="*/ 439 h 499"/>
              <a:gd name="T18" fmla="*/ 2 w 202"/>
              <a:gd name="T19" fmla="*/ 337 h 499"/>
              <a:gd name="T20" fmla="*/ 2 w 202"/>
              <a:gd name="T21" fmla="*/ 232 h 499"/>
              <a:gd name="T22" fmla="*/ 2 w 202"/>
              <a:gd name="T23" fmla="*/ 78 h 499"/>
              <a:gd name="T24" fmla="*/ 10 w 202"/>
              <a:gd name="T25" fmla="*/ 35 h 499"/>
              <a:gd name="T26" fmla="*/ 24 w 202"/>
              <a:gd name="T27" fmla="*/ 15 h 499"/>
              <a:gd name="T28" fmla="*/ 53 w 202"/>
              <a:gd name="T29" fmla="*/ 2 h 499"/>
              <a:gd name="T30" fmla="*/ 149 w 202"/>
              <a:gd name="T31" fmla="*/ 3 h 499"/>
              <a:gd name="T32" fmla="*/ 168 w 202"/>
              <a:gd name="T33" fmla="*/ 7 h 499"/>
              <a:gd name="T34" fmla="*/ 180 w 202"/>
              <a:gd name="T35" fmla="*/ 17 h 499"/>
              <a:gd name="T36" fmla="*/ 190 w 202"/>
              <a:gd name="T37" fmla="*/ 27 h 499"/>
              <a:gd name="T38" fmla="*/ 198 w 202"/>
              <a:gd name="T39" fmla="*/ 39 h 499"/>
              <a:gd name="T40" fmla="*/ 201 w 202"/>
              <a:gd name="T41" fmla="*/ 60 h 499"/>
              <a:gd name="T42" fmla="*/ 202 w 202"/>
              <a:gd name="T43" fmla="*/ 12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499">
                <a:moveTo>
                  <a:pt x="200" y="378"/>
                </a:moveTo>
                <a:cubicBezTo>
                  <a:pt x="200" y="384"/>
                  <a:pt x="201" y="403"/>
                  <a:pt x="200" y="414"/>
                </a:cubicBezTo>
                <a:cubicBezTo>
                  <a:pt x="199" y="425"/>
                  <a:pt x="199" y="436"/>
                  <a:pt x="196" y="445"/>
                </a:cubicBezTo>
                <a:cubicBezTo>
                  <a:pt x="194" y="454"/>
                  <a:pt x="192" y="462"/>
                  <a:pt x="187" y="469"/>
                </a:cubicBezTo>
                <a:cubicBezTo>
                  <a:pt x="182" y="476"/>
                  <a:pt x="172" y="485"/>
                  <a:pt x="165" y="490"/>
                </a:cubicBezTo>
                <a:cubicBezTo>
                  <a:pt x="158" y="495"/>
                  <a:pt x="161" y="497"/>
                  <a:pt x="143" y="498"/>
                </a:cubicBezTo>
                <a:cubicBezTo>
                  <a:pt x="125" y="499"/>
                  <a:pt x="74" y="499"/>
                  <a:pt x="54" y="496"/>
                </a:cubicBezTo>
                <a:cubicBezTo>
                  <a:pt x="34" y="493"/>
                  <a:pt x="29" y="486"/>
                  <a:pt x="21" y="477"/>
                </a:cubicBezTo>
                <a:cubicBezTo>
                  <a:pt x="13" y="468"/>
                  <a:pt x="7" y="462"/>
                  <a:pt x="4" y="439"/>
                </a:cubicBezTo>
                <a:cubicBezTo>
                  <a:pt x="1" y="416"/>
                  <a:pt x="2" y="371"/>
                  <a:pt x="2" y="337"/>
                </a:cubicBezTo>
                <a:cubicBezTo>
                  <a:pt x="2" y="303"/>
                  <a:pt x="2" y="275"/>
                  <a:pt x="2" y="232"/>
                </a:cubicBezTo>
                <a:cubicBezTo>
                  <a:pt x="2" y="189"/>
                  <a:pt x="0" y="111"/>
                  <a:pt x="2" y="78"/>
                </a:cubicBezTo>
                <a:cubicBezTo>
                  <a:pt x="3" y="45"/>
                  <a:pt x="6" y="45"/>
                  <a:pt x="10" y="35"/>
                </a:cubicBezTo>
                <a:cubicBezTo>
                  <a:pt x="14" y="25"/>
                  <a:pt x="17" y="20"/>
                  <a:pt x="24" y="15"/>
                </a:cubicBezTo>
                <a:cubicBezTo>
                  <a:pt x="31" y="10"/>
                  <a:pt x="32" y="4"/>
                  <a:pt x="53" y="2"/>
                </a:cubicBezTo>
                <a:cubicBezTo>
                  <a:pt x="73" y="0"/>
                  <a:pt x="129" y="2"/>
                  <a:pt x="149" y="3"/>
                </a:cubicBezTo>
                <a:cubicBezTo>
                  <a:pt x="168" y="4"/>
                  <a:pt x="162" y="5"/>
                  <a:pt x="168" y="7"/>
                </a:cubicBezTo>
                <a:cubicBezTo>
                  <a:pt x="173" y="9"/>
                  <a:pt x="176" y="14"/>
                  <a:pt x="180" y="17"/>
                </a:cubicBezTo>
                <a:cubicBezTo>
                  <a:pt x="184" y="20"/>
                  <a:pt x="187" y="23"/>
                  <a:pt x="190" y="27"/>
                </a:cubicBezTo>
                <a:cubicBezTo>
                  <a:pt x="193" y="31"/>
                  <a:pt x="196" y="34"/>
                  <a:pt x="198" y="39"/>
                </a:cubicBezTo>
                <a:cubicBezTo>
                  <a:pt x="200" y="44"/>
                  <a:pt x="200" y="46"/>
                  <a:pt x="201" y="60"/>
                </a:cubicBezTo>
                <a:cubicBezTo>
                  <a:pt x="202" y="74"/>
                  <a:pt x="202" y="115"/>
                  <a:pt x="202" y="126"/>
                </a:cubicBezTo>
              </a:path>
            </a:pathLst>
          </a:custGeom>
          <a:noFill/>
          <a:ln w="284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Freeform 10"/>
          <p:cNvSpPr>
            <a:spLocks noChangeArrowheads="1"/>
          </p:cNvSpPr>
          <p:nvPr/>
        </p:nvSpPr>
        <p:spPr bwMode="auto">
          <a:xfrm>
            <a:off x="1944688" y="2500313"/>
            <a:ext cx="295275" cy="792162"/>
          </a:xfrm>
          <a:custGeom>
            <a:avLst/>
            <a:gdLst>
              <a:gd name="T0" fmla="*/ 179 w 186"/>
              <a:gd name="T1" fmla="*/ 498 h 499"/>
              <a:gd name="T2" fmla="*/ 68 w 186"/>
              <a:gd name="T3" fmla="*/ 496 h 499"/>
              <a:gd name="T4" fmla="*/ 26 w 186"/>
              <a:gd name="T5" fmla="*/ 477 h 499"/>
              <a:gd name="T6" fmla="*/ 5 w 186"/>
              <a:gd name="T7" fmla="*/ 439 h 499"/>
              <a:gd name="T8" fmla="*/ 3 w 186"/>
              <a:gd name="T9" fmla="*/ 337 h 499"/>
              <a:gd name="T10" fmla="*/ 3 w 186"/>
              <a:gd name="T11" fmla="*/ 232 h 499"/>
              <a:gd name="T12" fmla="*/ 2 w 186"/>
              <a:gd name="T13" fmla="*/ 78 h 499"/>
              <a:gd name="T14" fmla="*/ 13 w 186"/>
              <a:gd name="T15" fmla="*/ 35 h 499"/>
              <a:gd name="T16" fmla="*/ 30 w 186"/>
              <a:gd name="T17" fmla="*/ 15 h 499"/>
              <a:gd name="T18" fmla="*/ 66 w 186"/>
              <a:gd name="T19" fmla="*/ 2 h 499"/>
              <a:gd name="T20" fmla="*/ 186 w 186"/>
              <a:gd name="T21" fmla="*/ 3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499">
                <a:moveTo>
                  <a:pt x="179" y="498"/>
                </a:moveTo>
                <a:cubicBezTo>
                  <a:pt x="161" y="498"/>
                  <a:pt x="93" y="499"/>
                  <a:pt x="68" y="496"/>
                </a:cubicBezTo>
                <a:cubicBezTo>
                  <a:pt x="43" y="493"/>
                  <a:pt x="36" y="486"/>
                  <a:pt x="26" y="477"/>
                </a:cubicBezTo>
                <a:cubicBezTo>
                  <a:pt x="16" y="468"/>
                  <a:pt x="9" y="462"/>
                  <a:pt x="5" y="439"/>
                </a:cubicBezTo>
                <a:cubicBezTo>
                  <a:pt x="1" y="416"/>
                  <a:pt x="3" y="371"/>
                  <a:pt x="3" y="337"/>
                </a:cubicBezTo>
                <a:cubicBezTo>
                  <a:pt x="3" y="303"/>
                  <a:pt x="3" y="275"/>
                  <a:pt x="3" y="232"/>
                </a:cubicBezTo>
                <a:cubicBezTo>
                  <a:pt x="3" y="189"/>
                  <a:pt x="0" y="111"/>
                  <a:pt x="2" y="78"/>
                </a:cubicBezTo>
                <a:cubicBezTo>
                  <a:pt x="4" y="45"/>
                  <a:pt x="8" y="45"/>
                  <a:pt x="13" y="35"/>
                </a:cubicBezTo>
                <a:cubicBezTo>
                  <a:pt x="18" y="25"/>
                  <a:pt x="21" y="20"/>
                  <a:pt x="30" y="15"/>
                </a:cubicBezTo>
                <a:cubicBezTo>
                  <a:pt x="39" y="10"/>
                  <a:pt x="40" y="4"/>
                  <a:pt x="66" y="2"/>
                </a:cubicBezTo>
                <a:cubicBezTo>
                  <a:pt x="92" y="0"/>
                  <a:pt x="166" y="3"/>
                  <a:pt x="186" y="3"/>
                </a:cubicBezTo>
              </a:path>
            </a:pathLst>
          </a:custGeom>
          <a:noFill/>
          <a:ln w="284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3744917" y="2449521"/>
            <a:ext cx="579437" cy="847725"/>
            <a:chOff x="2359" y="1543"/>
            <a:chExt cx="365" cy="534"/>
          </a:xfrm>
        </p:grpSpPr>
        <p:sp>
          <p:nvSpPr>
            <p:cNvPr id="16396" name="Freeform 12"/>
            <p:cNvSpPr>
              <a:spLocks noChangeArrowheads="1"/>
            </p:cNvSpPr>
            <p:nvPr/>
          </p:nvSpPr>
          <p:spPr bwMode="auto">
            <a:xfrm flipH="1">
              <a:off x="2359" y="1543"/>
              <a:ext cx="185" cy="438"/>
            </a:xfrm>
            <a:custGeom>
              <a:avLst/>
              <a:gdLst>
                <a:gd name="T0" fmla="*/ 5 w 186"/>
                <a:gd name="T1" fmla="*/ 439 h 439"/>
                <a:gd name="T2" fmla="*/ 3 w 186"/>
                <a:gd name="T3" fmla="*/ 337 h 439"/>
                <a:gd name="T4" fmla="*/ 3 w 186"/>
                <a:gd name="T5" fmla="*/ 232 h 439"/>
                <a:gd name="T6" fmla="*/ 2 w 186"/>
                <a:gd name="T7" fmla="*/ 78 h 439"/>
                <a:gd name="T8" fmla="*/ 13 w 186"/>
                <a:gd name="T9" fmla="*/ 35 h 439"/>
                <a:gd name="T10" fmla="*/ 30 w 186"/>
                <a:gd name="T11" fmla="*/ 15 h 439"/>
                <a:gd name="T12" fmla="*/ 66 w 186"/>
                <a:gd name="T13" fmla="*/ 2 h 439"/>
                <a:gd name="T14" fmla="*/ 186 w 186"/>
                <a:gd name="T15" fmla="*/ 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439">
                  <a:moveTo>
                    <a:pt x="5" y="439"/>
                  </a:moveTo>
                  <a:cubicBezTo>
                    <a:pt x="5" y="422"/>
                    <a:pt x="3" y="371"/>
                    <a:pt x="3" y="337"/>
                  </a:cubicBezTo>
                  <a:cubicBezTo>
                    <a:pt x="3" y="303"/>
                    <a:pt x="3" y="275"/>
                    <a:pt x="3" y="232"/>
                  </a:cubicBezTo>
                  <a:cubicBezTo>
                    <a:pt x="3" y="189"/>
                    <a:pt x="0" y="111"/>
                    <a:pt x="2" y="78"/>
                  </a:cubicBezTo>
                  <a:cubicBezTo>
                    <a:pt x="4" y="45"/>
                    <a:pt x="8" y="45"/>
                    <a:pt x="13" y="35"/>
                  </a:cubicBezTo>
                  <a:cubicBezTo>
                    <a:pt x="18" y="25"/>
                    <a:pt x="21" y="20"/>
                    <a:pt x="30" y="15"/>
                  </a:cubicBezTo>
                  <a:cubicBezTo>
                    <a:pt x="39" y="10"/>
                    <a:pt x="40" y="4"/>
                    <a:pt x="66" y="2"/>
                  </a:cubicBezTo>
                  <a:cubicBezTo>
                    <a:pt x="92" y="0"/>
                    <a:pt x="166" y="3"/>
                    <a:pt x="186" y="3"/>
                  </a:cubicBezTo>
                </a:path>
              </a:pathLst>
            </a:custGeom>
            <a:noFill/>
            <a:ln w="284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Freeform 13"/>
            <p:cNvSpPr>
              <a:spLocks noChangeArrowheads="1"/>
            </p:cNvSpPr>
            <p:nvPr/>
          </p:nvSpPr>
          <p:spPr bwMode="auto">
            <a:xfrm rot="10800000">
              <a:off x="2539" y="1971"/>
              <a:ext cx="185" cy="108"/>
            </a:xfrm>
            <a:custGeom>
              <a:avLst/>
              <a:gdLst>
                <a:gd name="T0" fmla="*/ 186 w 186"/>
                <a:gd name="T1" fmla="*/ 109 h 109"/>
                <a:gd name="T2" fmla="*/ 184 w 186"/>
                <a:gd name="T3" fmla="*/ 78 h 109"/>
                <a:gd name="T4" fmla="*/ 173 w 186"/>
                <a:gd name="T5" fmla="*/ 35 h 109"/>
                <a:gd name="T6" fmla="*/ 156 w 186"/>
                <a:gd name="T7" fmla="*/ 15 h 109"/>
                <a:gd name="T8" fmla="*/ 120 w 186"/>
                <a:gd name="T9" fmla="*/ 2 h 109"/>
                <a:gd name="T10" fmla="*/ 0 w 186"/>
                <a:gd name="T11" fmla="*/ 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09">
                  <a:moveTo>
                    <a:pt x="186" y="109"/>
                  </a:moveTo>
                  <a:cubicBezTo>
                    <a:pt x="186" y="104"/>
                    <a:pt x="186" y="90"/>
                    <a:pt x="184" y="78"/>
                  </a:cubicBezTo>
                  <a:cubicBezTo>
                    <a:pt x="182" y="66"/>
                    <a:pt x="178" y="45"/>
                    <a:pt x="173" y="35"/>
                  </a:cubicBezTo>
                  <a:cubicBezTo>
                    <a:pt x="168" y="25"/>
                    <a:pt x="165" y="20"/>
                    <a:pt x="156" y="15"/>
                  </a:cubicBezTo>
                  <a:cubicBezTo>
                    <a:pt x="147" y="10"/>
                    <a:pt x="146" y="4"/>
                    <a:pt x="120" y="2"/>
                  </a:cubicBezTo>
                  <a:cubicBezTo>
                    <a:pt x="94" y="0"/>
                    <a:pt x="20" y="3"/>
                    <a:pt x="0" y="3"/>
                  </a:cubicBezTo>
                </a:path>
              </a:pathLst>
            </a:custGeom>
            <a:noFill/>
            <a:ln w="284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4548192" y="2401896"/>
            <a:ext cx="630237" cy="866775"/>
            <a:chOff x="2865" y="1513"/>
            <a:chExt cx="397" cy="546"/>
          </a:xfrm>
        </p:grpSpPr>
        <p:sp>
          <p:nvSpPr>
            <p:cNvPr id="16399" name="Freeform 15"/>
            <p:cNvSpPr>
              <a:spLocks noChangeArrowheads="1"/>
            </p:cNvSpPr>
            <p:nvPr/>
          </p:nvSpPr>
          <p:spPr bwMode="auto">
            <a:xfrm>
              <a:off x="3063" y="1742"/>
              <a:ext cx="199" cy="317"/>
            </a:xfrm>
            <a:custGeom>
              <a:avLst/>
              <a:gdLst>
                <a:gd name="T0" fmla="*/ 199 w 200"/>
                <a:gd name="T1" fmla="*/ 197 h 318"/>
                <a:gd name="T2" fmla="*/ 199 w 200"/>
                <a:gd name="T3" fmla="*/ 233 h 318"/>
                <a:gd name="T4" fmla="*/ 195 w 200"/>
                <a:gd name="T5" fmla="*/ 264 h 318"/>
                <a:gd name="T6" fmla="*/ 186 w 200"/>
                <a:gd name="T7" fmla="*/ 288 h 318"/>
                <a:gd name="T8" fmla="*/ 164 w 200"/>
                <a:gd name="T9" fmla="*/ 309 h 318"/>
                <a:gd name="T10" fmla="*/ 142 w 200"/>
                <a:gd name="T11" fmla="*/ 317 h 318"/>
                <a:gd name="T12" fmla="*/ 53 w 200"/>
                <a:gd name="T13" fmla="*/ 315 h 318"/>
                <a:gd name="T14" fmla="*/ 20 w 200"/>
                <a:gd name="T15" fmla="*/ 296 h 318"/>
                <a:gd name="T16" fmla="*/ 3 w 200"/>
                <a:gd name="T17" fmla="*/ 258 h 318"/>
                <a:gd name="T18" fmla="*/ 1 w 200"/>
                <a:gd name="T19" fmla="*/ 156 h 318"/>
                <a:gd name="T20" fmla="*/ 1 w 200"/>
                <a:gd name="T21" fmla="*/ 51 h 318"/>
                <a:gd name="T22" fmla="*/ 2 w 200"/>
                <a:gd name="T2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318">
                  <a:moveTo>
                    <a:pt x="199" y="197"/>
                  </a:moveTo>
                  <a:cubicBezTo>
                    <a:pt x="199" y="203"/>
                    <a:pt x="200" y="222"/>
                    <a:pt x="199" y="233"/>
                  </a:cubicBezTo>
                  <a:cubicBezTo>
                    <a:pt x="198" y="244"/>
                    <a:pt x="198" y="255"/>
                    <a:pt x="195" y="264"/>
                  </a:cubicBezTo>
                  <a:cubicBezTo>
                    <a:pt x="193" y="273"/>
                    <a:pt x="191" y="281"/>
                    <a:pt x="186" y="288"/>
                  </a:cubicBezTo>
                  <a:cubicBezTo>
                    <a:pt x="181" y="295"/>
                    <a:pt x="171" y="304"/>
                    <a:pt x="164" y="309"/>
                  </a:cubicBezTo>
                  <a:cubicBezTo>
                    <a:pt x="157" y="314"/>
                    <a:pt x="160" y="316"/>
                    <a:pt x="142" y="317"/>
                  </a:cubicBezTo>
                  <a:cubicBezTo>
                    <a:pt x="124" y="318"/>
                    <a:pt x="73" y="318"/>
                    <a:pt x="53" y="315"/>
                  </a:cubicBezTo>
                  <a:cubicBezTo>
                    <a:pt x="33" y="312"/>
                    <a:pt x="28" y="305"/>
                    <a:pt x="20" y="296"/>
                  </a:cubicBezTo>
                  <a:cubicBezTo>
                    <a:pt x="12" y="287"/>
                    <a:pt x="6" y="281"/>
                    <a:pt x="3" y="258"/>
                  </a:cubicBezTo>
                  <a:cubicBezTo>
                    <a:pt x="0" y="235"/>
                    <a:pt x="1" y="190"/>
                    <a:pt x="1" y="156"/>
                  </a:cubicBezTo>
                  <a:cubicBezTo>
                    <a:pt x="1" y="122"/>
                    <a:pt x="1" y="77"/>
                    <a:pt x="1" y="51"/>
                  </a:cubicBezTo>
                  <a:cubicBezTo>
                    <a:pt x="1" y="25"/>
                    <a:pt x="2" y="11"/>
                    <a:pt x="2" y="0"/>
                  </a:cubicBezTo>
                </a:path>
              </a:pathLst>
            </a:custGeom>
            <a:noFill/>
            <a:ln w="284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Freeform 16"/>
            <p:cNvSpPr>
              <a:spLocks noChangeArrowheads="1"/>
            </p:cNvSpPr>
            <p:nvPr/>
          </p:nvSpPr>
          <p:spPr bwMode="auto">
            <a:xfrm>
              <a:off x="2865" y="1513"/>
              <a:ext cx="201" cy="336"/>
            </a:xfrm>
            <a:custGeom>
              <a:avLst/>
              <a:gdLst>
                <a:gd name="T0" fmla="*/ 200 w 202"/>
                <a:gd name="T1" fmla="*/ 337 h 337"/>
                <a:gd name="T2" fmla="*/ 200 w 202"/>
                <a:gd name="T3" fmla="*/ 232 h 337"/>
                <a:gd name="T4" fmla="*/ 200 w 202"/>
                <a:gd name="T5" fmla="*/ 78 h 337"/>
                <a:gd name="T6" fmla="*/ 192 w 202"/>
                <a:gd name="T7" fmla="*/ 35 h 337"/>
                <a:gd name="T8" fmla="*/ 178 w 202"/>
                <a:gd name="T9" fmla="*/ 15 h 337"/>
                <a:gd name="T10" fmla="*/ 149 w 202"/>
                <a:gd name="T11" fmla="*/ 2 h 337"/>
                <a:gd name="T12" fmla="*/ 53 w 202"/>
                <a:gd name="T13" fmla="*/ 3 h 337"/>
                <a:gd name="T14" fmla="*/ 34 w 202"/>
                <a:gd name="T15" fmla="*/ 7 h 337"/>
                <a:gd name="T16" fmla="*/ 22 w 202"/>
                <a:gd name="T17" fmla="*/ 17 h 337"/>
                <a:gd name="T18" fmla="*/ 12 w 202"/>
                <a:gd name="T19" fmla="*/ 27 h 337"/>
                <a:gd name="T20" fmla="*/ 4 w 202"/>
                <a:gd name="T21" fmla="*/ 39 h 337"/>
                <a:gd name="T22" fmla="*/ 1 w 202"/>
                <a:gd name="T23" fmla="*/ 60 h 337"/>
                <a:gd name="T24" fmla="*/ 0 w 202"/>
                <a:gd name="T25" fmla="*/ 1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337">
                  <a:moveTo>
                    <a:pt x="200" y="337"/>
                  </a:moveTo>
                  <a:cubicBezTo>
                    <a:pt x="200" y="320"/>
                    <a:pt x="200" y="275"/>
                    <a:pt x="200" y="232"/>
                  </a:cubicBezTo>
                  <a:cubicBezTo>
                    <a:pt x="200" y="189"/>
                    <a:pt x="202" y="111"/>
                    <a:pt x="200" y="78"/>
                  </a:cubicBezTo>
                  <a:cubicBezTo>
                    <a:pt x="199" y="45"/>
                    <a:pt x="196" y="45"/>
                    <a:pt x="192" y="35"/>
                  </a:cubicBezTo>
                  <a:cubicBezTo>
                    <a:pt x="188" y="25"/>
                    <a:pt x="185" y="20"/>
                    <a:pt x="178" y="15"/>
                  </a:cubicBezTo>
                  <a:cubicBezTo>
                    <a:pt x="171" y="10"/>
                    <a:pt x="170" y="4"/>
                    <a:pt x="149" y="2"/>
                  </a:cubicBezTo>
                  <a:cubicBezTo>
                    <a:pt x="129" y="0"/>
                    <a:pt x="73" y="2"/>
                    <a:pt x="53" y="3"/>
                  </a:cubicBezTo>
                  <a:cubicBezTo>
                    <a:pt x="34" y="4"/>
                    <a:pt x="40" y="5"/>
                    <a:pt x="34" y="7"/>
                  </a:cubicBezTo>
                  <a:cubicBezTo>
                    <a:pt x="29" y="9"/>
                    <a:pt x="26" y="14"/>
                    <a:pt x="22" y="17"/>
                  </a:cubicBezTo>
                  <a:cubicBezTo>
                    <a:pt x="18" y="20"/>
                    <a:pt x="15" y="23"/>
                    <a:pt x="12" y="27"/>
                  </a:cubicBezTo>
                  <a:cubicBezTo>
                    <a:pt x="9" y="31"/>
                    <a:pt x="6" y="34"/>
                    <a:pt x="4" y="39"/>
                  </a:cubicBezTo>
                  <a:cubicBezTo>
                    <a:pt x="2" y="44"/>
                    <a:pt x="2" y="46"/>
                    <a:pt x="1" y="60"/>
                  </a:cubicBezTo>
                  <a:cubicBezTo>
                    <a:pt x="0" y="74"/>
                    <a:pt x="0" y="115"/>
                    <a:pt x="0" y="126"/>
                  </a:cubicBezTo>
                </a:path>
              </a:pathLst>
            </a:custGeom>
            <a:noFill/>
            <a:ln w="284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1" name="Freeform 17"/>
          <p:cNvSpPr>
            <a:spLocks noChangeArrowheads="1"/>
          </p:cNvSpPr>
          <p:nvPr/>
        </p:nvSpPr>
        <p:spPr bwMode="auto">
          <a:xfrm>
            <a:off x="6635750" y="2408238"/>
            <a:ext cx="295275" cy="792162"/>
          </a:xfrm>
          <a:custGeom>
            <a:avLst/>
            <a:gdLst>
              <a:gd name="T0" fmla="*/ 179 w 186"/>
              <a:gd name="T1" fmla="*/ 498 h 499"/>
              <a:gd name="T2" fmla="*/ 68 w 186"/>
              <a:gd name="T3" fmla="*/ 496 h 499"/>
              <a:gd name="T4" fmla="*/ 26 w 186"/>
              <a:gd name="T5" fmla="*/ 477 h 499"/>
              <a:gd name="T6" fmla="*/ 5 w 186"/>
              <a:gd name="T7" fmla="*/ 439 h 499"/>
              <a:gd name="T8" fmla="*/ 3 w 186"/>
              <a:gd name="T9" fmla="*/ 337 h 499"/>
              <a:gd name="T10" fmla="*/ 3 w 186"/>
              <a:gd name="T11" fmla="*/ 232 h 499"/>
              <a:gd name="T12" fmla="*/ 2 w 186"/>
              <a:gd name="T13" fmla="*/ 78 h 499"/>
              <a:gd name="T14" fmla="*/ 13 w 186"/>
              <a:gd name="T15" fmla="*/ 35 h 499"/>
              <a:gd name="T16" fmla="*/ 30 w 186"/>
              <a:gd name="T17" fmla="*/ 15 h 499"/>
              <a:gd name="T18" fmla="*/ 66 w 186"/>
              <a:gd name="T19" fmla="*/ 2 h 499"/>
              <a:gd name="T20" fmla="*/ 186 w 186"/>
              <a:gd name="T21" fmla="*/ 3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499">
                <a:moveTo>
                  <a:pt x="179" y="498"/>
                </a:moveTo>
                <a:cubicBezTo>
                  <a:pt x="161" y="498"/>
                  <a:pt x="93" y="499"/>
                  <a:pt x="68" y="496"/>
                </a:cubicBezTo>
                <a:cubicBezTo>
                  <a:pt x="43" y="493"/>
                  <a:pt x="36" y="486"/>
                  <a:pt x="26" y="477"/>
                </a:cubicBezTo>
                <a:cubicBezTo>
                  <a:pt x="16" y="468"/>
                  <a:pt x="9" y="462"/>
                  <a:pt x="5" y="439"/>
                </a:cubicBezTo>
                <a:cubicBezTo>
                  <a:pt x="1" y="416"/>
                  <a:pt x="3" y="371"/>
                  <a:pt x="3" y="337"/>
                </a:cubicBezTo>
                <a:cubicBezTo>
                  <a:pt x="3" y="303"/>
                  <a:pt x="3" y="275"/>
                  <a:pt x="3" y="232"/>
                </a:cubicBezTo>
                <a:cubicBezTo>
                  <a:pt x="3" y="189"/>
                  <a:pt x="0" y="111"/>
                  <a:pt x="2" y="78"/>
                </a:cubicBezTo>
                <a:cubicBezTo>
                  <a:pt x="4" y="45"/>
                  <a:pt x="8" y="45"/>
                  <a:pt x="13" y="35"/>
                </a:cubicBezTo>
                <a:cubicBezTo>
                  <a:pt x="18" y="25"/>
                  <a:pt x="21" y="20"/>
                  <a:pt x="30" y="15"/>
                </a:cubicBezTo>
                <a:cubicBezTo>
                  <a:pt x="39" y="10"/>
                  <a:pt x="40" y="4"/>
                  <a:pt x="66" y="2"/>
                </a:cubicBezTo>
                <a:cubicBezTo>
                  <a:pt x="92" y="0"/>
                  <a:pt x="166" y="3"/>
                  <a:pt x="186" y="3"/>
                </a:cubicBezTo>
              </a:path>
            </a:pathLst>
          </a:custGeom>
          <a:noFill/>
          <a:ln w="284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Freeform 18"/>
          <p:cNvSpPr>
            <a:spLocks noChangeArrowheads="1"/>
          </p:cNvSpPr>
          <p:nvPr/>
        </p:nvSpPr>
        <p:spPr bwMode="auto">
          <a:xfrm>
            <a:off x="7510463" y="2403483"/>
            <a:ext cx="320675" cy="792163"/>
          </a:xfrm>
          <a:custGeom>
            <a:avLst/>
            <a:gdLst>
              <a:gd name="T0" fmla="*/ 200 w 202"/>
              <a:gd name="T1" fmla="*/ 378 h 499"/>
              <a:gd name="T2" fmla="*/ 200 w 202"/>
              <a:gd name="T3" fmla="*/ 414 h 499"/>
              <a:gd name="T4" fmla="*/ 196 w 202"/>
              <a:gd name="T5" fmla="*/ 445 h 499"/>
              <a:gd name="T6" fmla="*/ 187 w 202"/>
              <a:gd name="T7" fmla="*/ 469 h 499"/>
              <a:gd name="T8" fmla="*/ 165 w 202"/>
              <a:gd name="T9" fmla="*/ 490 h 499"/>
              <a:gd name="T10" fmla="*/ 143 w 202"/>
              <a:gd name="T11" fmla="*/ 498 h 499"/>
              <a:gd name="T12" fmla="*/ 54 w 202"/>
              <a:gd name="T13" fmla="*/ 496 h 499"/>
              <a:gd name="T14" fmla="*/ 21 w 202"/>
              <a:gd name="T15" fmla="*/ 477 h 499"/>
              <a:gd name="T16" fmla="*/ 4 w 202"/>
              <a:gd name="T17" fmla="*/ 439 h 499"/>
              <a:gd name="T18" fmla="*/ 2 w 202"/>
              <a:gd name="T19" fmla="*/ 337 h 499"/>
              <a:gd name="T20" fmla="*/ 2 w 202"/>
              <a:gd name="T21" fmla="*/ 232 h 499"/>
              <a:gd name="T22" fmla="*/ 2 w 202"/>
              <a:gd name="T23" fmla="*/ 78 h 499"/>
              <a:gd name="T24" fmla="*/ 10 w 202"/>
              <a:gd name="T25" fmla="*/ 35 h 499"/>
              <a:gd name="T26" fmla="*/ 24 w 202"/>
              <a:gd name="T27" fmla="*/ 15 h 499"/>
              <a:gd name="T28" fmla="*/ 53 w 202"/>
              <a:gd name="T29" fmla="*/ 2 h 499"/>
              <a:gd name="T30" fmla="*/ 149 w 202"/>
              <a:gd name="T31" fmla="*/ 3 h 499"/>
              <a:gd name="T32" fmla="*/ 168 w 202"/>
              <a:gd name="T33" fmla="*/ 7 h 499"/>
              <a:gd name="T34" fmla="*/ 180 w 202"/>
              <a:gd name="T35" fmla="*/ 17 h 499"/>
              <a:gd name="T36" fmla="*/ 190 w 202"/>
              <a:gd name="T37" fmla="*/ 27 h 499"/>
              <a:gd name="T38" fmla="*/ 198 w 202"/>
              <a:gd name="T39" fmla="*/ 39 h 499"/>
              <a:gd name="T40" fmla="*/ 201 w 202"/>
              <a:gd name="T41" fmla="*/ 60 h 499"/>
              <a:gd name="T42" fmla="*/ 202 w 202"/>
              <a:gd name="T43" fmla="*/ 12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499">
                <a:moveTo>
                  <a:pt x="200" y="378"/>
                </a:moveTo>
                <a:cubicBezTo>
                  <a:pt x="200" y="384"/>
                  <a:pt x="201" y="403"/>
                  <a:pt x="200" y="414"/>
                </a:cubicBezTo>
                <a:cubicBezTo>
                  <a:pt x="199" y="425"/>
                  <a:pt x="199" y="436"/>
                  <a:pt x="196" y="445"/>
                </a:cubicBezTo>
                <a:cubicBezTo>
                  <a:pt x="194" y="454"/>
                  <a:pt x="192" y="462"/>
                  <a:pt x="187" y="469"/>
                </a:cubicBezTo>
                <a:cubicBezTo>
                  <a:pt x="182" y="476"/>
                  <a:pt x="172" y="485"/>
                  <a:pt x="165" y="490"/>
                </a:cubicBezTo>
                <a:cubicBezTo>
                  <a:pt x="158" y="495"/>
                  <a:pt x="161" y="497"/>
                  <a:pt x="143" y="498"/>
                </a:cubicBezTo>
                <a:cubicBezTo>
                  <a:pt x="125" y="499"/>
                  <a:pt x="74" y="499"/>
                  <a:pt x="54" y="496"/>
                </a:cubicBezTo>
                <a:cubicBezTo>
                  <a:pt x="34" y="493"/>
                  <a:pt x="29" y="486"/>
                  <a:pt x="21" y="477"/>
                </a:cubicBezTo>
                <a:cubicBezTo>
                  <a:pt x="13" y="468"/>
                  <a:pt x="7" y="462"/>
                  <a:pt x="4" y="439"/>
                </a:cubicBezTo>
                <a:cubicBezTo>
                  <a:pt x="1" y="416"/>
                  <a:pt x="2" y="371"/>
                  <a:pt x="2" y="337"/>
                </a:cubicBezTo>
                <a:cubicBezTo>
                  <a:pt x="2" y="303"/>
                  <a:pt x="2" y="275"/>
                  <a:pt x="2" y="232"/>
                </a:cubicBezTo>
                <a:cubicBezTo>
                  <a:pt x="2" y="189"/>
                  <a:pt x="0" y="111"/>
                  <a:pt x="2" y="78"/>
                </a:cubicBezTo>
                <a:cubicBezTo>
                  <a:pt x="3" y="45"/>
                  <a:pt x="6" y="45"/>
                  <a:pt x="10" y="35"/>
                </a:cubicBezTo>
                <a:cubicBezTo>
                  <a:pt x="14" y="25"/>
                  <a:pt x="17" y="20"/>
                  <a:pt x="24" y="15"/>
                </a:cubicBezTo>
                <a:cubicBezTo>
                  <a:pt x="31" y="10"/>
                  <a:pt x="32" y="4"/>
                  <a:pt x="53" y="2"/>
                </a:cubicBezTo>
                <a:cubicBezTo>
                  <a:pt x="73" y="0"/>
                  <a:pt x="129" y="2"/>
                  <a:pt x="149" y="3"/>
                </a:cubicBezTo>
                <a:cubicBezTo>
                  <a:pt x="168" y="4"/>
                  <a:pt x="162" y="5"/>
                  <a:pt x="168" y="7"/>
                </a:cubicBezTo>
                <a:cubicBezTo>
                  <a:pt x="173" y="9"/>
                  <a:pt x="176" y="14"/>
                  <a:pt x="180" y="17"/>
                </a:cubicBezTo>
                <a:cubicBezTo>
                  <a:pt x="184" y="20"/>
                  <a:pt x="187" y="23"/>
                  <a:pt x="190" y="27"/>
                </a:cubicBezTo>
                <a:cubicBezTo>
                  <a:pt x="193" y="31"/>
                  <a:pt x="196" y="34"/>
                  <a:pt x="198" y="39"/>
                </a:cubicBezTo>
                <a:cubicBezTo>
                  <a:pt x="200" y="44"/>
                  <a:pt x="200" y="46"/>
                  <a:pt x="201" y="60"/>
                </a:cubicBezTo>
                <a:cubicBezTo>
                  <a:pt x="202" y="74"/>
                  <a:pt x="202" y="115"/>
                  <a:pt x="202" y="126"/>
                </a:cubicBezTo>
              </a:path>
            </a:pathLst>
          </a:custGeom>
          <a:noFill/>
          <a:ln w="284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Freeform 19"/>
          <p:cNvSpPr>
            <a:spLocks noChangeArrowheads="1"/>
          </p:cNvSpPr>
          <p:nvPr/>
        </p:nvSpPr>
        <p:spPr bwMode="auto">
          <a:xfrm flipH="1">
            <a:off x="6294439" y="2409833"/>
            <a:ext cx="295275" cy="792163"/>
          </a:xfrm>
          <a:custGeom>
            <a:avLst/>
            <a:gdLst>
              <a:gd name="T0" fmla="*/ 179 w 186"/>
              <a:gd name="T1" fmla="*/ 498 h 499"/>
              <a:gd name="T2" fmla="*/ 68 w 186"/>
              <a:gd name="T3" fmla="*/ 496 h 499"/>
              <a:gd name="T4" fmla="*/ 26 w 186"/>
              <a:gd name="T5" fmla="*/ 477 h 499"/>
              <a:gd name="T6" fmla="*/ 5 w 186"/>
              <a:gd name="T7" fmla="*/ 439 h 499"/>
              <a:gd name="T8" fmla="*/ 3 w 186"/>
              <a:gd name="T9" fmla="*/ 337 h 499"/>
              <a:gd name="T10" fmla="*/ 3 w 186"/>
              <a:gd name="T11" fmla="*/ 232 h 499"/>
              <a:gd name="T12" fmla="*/ 2 w 186"/>
              <a:gd name="T13" fmla="*/ 78 h 499"/>
              <a:gd name="T14" fmla="*/ 13 w 186"/>
              <a:gd name="T15" fmla="*/ 35 h 499"/>
              <a:gd name="T16" fmla="*/ 30 w 186"/>
              <a:gd name="T17" fmla="*/ 15 h 499"/>
              <a:gd name="T18" fmla="*/ 66 w 186"/>
              <a:gd name="T19" fmla="*/ 2 h 499"/>
              <a:gd name="T20" fmla="*/ 186 w 186"/>
              <a:gd name="T21" fmla="*/ 3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6" h="499">
                <a:moveTo>
                  <a:pt x="179" y="498"/>
                </a:moveTo>
                <a:cubicBezTo>
                  <a:pt x="161" y="498"/>
                  <a:pt x="93" y="499"/>
                  <a:pt x="68" y="496"/>
                </a:cubicBezTo>
                <a:cubicBezTo>
                  <a:pt x="43" y="493"/>
                  <a:pt x="36" y="486"/>
                  <a:pt x="26" y="477"/>
                </a:cubicBezTo>
                <a:cubicBezTo>
                  <a:pt x="16" y="468"/>
                  <a:pt x="9" y="462"/>
                  <a:pt x="5" y="439"/>
                </a:cubicBezTo>
                <a:cubicBezTo>
                  <a:pt x="1" y="416"/>
                  <a:pt x="3" y="371"/>
                  <a:pt x="3" y="337"/>
                </a:cubicBezTo>
                <a:cubicBezTo>
                  <a:pt x="3" y="303"/>
                  <a:pt x="3" y="275"/>
                  <a:pt x="3" y="232"/>
                </a:cubicBezTo>
                <a:cubicBezTo>
                  <a:pt x="3" y="189"/>
                  <a:pt x="0" y="111"/>
                  <a:pt x="2" y="78"/>
                </a:cubicBezTo>
                <a:cubicBezTo>
                  <a:pt x="4" y="45"/>
                  <a:pt x="8" y="45"/>
                  <a:pt x="13" y="35"/>
                </a:cubicBezTo>
                <a:cubicBezTo>
                  <a:pt x="18" y="25"/>
                  <a:pt x="21" y="20"/>
                  <a:pt x="30" y="15"/>
                </a:cubicBezTo>
                <a:cubicBezTo>
                  <a:pt x="39" y="10"/>
                  <a:pt x="40" y="4"/>
                  <a:pt x="66" y="2"/>
                </a:cubicBezTo>
                <a:cubicBezTo>
                  <a:pt x="92" y="0"/>
                  <a:pt x="166" y="3"/>
                  <a:pt x="186" y="3"/>
                </a:cubicBezTo>
              </a:path>
            </a:pathLst>
          </a:custGeom>
          <a:noFill/>
          <a:ln w="284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615118" y="2554288"/>
            <a:ext cx="1587" cy="7461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613525" y="3008313"/>
            <a:ext cx="1588" cy="7461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Freeform 22"/>
          <p:cNvSpPr>
            <a:spLocks noChangeArrowheads="1"/>
          </p:cNvSpPr>
          <p:nvPr/>
        </p:nvSpPr>
        <p:spPr bwMode="auto">
          <a:xfrm flipH="1" flipV="1">
            <a:off x="7148513" y="2405063"/>
            <a:ext cx="320675" cy="792162"/>
          </a:xfrm>
          <a:custGeom>
            <a:avLst/>
            <a:gdLst>
              <a:gd name="T0" fmla="*/ 200 w 202"/>
              <a:gd name="T1" fmla="*/ 378 h 499"/>
              <a:gd name="T2" fmla="*/ 200 w 202"/>
              <a:gd name="T3" fmla="*/ 414 h 499"/>
              <a:gd name="T4" fmla="*/ 196 w 202"/>
              <a:gd name="T5" fmla="*/ 445 h 499"/>
              <a:gd name="T6" fmla="*/ 187 w 202"/>
              <a:gd name="T7" fmla="*/ 469 h 499"/>
              <a:gd name="T8" fmla="*/ 165 w 202"/>
              <a:gd name="T9" fmla="*/ 490 h 499"/>
              <a:gd name="T10" fmla="*/ 143 w 202"/>
              <a:gd name="T11" fmla="*/ 498 h 499"/>
              <a:gd name="T12" fmla="*/ 54 w 202"/>
              <a:gd name="T13" fmla="*/ 496 h 499"/>
              <a:gd name="T14" fmla="*/ 21 w 202"/>
              <a:gd name="T15" fmla="*/ 477 h 499"/>
              <a:gd name="T16" fmla="*/ 4 w 202"/>
              <a:gd name="T17" fmla="*/ 439 h 499"/>
              <a:gd name="T18" fmla="*/ 2 w 202"/>
              <a:gd name="T19" fmla="*/ 337 h 499"/>
              <a:gd name="T20" fmla="*/ 2 w 202"/>
              <a:gd name="T21" fmla="*/ 232 h 499"/>
              <a:gd name="T22" fmla="*/ 2 w 202"/>
              <a:gd name="T23" fmla="*/ 78 h 499"/>
              <a:gd name="T24" fmla="*/ 10 w 202"/>
              <a:gd name="T25" fmla="*/ 35 h 499"/>
              <a:gd name="T26" fmla="*/ 24 w 202"/>
              <a:gd name="T27" fmla="*/ 15 h 499"/>
              <a:gd name="T28" fmla="*/ 53 w 202"/>
              <a:gd name="T29" fmla="*/ 2 h 499"/>
              <a:gd name="T30" fmla="*/ 149 w 202"/>
              <a:gd name="T31" fmla="*/ 3 h 499"/>
              <a:gd name="T32" fmla="*/ 168 w 202"/>
              <a:gd name="T33" fmla="*/ 7 h 499"/>
              <a:gd name="T34" fmla="*/ 180 w 202"/>
              <a:gd name="T35" fmla="*/ 17 h 499"/>
              <a:gd name="T36" fmla="*/ 190 w 202"/>
              <a:gd name="T37" fmla="*/ 27 h 499"/>
              <a:gd name="T38" fmla="*/ 198 w 202"/>
              <a:gd name="T39" fmla="*/ 39 h 499"/>
              <a:gd name="T40" fmla="*/ 201 w 202"/>
              <a:gd name="T41" fmla="*/ 60 h 499"/>
              <a:gd name="T42" fmla="*/ 202 w 202"/>
              <a:gd name="T43" fmla="*/ 12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499">
                <a:moveTo>
                  <a:pt x="200" y="378"/>
                </a:moveTo>
                <a:cubicBezTo>
                  <a:pt x="200" y="384"/>
                  <a:pt x="201" y="403"/>
                  <a:pt x="200" y="414"/>
                </a:cubicBezTo>
                <a:cubicBezTo>
                  <a:pt x="199" y="425"/>
                  <a:pt x="199" y="436"/>
                  <a:pt x="196" y="445"/>
                </a:cubicBezTo>
                <a:cubicBezTo>
                  <a:pt x="194" y="454"/>
                  <a:pt x="192" y="462"/>
                  <a:pt x="187" y="469"/>
                </a:cubicBezTo>
                <a:cubicBezTo>
                  <a:pt x="182" y="476"/>
                  <a:pt x="172" y="485"/>
                  <a:pt x="165" y="490"/>
                </a:cubicBezTo>
                <a:cubicBezTo>
                  <a:pt x="158" y="495"/>
                  <a:pt x="161" y="497"/>
                  <a:pt x="143" y="498"/>
                </a:cubicBezTo>
                <a:cubicBezTo>
                  <a:pt x="125" y="499"/>
                  <a:pt x="74" y="499"/>
                  <a:pt x="54" y="496"/>
                </a:cubicBezTo>
                <a:cubicBezTo>
                  <a:pt x="34" y="493"/>
                  <a:pt x="29" y="486"/>
                  <a:pt x="21" y="477"/>
                </a:cubicBezTo>
                <a:cubicBezTo>
                  <a:pt x="13" y="468"/>
                  <a:pt x="7" y="462"/>
                  <a:pt x="4" y="439"/>
                </a:cubicBezTo>
                <a:cubicBezTo>
                  <a:pt x="1" y="416"/>
                  <a:pt x="2" y="371"/>
                  <a:pt x="2" y="337"/>
                </a:cubicBezTo>
                <a:cubicBezTo>
                  <a:pt x="2" y="303"/>
                  <a:pt x="2" y="275"/>
                  <a:pt x="2" y="232"/>
                </a:cubicBezTo>
                <a:cubicBezTo>
                  <a:pt x="2" y="189"/>
                  <a:pt x="0" y="111"/>
                  <a:pt x="2" y="78"/>
                </a:cubicBezTo>
                <a:cubicBezTo>
                  <a:pt x="3" y="45"/>
                  <a:pt x="6" y="45"/>
                  <a:pt x="10" y="35"/>
                </a:cubicBezTo>
                <a:cubicBezTo>
                  <a:pt x="14" y="25"/>
                  <a:pt x="17" y="20"/>
                  <a:pt x="24" y="15"/>
                </a:cubicBezTo>
                <a:cubicBezTo>
                  <a:pt x="31" y="10"/>
                  <a:pt x="32" y="4"/>
                  <a:pt x="53" y="2"/>
                </a:cubicBezTo>
                <a:cubicBezTo>
                  <a:pt x="73" y="0"/>
                  <a:pt x="129" y="2"/>
                  <a:pt x="149" y="3"/>
                </a:cubicBezTo>
                <a:cubicBezTo>
                  <a:pt x="168" y="4"/>
                  <a:pt x="162" y="5"/>
                  <a:pt x="168" y="7"/>
                </a:cubicBezTo>
                <a:cubicBezTo>
                  <a:pt x="173" y="9"/>
                  <a:pt x="176" y="14"/>
                  <a:pt x="180" y="17"/>
                </a:cubicBezTo>
                <a:cubicBezTo>
                  <a:pt x="184" y="20"/>
                  <a:pt x="187" y="23"/>
                  <a:pt x="190" y="27"/>
                </a:cubicBezTo>
                <a:cubicBezTo>
                  <a:pt x="193" y="31"/>
                  <a:pt x="196" y="34"/>
                  <a:pt x="198" y="39"/>
                </a:cubicBezTo>
                <a:cubicBezTo>
                  <a:pt x="200" y="44"/>
                  <a:pt x="200" y="46"/>
                  <a:pt x="201" y="60"/>
                </a:cubicBezTo>
                <a:cubicBezTo>
                  <a:pt x="202" y="74"/>
                  <a:pt x="202" y="115"/>
                  <a:pt x="202" y="126"/>
                </a:cubicBezTo>
              </a:path>
            </a:pathLst>
          </a:custGeom>
          <a:noFill/>
          <a:ln w="284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7489825" y="2530483"/>
            <a:ext cx="1588" cy="74613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7488242" y="2984508"/>
            <a:ext cx="1587" cy="74613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Freeform 25"/>
          <p:cNvSpPr>
            <a:spLocks noChangeArrowheads="1"/>
          </p:cNvSpPr>
          <p:nvPr/>
        </p:nvSpPr>
        <p:spPr bwMode="auto">
          <a:xfrm>
            <a:off x="2628904" y="4438658"/>
            <a:ext cx="282575" cy="523875"/>
          </a:xfrm>
          <a:custGeom>
            <a:avLst/>
            <a:gdLst>
              <a:gd name="T0" fmla="*/ 178 w 178"/>
              <a:gd name="T1" fmla="*/ 329 h 330"/>
              <a:gd name="T2" fmla="*/ 67 w 178"/>
              <a:gd name="T3" fmla="*/ 327 h 330"/>
              <a:gd name="T4" fmla="*/ 25 w 178"/>
              <a:gd name="T5" fmla="*/ 308 h 330"/>
              <a:gd name="T6" fmla="*/ 4 w 178"/>
              <a:gd name="T7" fmla="*/ 270 h 330"/>
              <a:gd name="T8" fmla="*/ 2 w 178"/>
              <a:gd name="T9" fmla="*/ 168 h 330"/>
              <a:gd name="T10" fmla="*/ 2 w 178"/>
              <a:gd name="T11" fmla="*/ 63 h 330"/>
              <a:gd name="T12" fmla="*/ 2 w 178"/>
              <a:gd name="T13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330">
                <a:moveTo>
                  <a:pt x="178" y="329"/>
                </a:moveTo>
                <a:cubicBezTo>
                  <a:pt x="160" y="329"/>
                  <a:pt x="92" y="330"/>
                  <a:pt x="67" y="327"/>
                </a:cubicBezTo>
                <a:cubicBezTo>
                  <a:pt x="42" y="324"/>
                  <a:pt x="35" y="317"/>
                  <a:pt x="25" y="308"/>
                </a:cubicBezTo>
                <a:cubicBezTo>
                  <a:pt x="15" y="299"/>
                  <a:pt x="8" y="293"/>
                  <a:pt x="4" y="270"/>
                </a:cubicBezTo>
                <a:cubicBezTo>
                  <a:pt x="0" y="247"/>
                  <a:pt x="2" y="202"/>
                  <a:pt x="2" y="168"/>
                </a:cubicBezTo>
                <a:cubicBezTo>
                  <a:pt x="2" y="134"/>
                  <a:pt x="2" y="91"/>
                  <a:pt x="2" y="63"/>
                </a:cubicBezTo>
                <a:cubicBezTo>
                  <a:pt x="2" y="35"/>
                  <a:pt x="2" y="10"/>
                  <a:pt x="2" y="0"/>
                </a:cubicBezTo>
              </a:path>
            </a:pathLst>
          </a:custGeom>
          <a:noFill/>
          <a:ln w="2844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4421192" y="4251333"/>
            <a:ext cx="1292225" cy="847725"/>
            <a:chOff x="2785" y="2678"/>
            <a:chExt cx="814" cy="534"/>
          </a:xfrm>
        </p:grpSpPr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235" y="2678"/>
              <a:ext cx="365" cy="534"/>
              <a:chOff x="3235" y="2678"/>
              <a:chExt cx="365" cy="534"/>
            </a:xfrm>
          </p:grpSpPr>
          <p:sp>
            <p:nvSpPr>
              <p:cNvPr id="16412" name="Freeform 28"/>
              <p:cNvSpPr>
                <a:spLocks noChangeArrowheads="1"/>
              </p:cNvSpPr>
              <p:nvPr/>
            </p:nvSpPr>
            <p:spPr bwMode="auto">
              <a:xfrm flipH="1">
                <a:off x="3235" y="2678"/>
                <a:ext cx="185" cy="438"/>
              </a:xfrm>
              <a:custGeom>
                <a:avLst/>
                <a:gdLst>
                  <a:gd name="T0" fmla="*/ 5 w 186"/>
                  <a:gd name="T1" fmla="*/ 439 h 439"/>
                  <a:gd name="T2" fmla="*/ 3 w 186"/>
                  <a:gd name="T3" fmla="*/ 337 h 439"/>
                  <a:gd name="T4" fmla="*/ 3 w 186"/>
                  <a:gd name="T5" fmla="*/ 232 h 439"/>
                  <a:gd name="T6" fmla="*/ 2 w 186"/>
                  <a:gd name="T7" fmla="*/ 78 h 439"/>
                  <a:gd name="T8" fmla="*/ 13 w 186"/>
                  <a:gd name="T9" fmla="*/ 35 h 439"/>
                  <a:gd name="T10" fmla="*/ 30 w 186"/>
                  <a:gd name="T11" fmla="*/ 15 h 439"/>
                  <a:gd name="T12" fmla="*/ 66 w 186"/>
                  <a:gd name="T13" fmla="*/ 2 h 439"/>
                  <a:gd name="T14" fmla="*/ 186 w 186"/>
                  <a:gd name="T15" fmla="*/ 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439">
                    <a:moveTo>
                      <a:pt x="5" y="439"/>
                    </a:moveTo>
                    <a:cubicBezTo>
                      <a:pt x="5" y="422"/>
                      <a:pt x="3" y="371"/>
                      <a:pt x="3" y="337"/>
                    </a:cubicBezTo>
                    <a:cubicBezTo>
                      <a:pt x="3" y="303"/>
                      <a:pt x="3" y="275"/>
                      <a:pt x="3" y="232"/>
                    </a:cubicBezTo>
                    <a:cubicBezTo>
                      <a:pt x="3" y="189"/>
                      <a:pt x="0" y="111"/>
                      <a:pt x="2" y="78"/>
                    </a:cubicBezTo>
                    <a:cubicBezTo>
                      <a:pt x="4" y="45"/>
                      <a:pt x="8" y="45"/>
                      <a:pt x="13" y="35"/>
                    </a:cubicBezTo>
                    <a:cubicBezTo>
                      <a:pt x="18" y="25"/>
                      <a:pt x="21" y="20"/>
                      <a:pt x="30" y="15"/>
                    </a:cubicBezTo>
                    <a:cubicBezTo>
                      <a:pt x="39" y="10"/>
                      <a:pt x="40" y="4"/>
                      <a:pt x="66" y="2"/>
                    </a:cubicBezTo>
                    <a:cubicBezTo>
                      <a:pt x="92" y="0"/>
                      <a:pt x="166" y="3"/>
                      <a:pt x="186" y="3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Freeform 29"/>
              <p:cNvSpPr>
                <a:spLocks noChangeArrowheads="1"/>
              </p:cNvSpPr>
              <p:nvPr/>
            </p:nvSpPr>
            <p:spPr bwMode="auto">
              <a:xfrm rot="10800000">
                <a:off x="3415" y="3106"/>
                <a:ext cx="185" cy="108"/>
              </a:xfrm>
              <a:custGeom>
                <a:avLst/>
                <a:gdLst>
                  <a:gd name="T0" fmla="*/ 186 w 186"/>
                  <a:gd name="T1" fmla="*/ 109 h 109"/>
                  <a:gd name="T2" fmla="*/ 184 w 186"/>
                  <a:gd name="T3" fmla="*/ 78 h 109"/>
                  <a:gd name="T4" fmla="*/ 173 w 186"/>
                  <a:gd name="T5" fmla="*/ 35 h 109"/>
                  <a:gd name="T6" fmla="*/ 156 w 186"/>
                  <a:gd name="T7" fmla="*/ 15 h 109"/>
                  <a:gd name="T8" fmla="*/ 120 w 186"/>
                  <a:gd name="T9" fmla="*/ 2 h 109"/>
                  <a:gd name="T10" fmla="*/ 0 w 186"/>
                  <a:gd name="T11" fmla="*/ 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109">
                    <a:moveTo>
                      <a:pt x="186" y="109"/>
                    </a:moveTo>
                    <a:cubicBezTo>
                      <a:pt x="186" y="104"/>
                      <a:pt x="186" y="90"/>
                      <a:pt x="184" y="78"/>
                    </a:cubicBezTo>
                    <a:cubicBezTo>
                      <a:pt x="182" y="66"/>
                      <a:pt x="178" y="45"/>
                      <a:pt x="173" y="35"/>
                    </a:cubicBezTo>
                    <a:cubicBezTo>
                      <a:pt x="168" y="25"/>
                      <a:pt x="165" y="20"/>
                      <a:pt x="156" y="15"/>
                    </a:cubicBezTo>
                    <a:cubicBezTo>
                      <a:pt x="147" y="10"/>
                      <a:pt x="146" y="4"/>
                      <a:pt x="120" y="2"/>
                    </a:cubicBezTo>
                    <a:cubicBezTo>
                      <a:pt x="94" y="0"/>
                      <a:pt x="20" y="3"/>
                      <a:pt x="0" y="3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2785" y="2678"/>
              <a:ext cx="365" cy="534"/>
              <a:chOff x="2785" y="2678"/>
              <a:chExt cx="365" cy="534"/>
            </a:xfrm>
          </p:grpSpPr>
          <p:sp>
            <p:nvSpPr>
              <p:cNvPr id="16415" name="Freeform 31"/>
              <p:cNvSpPr>
                <a:spLocks noChangeArrowheads="1"/>
              </p:cNvSpPr>
              <p:nvPr/>
            </p:nvSpPr>
            <p:spPr bwMode="auto">
              <a:xfrm>
                <a:off x="2965" y="2678"/>
                <a:ext cx="185" cy="438"/>
              </a:xfrm>
              <a:custGeom>
                <a:avLst/>
                <a:gdLst>
                  <a:gd name="T0" fmla="*/ 5 w 186"/>
                  <a:gd name="T1" fmla="*/ 439 h 439"/>
                  <a:gd name="T2" fmla="*/ 3 w 186"/>
                  <a:gd name="T3" fmla="*/ 337 h 439"/>
                  <a:gd name="T4" fmla="*/ 3 w 186"/>
                  <a:gd name="T5" fmla="*/ 232 h 439"/>
                  <a:gd name="T6" fmla="*/ 2 w 186"/>
                  <a:gd name="T7" fmla="*/ 78 h 439"/>
                  <a:gd name="T8" fmla="*/ 13 w 186"/>
                  <a:gd name="T9" fmla="*/ 35 h 439"/>
                  <a:gd name="T10" fmla="*/ 30 w 186"/>
                  <a:gd name="T11" fmla="*/ 15 h 439"/>
                  <a:gd name="T12" fmla="*/ 66 w 186"/>
                  <a:gd name="T13" fmla="*/ 2 h 439"/>
                  <a:gd name="T14" fmla="*/ 186 w 186"/>
                  <a:gd name="T15" fmla="*/ 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439">
                    <a:moveTo>
                      <a:pt x="5" y="439"/>
                    </a:moveTo>
                    <a:cubicBezTo>
                      <a:pt x="5" y="422"/>
                      <a:pt x="3" y="371"/>
                      <a:pt x="3" y="337"/>
                    </a:cubicBezTo>
                    <a:cubicBezTo>
                      <a:pt x="3" y="303"/>
                      <a:pt x="3" y="275"/>
                      <a:pt x="3" y="232"/>
                    </a:cubicBezTo>
                    <a:cubicBezTo>
                      <a:pt x="3" y="189"/>
                      <a:pt x="0" y="111"/>
                      <a:pt x="2" y="78"/>
                    </a:cubicBezTo>
                    <a:cubicBezTo>
                      <a:pt x="4" y="45"/>
                      <a:pt x="8" y="45"/>
                      <a:pt x="13" y="35"/>
                    </a:cubicBezTo>
                    <a:cubicBezTo>
                      <a:pt x="18" y="25"/>
                      <a:pt x="21" y="20"/>
                      <a:pt x="30" y="15"/>
                    </a:cubicBezTo>
                    <a:cubicBezTo>
                      <a:pt x="39" y="10"/>
                      <a:pt x="40" y="4"/>
                      <a:pt x="66" y="2"/>
                    </a:cubicBezTo>
                    <a:cubicBezTo>
                      <a:pt x="92" y="0"/>
                      <a:pt x="166" y="3"/>
                      <a:pt x="186" y="3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Freeform 32"/>
              <p:cNvSpPr>
                <a:spLocks noChangeArrowheads="1"/>
              </p:cNvSpPr>
              <p:nvPr/>
            </p:nvSpPr>
            <p:spPr bwMode="auto">
              <a:xfrm rot="10800000" flipH="1">
                <a:off x="2785" y="3106"/>
                <a:ext cx="185" cy="108"/>
              </a:xfrm>
              <a:custGeom>
                <a:avLst/>
                <a:gdLst>
                  <a:gd name="T0" fmla="*/ 186 w 186"/>
                  <a:gd name="T1" fmla="*/ 109 h 109"/>
                  <a:gd name="T2" fmla="*/ 184 w 186"/>
                  <a:gd name="T3" fmla="*/ 78 h 109"/>
                  <a:gd name="T4" fmla="*/ 173 w 186"/>
                  <a:gd name="T5" fmla="*/ 35 h 109"/>
                  <a:gd name="T6" fmla="*/ 156 w 186"/>
                  <a:gd name="T7" fmla="*/ 15 h 109"/>
                  <a:gd name="T8" fmla="*/ 120 w 186"/>
                  <a:gd name="T9" fmla="*/ 2 h 109"/>
                  <a:gd name="T10" fmla="*/ 0 w 186"/>
                  <a:gd name="T11" fmla="*/ 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109">
                    <a:moveTo>
                      <a:pt x="186" y="109"/>
                    </a:moveTo>
                    <a:cubicBezTo>
                      <a:pt x="186" y="104"/>
                      <a:pt x="186" y="90"/>
                      <a:pt x="184" y="78"/>
                    </a:cubicBezTo>
                    <a:cubicBezTo>
                      <a:pt x="182" y="66"/>
                      <a:pt x="178" y="45"/>
                      <a:pt x="173" y="35"/>
                    </a:cubicBezTo>
                    <a:cubicBezTo>
                      <a:pt x="168" y="25"/>
                      <a:pt x="165" y="20"/>
                      <a:pt x="156" y="15"/>
                    </a:cubicBezTo>
                    <a:cubicBezTo>
                      <a:pt x="147" y="10"/>
                      <a:pt x="146" y="4"/>
                      <a:pt x="120" y="2"/>
                    </a:cubicBezTo>
                    <a:cubicBezTo>
                      <a:pt x="94" y="0"/>
                      <a:pt x="20" y="3"/>
                      <a:pt x="0" y="3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3018" y="2681"/>
              <a:ext cx="339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5961067" y="4216408"/>
            <a:ext cx="1282700" cy="866775"/>
            <a:chOff x="3755" y="2656"/>
            <a:chExt cx="808" cy="546"/>
          </a:xfrm>
        </p:grpSpPr>
        <p:grpSp>
          <p:nvGrpSpPr>
            <p:cNvPr id="16419" name="Group 35"/>
            <p:cNvGrpSpPr>
              <a:grpSpLocks/>
            </p:cNvGrpSpPr>
            <p:nvPr/>
          </p:nvGrpSpPr>
          <p:grpSpPr bwMode="auto">
            <a:xfrm>
              <a:off x="4219" y="2656"/>
              <a:ext cx="344" cy="546"/>
              <a:chOff x="4219" y="2656"/>
              <a:chExt cx="344" cy="546"/>
            </a:xfrm>
          </p:grpSpPr>
          <p:sp>
            <p:nvSpPr>
              <p:cNvPr id="16420" name="Freeform 36"/>
              <p:cNvSpPr>
                <a:spLocks noChangeArrowheads="1"/>
              </p:cNvSpPr>
              <p:nvPr/>
            </p:nvSpPr>
            <p:spPr bwMode="auto">
              <a:xfrm>
                <a:off x="4364" y="2885"/>
                <a:ext cx="199" cy="317"/>
              </a:xfrm>
              <a:custGeom>
                <a:avLst/>
                <a:gdLst>
                  <a:gd name="T0" fmla="*/ 199 w 200"/>
                  <a:gd name="T1" fmla="*/ 197 h 318"/>
                  <a:gd name="T2" fmla="*/ 199 w 200"/>
                  <a:gd name="T3" fmla="*/ 233 h 318"/>
                  <a:gd name="T4" fmla="*/ 195 w 200"/>
                  <a:gd name="T5" fmla="*/ 264 h 318"/>
                  <a:gd name="T6" fmla="*/ 186 w 200"/>
                  <a:gd name="T7" fmla="*/ 288 h 318"/>
                  <a:gd name="T8" fmla="*/ 164 w 200"/>
                  <a:gd name="T9" fmla="*/ 309 h 318"/>
                  <a:gd name="T10" fmla="*/ 142 w 200"/>
                  <a:gd name="T11" fmla="*/ 317 h 318"/>
                  <a:gd name="T12" fmla="*/ 53 w 200"/>
                  <a:gd name="T13" fmla="*/ 315 h 318"/>
                  <a:gd name="T14" fmla="*/ 20 w 200"/>
                  <a:gd name="T15" fmla="*/ 296 h 318"/>
                  <a:gd name="T16" fmla="*/ 3 w 200"/>
                  <a:gd name="T17" fmla="*/ 258 h 318"/>
                  <a:gd name="T18" fmla="*/ 1 w 200"/>
                  <a:gd name="T19" fmla="*/ 156 h 318"/>
                  <a:gd name="T20" fmla="*/ 1 w 200"/>
                  <a:gd name="T21" fmla="*/ 51 h 318"/>
                  <a:gd name="T22" fmla="*/ 2 w 200"/>
                  <a:gd name="T2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318">
                    <a:moveTo>
                      <a:pt x="199" y="197"/>
                    </a:moveTo>
                    <a:cubicBezTo>
                      <a:pt x="199" y="203"/>
                      <a:pt x="200" y="222"/>
                      <a:pt x="199" y="233"/>
                    </a:cubicBezTo>
                    <a:cubicBezTo>
                      <a:pt x="198" y="244"/>
                      <a:pt x="198" y="255"/>
                      <a:pt x="195" y="264"/>
                    </a:cubicBezTo>
                    <a:cubicBezTo>
                      <a:pt x="193" y="273"/>
                      <a:pt x="191" y="281"/>
                      <a:pt x="186" y="288"/>
                    </a:cubicBezTo>
                    <a:cubicBezTo>
                      <a:pt x="181" y="295"/>
                      <a:pt x="171" y="304"/>
                      <a:pt x="164" y="309"/>
                    </a:cubicBezTo>
                    <a:cubicBezTo>
                      <a:pt x="157" y="314"/>
                      <a:pt x="160" y="316"/>
                      <a:pt x="142" y="317"/>
                    </a:cubicBezTo>
                    <a:cubicBezTo>
                      <a:pt x="124" y="318"/>
                      <a:pt x="73" y="318"/>
                      <a:pt x="53" y="315"/>
                    </a:cubicBezTo>
                    <a:cubicBezTo>
                      <a:pt x="33" y="312"/>
                      <a:pt x="28" y="305"/>
                      <a:pt x="20" y="296"/>
                    </a:cubicBezTo>
                    <a:cubicBezTo>
                      <a:pt x="12" y="287"/>
                      <a:pt x="6" y="281"/>
                      <a:pt x="3" y="258"/>
                    </a:cubicBezTo>
                    <a:cubicBezTo>
                      <a:pt x="0" y="235"/>
                      <a:pt x="1" y="190"/>
                      <a:pt x="1" y="156"/>
                    </a:cubicBezTo>
                    <a:cubicBezTo>
                      <a:pt x="1" y="122"/>
                      <a:pt x="1" y="77"/>
                      <a:pt x="1" y="51"/>
                    </a:cubicBezTo>
                    <a:cubicBezTo>
                      <a:pt x="1" y="25"/>
                      <a:pt x="2" y="11"/>
                      <a:pt x="2" y="0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Freeform 37"/>
              <p:cNvSpPr>
                <a:spLocks noChangeArrowheads="1"/>
              </p:cNvSpPr>
              <p:nvPr/>
            </p:nvSpPr>
            <p:spPr bwMode="auto">
              <a:xfrm>
                <a:off x="4219" y="2656"/>
                <a:ext cx="148" cy="231"/>
              </a:xfrm>
              <a:custGeom>
                <a:avLst/>
                <a:gdLst>
                  <a:gd name="T0" fmla="*/ 147 w 149"/>
                  <a:gd name="T1" fmla="*/ 232 h 232"/>
                  <a:gd name="T2" fmla="*/ 147 w 149"/>
                  <a:gd name="T3" fmla="*/ 78 h 232"/>
                  <a:gd name="T4" fmla="*/ 139 w 149"/>
                  <a:gd name="T5" fmla="*/ 35 h 232"/>
                  <a:gd name="T6" fmla="*/ 125 w 149"/>
                  <a:gd name="T7" fmla="*/ 15 h 232"/>
                  <a:gd name="T8" fmla="*/ 96 w 149"/>
                  <a:gd name="T9" fmla="*/ 2 h 232"/>
                  <a:gd name="T10" fmla="*/ 0 w 149"/>
                  <a:gd name="T11" fmla="*/ 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232">
                    <a:moveTo>
                      <a:pt x="147" y="232"/>
                    </a:moveTo>
                    <a:cubicBezTo>
                      <a:pt x="147" y="206"/>
                      <a:pt x="149" y="111"/>
                      <a:pt x="147" y="78"/>
                    </a:cubicBezTo>
                    <a:cubicBezTo>
                      <a:pt x="146" y="45"/>
                      <a:pt x="143" y="45"/>
                      <a:pt x="139" y="35"/>
                    </a:cubicBezTo>
                    <a:cubicBezTo>
                      <a:pt x="135" y="25"/>
                      <a:pt x="132" y="20"/>
                      <a:pt x="125" y="15"/>
                    </a:cubicBezTo>
                    <a:cubicBezTo>
                      <a:pt x="118" y="10"/>
                      <a:pt x="117" y="4"/>
                      <a:pt x="96" y="2"/>
                    </a:cubicBezTo>
                    <a:cubicBezTo>
                      <a:pt x="76" y="0"/>
                      <a:pt x="16" y="3"/>
                      <a:pt x="0" y="3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3988" y="2660"/>
              <a:ext cx="339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23" name="Group 39"/>
            <p:cNvGrpSpPr>
              <a:grpSpLocks/>
            </p:cNvGrpSpPr>
            <p:nvPr/>
          </p:nvGrpSpPr>
          <p:grpSpPr bwMode="auto">
            <a:xfrm>
              <a:off x="3755" y="2656"/>
              <a:ext cx="344" cy="546"/>
              <a:chOff x="3755" y="2656"/>
              <a:chExt cx="344" cy="546"/>
            </a:xfrm>
          </p:grpSpPr>
          <p:sp>
            <p:nvSpPr>
              <p:cNvPr id="16424" name="Freeform 40"/>
              <p:cNvSpPr>
                <a:spLocks noChangeArrowheads="1"/>
              </p:cNvSpPr>
              <p:nvPr/>
            </p:nvSpPr>
            <p:spPr bwMode="auto">
              <a:xfrm flipH="1">
                <a:off x="3755" y="2885"/>
                <a:ext cx="199" cy="317"/>
              </a:xfrm>
              <a:custGeom>
                <a:avLst/>
                <a:gdLst>
                  <a:gd name="T0" fmla="*/ 199 w 200"/>
                  <a:gd name="T1" fmla="*/ 197 h 318"/>
                  <a:gd name="T2" fmla="*/ 199 w 200"/>
                  <a:gd name="T3" fmla="*/ 233 h 318"/>
                  <a:gd name="T4" fmla="*/ 195 w 200"/>
                  <a:gd name="T5" fmla="*/ 264 h 318"/>
                  <a:gd name="T6" fmla="*/ 186 w 200"/>
                  <a:gd name="T7" fmla="*/ 288 h 318"/>
                  <a:gd name="T8" fmla="*/ 164 w 200"/>
                  <a:gd name="T9" fmla="*/ 309 h 318"/>
                  <a:gd name="T10" fmla="*/ 142 w 200"/>
                  <a:gd name="T11" fmla="*/ 317 h 318"/>
                  <a:gd name="T12" fmla="*/ 53 w 200"/>
                  <a:gd name="T13" fmla="*/ 315 h 318"/>
                  <a:gd name="T14" fmla="*/ 20 w 200"/>
                  <a:gd name="T15" fmla="*/ 296 h 318"/>
                  <a:gd name="T16" fmla="*/ 3 w 200"/>
                  <a:gd name="T17" fmla="*/ 258 h 318"/>
                  <a:gd name="T18" fmla="*/ 1 w 200"/>
                  <a:gd name="T19" fmla="*/ 156 h 318"/>
                  <a:gd name="T20" fmla="*/ 1 w 200"/>
                  <a:gd name="T21" fmla="*/ 51 h 318"/>
                  <a:gd name="T22" fmla="*/ 2 w 200"/>
                  <a:gd name="T2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318">
                    <a:moveTo>
                      <a:pt x="199" y="197"/>
                    </a:moveTo>
                    <a:cubicBezTo>
                      <a:pt x="199" y="203"/>
                      <a:pt x="200" y="222"/>
                      <a:pt x="199" y="233"/>
                    </a:cubicBezTo>
                    <a:cubicBezTo>
                      <a:pt x="198" y="244"/>
                      <a:pt x="198" y="255"/>
                      <a:pt x="195" y="264"/>
                    </a:cubicBezTo>
                    <a:cubicBezTo>
                      <a:pt x="193" y="273"/>
                      <a:pt x="191" y="281"/>
                      <a:pt x="186" y="288"/>
                    </a:cubicBezTo>
                    <a:cubicBezTo>
                      <a:pt x="181" y="295"/>
                      <a:pt x="171" y="304"/>
                      <a:pt x="164" y="309"/>
                    </a:cubicBezTo>
                    <a:cubicBezTo>
                      <a:pt x="157" y="314"/>
                      <a:pt x="160" y="316"/>
                      <a:pt x="142" y="317"/>
                    </a:cubicBezTo>
                    <a:cubicBezTo>
                      <a:pt x="124" y="318"/>
                      <a:pt x="73" y="318"/>
                      <a:pt x="53" y="315"/>
                    </a:cubicBezTo>
                    <a:cubicBezTo>
                      <a:pt x="33" y="312"/>
                      <a:pt x="28" y="305"/>
                      <a:pt x="20" y="296"/>
                    </a:cubicBezTo>
                    <a:cubicBezTo>
                      <a:pt x="12" y="287"/>
                      <a:pt x="6" y="281"/>
                      <a:pt x="3" y="258"/>
                    </a:cubicBezTo>
                    <a:cubicBezTo>
                      <a:pt x="0" y="235"/>
                      <a:pt x="1" y="190"/>
                      <a:pt x="1" y="156"/>
                    </a:cubicBezTo>
                    <a:cubicBezTo>
                      <a:pt x="1" y="122"/>
                      <a:pt x="1" y="77"/>
                      <a:pt x="1" y="51"/>
                    </a:cubicBezTo>
                    <a:cubicBezTo>
                      <a:pt x="1" y="25"/>
                      <a:pt x="2" y="11"/>
                      <a:pt x="2" y="0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Freeform 41"/>
              <p:cNvSpPr>
                <a:spLocks noChangeArrowheads="1"/>
              </p:cNvSpPr>
              <p:nvPr/>
            </p:nvSpPr>
            <p:spPr bwMode="auto">
              <a:xfrm flipH="1">
                <a:off x="3951" y="2656"/>
                <a:ext cx="148" cy="231"/>
              </a:xfrm>
              <a:custGeom>
                <a:avLst/>
                <a:gdLst>
                  <a:gd name="T0" fmla="*/ 147 w 149"/>
                  <a:gd name="T1" fmla="*/ 232 h 232"/>
                  <a:gd name="T2" fmla="*/ 147 w 149"/>
                  <a:gd name="T3" fmla="*/ 78 h 232"/>
                  <a:gd name="T4" fmla="*/ 139 w 149"/>
                  <a:gd name="T5" fmla="*/ 35 h 232"/>
                  <a:gd name="T6" fmla="*/ 125 w 149"/>
                  <a:gd name="T7" fmla="*/ 15 h 232"/>
                  <a:gd name="T8" fmla="*/ 96 w 149"/>
                  <a:gd name="T9" fmla="*/ 2 h 232"/>
                  <a:gd name="T10" fmla="*/ 0 w 149"/>
                  <a:gd name="T11" fmla="*/ 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232">
                    <a:moveTo>
                      <a:pt x="147" y="232"/>
                    </a:moveTo>
                    <a:cubicBezTo>
                      <a:pt x="147" y="206"/>
                      <a:pt x="149" y="111"/>
                      <a:pt x="147" y="78"/>
                    </a:cubicBezTo>
                    <a:cubicBezTo>
                      <a:pt x="146" y="45"/>
                      <a:pt x="143" y="45"/>
                      <a:pt x="139" y="35"/>
                    </a:cubicBezTo>
                    <a:cubicBezTo>
                      <a:pt x="135" y="25"/>
                      <a:pt x="132" y="20"/>
                      <a:pt x="125" y="15"/>
                    </a:cubicBezTo>
                    <a:cubicBezTo>
                      <a:pt x="118" y="10"/>
                      <a:pt x="117" y="4"/>
                      <a:pt x="96" y="2"/>
                    </a:cubicBezTo>
                    <a:cubicBezTo>
                      <a:pt x="76" y="0"/>
                      <a:pt x="16" y="3"/>
                      <a:pt x="0" y="3"/>
                    </a:cubicBezTo>
                  </a:path>
                </a:pathLst>
              </a:custGeom>
              <a:noFill/>
              <a:ln w="284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Type of Structural Steel Sections: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47689" y="1317633"/>
            <a:ext cx="3275553" cy="586957"/>
          </a:xfrm>
          <a:prstGeom prst="rect">
            <a:avLst/>
          </a:prstGeom>
          <a:solidFill>
            <a:srgbClr val="FFFF00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3200" b="1"/>
              <a:t>  </a:t>
            </a:r>
            <a:r>
              <a:rPr lang="en-US" altLang="en-US" sz="3200" b="1">
                <a:solidFill>
                  <a:srgbClr val="669900"/>
                </a:solidFill>
              </a:rPr>
              <a:t>B</a:t>
            </a:r>
            <a:r>
              <a:rPr lang="en-US" altLang="en-US" sz="2400" b="1"/>
              <a:t>uilt-Up Sections.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735267" y="3527425"/>
            <a:ext cx="706437" cy="1055688"/>
            <a:chOff x="1723" y="2222"/>
            <a:chExt cx="445" cy="665"/>
          </a:xfrm>
        </p:grpSpPr>
        <p:sp>
          <p:nvSpPr>
            <p:cNvPr id="17412" name="Freeform 4"/>
            <p:cNvSpPr>
              <a:spLocks noChangeArrowheads="1"/>
            </p:cNvSpPr>
            <p:nvPr/>
          </p:nvSpPr>
          <p:spPr bwMode="auto">
            <a:xfrm>
              <a:off x="1730" y="2222"/>
              <a:ext cx="438" cy="665"/>
            </a:xfrm>
            <a:custGeom>
              <a:avLst/>
              <a:gdLst>
                <a:gd name="T0" fmla="*/ 439 w 439"/>
                <a:gd name="T1" fmla="*/ 666 h 666"/>
                <a:gd name="T2" fmla="*/ 0 w 439"/>
                <a:gd name="T3" fmla="*/ 666 h 666"/>
                <a:gd name="T4" fmla="*/ 1 w 439"/>
                <a:gd name="T5" fmla="*/ 1 h 666"/>
                <a:gd name="T6" fmla="*/ 439 w 439"/>
                <a:gd name="T7" fmla="*/ 0 h 666"/>
                <a:gd name="T8" fmla="*/ 439 w 439"/>
                <a:gd name="T9" fmla="*/ 33 h 666"/>
                <a:gd name="T10" fmla="*/ 438 w 439"/>
                <a:gd name="T11" fmla="*/ 42 h 666"/>
                <a:gd name="T12" fmla="*/ 433 w 439"/>
                <a:gd name="T13" fmla="*/ 54 h 666"/>
                <a:gd name="T14" fmla="*/ 423 w 439"/>
                <a:gd name="T15" fmla="*/ 60 h 666"/>
                <a:gd name="T16" fmla="*/ 408 w 439"/>
                <a:gd name="T17" fmla="*/ 63 h 666"/>
                <a:gd name="T18" fmla="*/ 61 w 439"/>
                <a:gd name="T19" fmla="*/ 63 h 666"/>
                <a:gd name="T20" fmla="*/ 61 w 439"/>
                <a:gd name="T21" fmla="*/ 606 h 666"/>
                <a:gd name="T22" fmla="*/ 408 w 439"/>
                <a:gd name="T23" fmla="*/ 607 h 666"/>
                <a:gd name="T24" fmla="*/ 418 w 439"/>
                <a:gd name="T25" fmla="*/ 607 h 666"/>
                <a:gd name="T26" fmla="*/ 432 w 439"/>
                <a:gd name="T27" fmla="*/ 612 h 666"/>
                <a:gd name="T28" fmla="*/ 438 w 439"/>
                <a:gd name="T29" fmla="*/ 625 h 666"/>
                <a:gd name="T30" fmla="*/ 439 w 439"/>
                <a:gd name="T31" fmla="*/ 633 h 666"/>
                <a:gd name="T32" fmla="*/ 439 w 439"/>
                <a:gd name="T3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666">
                  <a:moveTo>
                    <a:pt x="439" y="666"/>
                  </a:moveTo>
                  <a:lnTo>
                    <a:pt x="0" y="666"/>
                  </a:lnTo>
                  <a:lnTo>
                    <a:pt x="1" y="1"/>
                  </a:lnTo>
                  <a:lnTo>
                    <a:pt x="439" y="0"/>
                  </a:lnTo>
                  <a:lnTo>
                    <a:pt x="439" y="33"/>
                  </a:lnTo>
                  <a:lnTo>
                    <a:pt x="438" y="42"/>
                  </a:lnTo>
                  <a:lnTo>
                    <a:pt x="433" y="54"/>
                  </a:lnTo>
                  <a:lnTo>
                    <a:pt x="423" y="60"/>
                  </a:lnTo>
                  <a:lnTo>
                    <a:pt x="408" y="63"/>
                  </a:lnTo>
                  <a:lnTo>
                    <a:pt x="61" y="63"/>
                  </a:lnTo>
                  <a:lnTo>
                    <a:pt x="61" y="606"/>
                  </a:lnTo>
                  <a:lnTo>
                    <a:pt x="408" y="607"/>
                  </a:lnTo>
                  <a:lnTo>
                    <a:pt x="418" y="607"/>
                  </a:lnTo>
                  <a:lnTo>
                    <a:pt x="432" y="612"/>
                  </a:lnTo>
                  <a:lnTo>
                    <a:pt x="438" y="625"/>
                  </a:lnTo>
                  <a:lnTo>
                    <a:pt x="439" y="633"/>
                  </a:lnTo>
                  <a:lnTo>
                    <a:pt x="439" y="666"/>
                  </a:lnTo>
                  <a:close/>
                </a:path>
              </a:pathLst>
            </a:custGeom>
            <a:solidFill>
              <a:srgbClr val="80808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 rot="10800000" flipH="1">
              <a:off x="1793" y="2289"/>
              <a:ext cx="69" cy="65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1793" y="2760"/>
              <a:ext cx="69" cy="65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723" y="2292"/>
              <a:ext cx="0" cy="67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723" y="2756"/>
              <a:ext cx="0" cy="67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2763842" y="5080000"/>
            <a:ext cx="709611" cy="960438"/>
            <a:chOff x="1741" y="3200"/>
            <a:chExt cx="447" cy="605"/>
          </a:xfrm>
        </p:grpSpPr>
        <p:sp>
          <p:nvSpPr>
            <p:cNvPr id="17418" name="Freeform 10"/>
            <p:cNvSpPr>
              <a:spLocks noChangeArrowheads="1"/>
            </p:cNvSpPr>
            <p:nvPr/>
          </p:nvSpPr>
          <p:spPr bwMode="auto">
            <a:xfrm>
              <a:off x="1751" y="3200"/>
              <a:ext cx="437" cy="605"/>
            </a:xfrm>
            <a:custGeom>
              <a:avLst/>
              <a:gdLst>
                <a:gd name="T0" fmla="*/ 438 w 438"/>
                <a:gd name="T1" fmla="*/ 605 h 606"/>
                <a:gd name="T2" fmla="*/ 0 w 438"/>
                <a:gd name="T3" fmla="*/ 606 h 606"/>
                <a:gd name="T4" fmla="*/ 0 w 438"/>
                <a:gd name="T5" fmla="*/ 0 h 606"/>
                <a:gd name="T6" fmla="*/ 37 w 438"/>
                <a:gd name="T7" fmla="*/ 0 h 606"/>
                <a:gd name="T8" fmla="*/ 48 w 438"/>
                <a:gd name="T9" fmla="*/ 3 h 606"/>
                <a:gd name="T10" fmla="*/ 58 w 438"/>
                <a:gd name="T11" fmla="*/ 10 h 606"/>
                <a:gd name="T12" fmla="*/ 61 w 438"/>
                <a:gd name="T13" fmla="*/ 19 h 606"/>
                <a:gd name="T14" fmla="*/ 63 w 438"/>
                <a:gd name="T15" fmla="*/ 32 h 606"/>
                <a:gd name="T16" fmla="*/ 63 w 438"/>
                <a:gd name="T17" fmla="*/ 545 h 606"/>
                <a:gd name="T18" fmla="*/ 405 w 438"/>
                <a:gd name="T19" fmla="*/ 545 h 606"/>
                <a:gd name="T20" fmla="*/ 415 w 438"/>
                <a:gd name="T21" fmla="*/ 546 h 606"/>
                <a:gd name="T22" fmla="*/ 427 w 438"/>
                <a:gd name="T23" fmla="*/ 550 h 606"/>
                <a:gd name="T24" fmla="*/ 435 w 438"/>
                <a:gd name="T25" fmla="*/ 559 h 606"/>
                <a:gd name="T26" fmla="*/ 438 w 438"/>
                <a:gd name="T27" fmla="*/ 570 h 606"/>
                <a:gd name="T28" fmla="*/ 438 w 438"/>
                <a:gd name="T29" fmla="*/ 60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8" h="606">
                  <a:moveTo>
                    <a:pt x="438" y="605"/>
                  </a:moveTo>
                  <a:lnTo>
                    <a:pt x="0" y="60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8" y="3"/>
                  </a:lnTo>
                  <a:lnTo>
                    <a:pt x="58" y="10"/>
                  </a:lnTo>
                  <a:lnTo>
                    <a:pt x="61" y="19"/>
                  </a:lnTo>
                  <a:lnTo>
                    <a:pt x="63" y="32"/>
                  </a:lnTo>
                  <a:lnTo>
                    <a:pt x="63" y="545"/>
                  </a:lnTo>
                  <a:lnTo>
                    <a:pt x="405" y="545"/>
                  </a:lnTo>
                  <a:lnTo>
                    <a:pt x="415" y="546"/>
                  </a:lnTo>
                  <a:lnTo>
                    <a:pt x="427" y="550"/>
                  </a:lnTo>
                  <a:lnTo>
                    <a:pt x="435" y="559"/>
                  </a:lnTo>
                  <a:lnTo>
                    <a:pt x="438" y="570"/>
                  </a:lnTo>
                  <a:lnTo>
                    <a:pt x="438" y="605"/>
                  </a:lnTo>
                  <a:close/>
                </a:path>
              </a:pathLst>
            </a:custGeom>
            <a:solidFill>
              <a:srgbClr val="80808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1817" y="3678"/>
              <a:ext cx="69" cy="65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41" y="3674"/>
              <a:ext cx="0" cy="67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470404" y="2497139"/>
            <a:ext cx="297098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Built-up (W) shapes.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467228" y="3838575"/>
            <a:ext cx="32130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Built-up (C) Channels.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471989" y="5267326"/>
            <a:ext cx="27840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Built-up (L) Angles.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9340851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10</a:t>
            </a:r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2682880" y="2271713"/>
            <a:ext cx="841375" cy="1065212"/>
            <a:chOff x="1690" y="1431"/>
            <a:chExt cx="530" cy="671"/>
          </a:xfrm>
        </p:grpSpPr>
        <p:sp>
          <p:nvSpPr>
            <p:cNvPr id="17426" name="Freeform 18"/>
            <p:cNvSpPr>
              <a:spLocks noChangeArrowheads="1"/>
            </p:cNvSpPr>
            <p:nvPr/>
          </p:nvSpPr>
          <p:spPr bwMode="auto">
            <a:xfrm>
              <a:off x="1690" y="1431"/>
              <a:ext cx="530" cy="671"/>
            </a:xfrm>
            <a:custGeom>
              <a:avLst/>
              <a:gdLst>
                <a:gd name="T0" fmla="*/ 3 w 531"/>
                <a:gd name="T1" fmla="*/ 672 h 672"/>
                <a:gd name="T2" fmla="*/ 531 w 531"/>
                <a:gd name="T3" fmla="*/ 672 h 672"/>
                <a:gd name="T4" fmla="*/ 531 w 531"/>
                <a:gd name="T5" fmla="*/ 651 h 672"/>
                <a:gd name="T6" fmla="*/ 526 w 531"/>
                <a:gd name="T7" fmla="*/ 633 h 672"/>
                <a:gd name="T8" fmla="*/ 517 w 531"/>
                <a:gd name="T9" fmla="*/ 618 h 672"/>
                <a:gd name="T10" fmla="*/ 505 w 531"/>
                <a:gd name="T11" fmla="*/ 609 h 672"/>
                <a:gd name="T12" fmla="*/ 483 w 531"/>
                <a:gd name="T13" fmla="*/ 608 h 672"/>
                <a:gd name="T14" fmla="*/ 297 w 531"/>
                <a:gd name="T15" fmla="*/ 608 h 672"/>
                <a:gd name="T16" fmla="*/ 297 w 531"/>
                <a:gd name="T17" fmla="*/ 65 h 672"/>
                <a:gd name="T18" fmla="*/ 492 w 531"/>
                <a:gd name="T19" fmla="*/ 65 h 672"/>
                <a:gd name="T20" fmla="*/ 513 w 531"/>
                <a:gd name="T21" fmla="*/ 60 h 672"/>
                <a:gd name="T22" fmla="*/ 525 w 531"/>
                <a:gd name="T23" fmla="*/ 44 h 672"/>
                <a:gd name="T24" fmla="*/ 531 w 531"/>
                <a:gd name="T25" fmla="*/ 26 h 672"/>
                <a:gd name="T26" fmla="*/ 531 w 531"/>
                <a:gd name="T27" fmla="*/ 0 h 672"/>
                <a:gd name="T28" fmla="*/ 0 w 531"/>
                <a:gd name="T29" fmla="*/ 0 h 672"/>
                <a:gd name="T30" fmla="*/ 1 w 531"/>
                <a:gd name="T31" fmla="*/ 21 h 672"/>
                <a:gd name="T32" fmla="*/ 6 w 531"/>
                <a:gd name="T33" fmla="*/ 42 h 672"/>
                <a:gd name="T34" fmla="*/ 19 w 531"/>
                <a:gd name="T35" fmla="*/ 59 h 672"/>
                <a:gd name="T36" fmla="*/ 37 w 531"/>
                <a:gd name="T37" fmla="*/ 66 h 672"/>
                <a:gd name="T38" fmla="*/ 237 w 531"/>
                <a:gd name="T39" fmla="*/ 66 h 672"/>
                <a:gd name="T40" fmla="*/ 238 w 531"/>
                <a:gd name="T41" fmla="*/ 608 h 672"/>
                <a:gd name="T42" fmla="*/ 42 w 531"/>
                <a:gd name="T43" fmla="*/ 606 h 672"/>
                <a:gd name="T44" fmla="*/ 25 w 531"/>
                <a:gd name="T45" fmla="*/ 612 h 672"/>
                <a:gd name="T46" fmla="*/ 18 w 531"/>
                <a:gd name="T47" fmla="*/ 620 h 672"/>
                <a:gd name="T48" fmla="*/ 10 w 531"/>
                <a:gd name="T49" fmla="*/ 633 h 672"/>
                <a:gd name="T50" fmla="*/ 4 w 531"/>
                <a:gd name="T51" fmla="*/ 648 h 672"/>
                <a:gd name="T52" fmla="*/ 3 w 531"/>
                <a:gd name="T5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1" h="672">
                  <a:moveTo>
                    <a:pt x="3" y="672"/>
                  </a:moveTo>
                  <a:lnTo>
                    <a:pt x="531" y="672"/>
                  </a:lnTo>
                  <a:lnTo>
                    <a:pt x="531" y="651"/>
                  </a:lnTo>
                  <a:lnTo>
                    <a:pt x="526" y="633"/>
                  </a:lnTo>
                  <a:lnTo>
                    <a:pt x="517" y="618"/>
                  </a:lnTo>
                  <a:lnTo>
                    <a:pt x="505" y="609"/>
                  </a:lnTo>
                  <a:lnTo>
                    <a:pt x="483" y="608"/>
                  </a:lnTo>
                  <a:lnTo>
                    <a:pt x="297" y="608"/>
                  </a:lnTo>
                  <a:lnTo>
                    <a:pt x="297" y="65"/>
                  </a:lnTo>
                  <a:lnTo>
                    <a:pt x="492" y="65"/>
                  </a:lnTo>
                  <a:lnTo>
                    <a:pt x="513" y="60"/>
                  </a:lnTo>
                  <a:lnTo>
                    <a:pt x="525" y="44"/>
                  </a:lnTo>
                  <a:lnTo>
                    <a:pt x="531" y="26"/>
                  </a:lnTo>
                  <a:lnTo>
                    <a:pt x="531" y="0"/>
                  </a:lnTo>
                  <a:lnTo>
                    <a:pt x="0" y="0"/>
                  </a:lnTo>
                  <a:lnTo>
                    <a:pt x="1" y="21"/>
                  </a:lnTo>
                  <a:lnTo>
                    <a:pt x="6" y="42"/>
                  </a:lnTo>
                  <a:lnTo>
                    <a:pt x="19" y="59"/>
                  </a:lnTo>
                  <a:lnTo>
                    <a:pt x="37" y="66"/>
                  </a:lnTo>
                  <a:lnTo>
                    <a:pt x="237" y="66"/>
                  </a:lnTo>
                  <a:lnTo>
                    <a:pt x="238" y="608"/>
                  </a:lnTo>
                  <a:lnTo>
                    <a:pt x="42" y="606"/>
                  </a:lnTo>
                  <a:lnTo>
                    <a:pt x="25" y="612"/>
                  </a:lnTo>
                  <a:lnTo>
                    <a:pt x="18" y="620"/>
                  </a:lnTo>
                  <a:lnTo>
                    <a:pt x="10" y="633"/>
                  </a:lnTo>
                  <a:lnTo>
                    <a:pt x="4" y="648"/>
                  </a:lnTo>
                  <a:lnTo>
                    <a:pt x="3" y="672"/>
                  </a:lnTo>
                  <a:close/>
                </a:path>
              </a:pathLst>
            </a:custGeom>
            <a:solidFill>
              <a:srgbClr val="80808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AutoShape 19"/>
            <p:cNvSpPr>
              <a:spLocks noChangeArrowheads="1"/>
            </p:cNvSpPr>
            <p:nvPr/>
          </p:nvSpPr>
          <p:spPr bwMode="auto">
            <a:xfrm flipH="1">
              <a:off x="1856" y="1970"/>
              <a:ext cx="69" cy="65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utoShape 20"/>
            <p:cNvSpPr>
              <a:spLocks noChangeArrowheads="1"/>
            </p:cNvSpPr>
            <p:nvPr/>
          </p:nvSpPr>
          <p:spPr bwMode="auto">
            <a:xfrm>
              <a:off x="1988" y="1970"/>
              <a:ext cx="69" cy="65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AutoShape 21"/>
            <p:cNvSpPr>
              <a:spLocks noChangeArrowheads="1"/>
            </p:cNvSpPr>
            <p:nvPr/>
          </p:nvSpPr>
          <p:spPr bwMode="auto">
            <a:xfrm flipH="1" flipV="1">
              <a:off x="1854" y="1498"/>
              <a:ext cx="69" cy="65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22"/>
            <p:cNvSpPr>
              <a:spLocks noChangeArrowheads="1"/>
            </p:cNvSpPr>
            <p:nvPr/>
          </p:nvSpPr>
          <p:spPr bwMode="auto">
            <a:xfrm flipV="1">
              <a:off x="1987" y="1498"/>
              <a:ext cx="69" cy="65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Type of Structural Steel Sections: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46102" y="1317633"/>
            <a:ext cx="4091482" cy="586957"/>
          </a:xfrm>
          <a:prstGeom prst="rect">
            <a:avLst/>
          </a:prstGeom>
          <a:solidFill>
            <a:srgbClr val="FFFF00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3200" b="1"/>
              <a:t>  Tension Members</a:t>
            </a:r>
            <a:r>
              <a:rPr lang="en-US" altLang="en-US" sz="2400" b="1"/>
              <a:t>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74816" y="2522538"/>
            <a:ext cx="641349" cy="3111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609854" y="2498733"/>
            <a:ext cx="360363" cy="36036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4341817" y="2371733"/>
            <a:ext cx="600075" cy="665163"/>
            <a:chOff x="2735" y="1494"/>
            <a:chExt cx="378" cy="419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2858" y="1494"/>
              <a:ext cx="135" cy="135"/>
            </a:xfrm>
            <a:prstGeom prst="ellipse">
              <a:avLst/>
            </a:prstGeom>
            <a:solidFill>
              <a:srgbClr val="C0C0C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856" y="1636"/>
              <a:ext cx="135" cy="135"/>
            </a:xfrm>
            <a:prstGeom prst="ellipse">
              <a:avLst/>
            </a:prstGeom>
            <a:solidFill>
              <a:srgbClr val="C0C0C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57" y="1778"/>
              <a:ext cx="135" cy="135"/>
            </a:xfrm>
            <a:prstGeom prst="ellipse">
              <a:avLst/>
            </a:prstGeom>
            <a:solidFill>
              <a:srgbClr val="C0C0C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2735" y="1566"/>
              <a:ext cx="135" cy="135"/>
            </a:xfrm>
            <a:prstGeom prst="ellipse">
              <a:avLst/>
            </a:prstGeom>
            <a:solidFill>
              <a:srgbClr val="C0C0C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2736" y="1711"/>
              <a:ext cx="135" cy="135"/>
            </a:xfrm>
            <a:prstGeom prst="ellipse">
              <a:avLst/>
            </a:prstGeom>
            <a:solidFill>
              <a:srgbClr val="C0C0C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977" y="1571"/>
              <a:ext cx="135" cy="135"/>
            </a:xfrm>
            <a:prstGeom prst="ellipse">
              <a:avLst/>
            </a:prstGeom>
            <a:solidFill>
              <a:srgbClr val="C0C0C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2978" y="1713"/>
              <a:ext cx="135" cy="135"/>
            </a:xfrm>
            <a:prstGeom prst="ellipse">
              <a:avLst/>
            </a:prstGeom>
            <a:solidFill>
              <a:srgbClr val="C0C0C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5" name="Freeform 13"/>
          <p:cNvSpPr>
            <a:spLocks noChangeArrowheads="1"/>
          </p:cNvSpPr>
          <p:nvPr/>
        </p:nvSpPr>
        <p:spPr bwMode="auto">
          <a:xfrm rot="16200000">
            <a:off x="6442869" y="2439194"/>
            <a:ext cx="569912" cy="444500"/>
          </a:xfrm>
          <a:custGeom>
            <a:avLst/>
            <a:gdLst>
              <a:gd name="T0" fmla="*/ 0 w 256"/>
              <a:gd name="T1" fmla="*/ 0 h 203"/>
              <a:gd name="T2" fmla="*/ 1 w 256"/>
              <a:gd name="T3" fmla="*/ 203 h 203"/>
              <a:gd name="T4" fmla="*/ 256 w 256"/>
              <a:gd name="T5" fmla="*/ 203 h 203"/>
              <a:gd name="T6" fmla="*/ 252 w 256"/>
              <a:gd name="T7" fmla="*/ 188 h 203"/>
              <a:gd name="T8" fmla="*/ 247 w 256"/>
              <a:gd name="T9" fmla="*/ 179 h 203"/>
              <a:gd name="T10" fmla="*/ 240 w 256"/>
              <a:gd name="T11" fmla="*/ 171 h 203"/>
              <a:gd name="T12" fmla="*/ 225 w 256"/>
              <a:gd name="T13" fmla="*/ 162 h 203"/>
              <a:gd name="T14" fmla="*/ 216 w 256"/>
              <a:gd name="T15" fmla="*/ 159 h 203"/>
              <a:gd name="T16" fmla="*/ 205 w 256"/>
              <a:gd name="T17" fmla="*/ 158 h 203"/>
              <a:gd name="T18" fmla="*/ 49 w 256"/>
              <a:gd name="T19" fmla="*/ 158 h 203"/>
              <a:gd name="T20" fmla="*/ 49 w 256"/>
              <a:gd name="T21" fmla="*/ 44 h 203"/>
              <a:gd name="T22" fmla="*/ 48 w 256"/>
              <a:gd name="T23" fmla="*/ 33 h 203"/>
              <a:gd name="T24" fmla="*/ 42 w 256"/>
              <a:gd name="T25" fmla="*/ 21 h 203"/>
              <a:gd name="T26" fmla="*/ 34 w 256"/>
              <a:gd name="T27" fmla="*/ 14 h 203"/>
              <a:gd name="T28" fmla="*/ 25 w 256"/>
              <a:gd name="T29" fmla="*/ 6 h 203"/>
              <a:gd name="T30" fmla="*/ 18 w 256"/>
              <a:gd name="T31" fmla="*/ 3 h 203"/>
              <a:gd name="T32" fmla="*/ 9 w 256"/>
              <a:gd name="T33" fmla="*/ 0 h 203"/>
              <a:gd name="T34" fmla="*/ 0 w 256"/>
              <a:gd name="T3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03">
                <a:moveTo>
                  <a:pt x="0" y="0"/>
                </a:moveTo>
                <a:lnTo>
                  <a:pt x="1" y="203"/>
                </a:lnTo>
                <a:lnTo>
                  <a:pt x="256" y="203"/>
                </a:lnTo>
                <a:lnTo>
                  <a:pt x="252" y="188"/>
                </a:lnTo>
                <a:lnTo>
                  <a:pt x="247" y="179"/>
                </a:lnTo>
                <a:lnTo>
                  <a:pt x="240" y="171"/>
                </a:lnTo>
                <a:lnTo>
                  <a:pt x="225" y="162"/>
                </a:lnTo>
                <a:lnTo>
                  <a:pt x="216" y="159"/>
                </a:lnTo>
                <a:lnTo>
                  <a:pt x="205" y="158"/>
                </a:lnTo>
                <a:lnTo>
                  <a:pt x="49" y="158"/>
                </a:lnTo>
                <a:lnTo>
                  <a:pt x="49" y="44"/>
                </a:lnTo>
                <a:lnTo>
                  <a:pt x="48" y="33"/>
                </a:lnTo>
                <a:lnTo>
                  <a:pt x="42" y="21"/>
                </a:lnTo>
                <a:lnTo>
                  <a:pt x="34" y="14"/>
                </a:lnTo>
                <a:lnTo>
                  <a:pt x="25" y="6"/>
                </a:lnTo>
                <a:lnTo>
                  <a:pt x="18" y="3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7369175" y="2374908"/>
            <a:ext cx="973138" cy="568325"/>
            <a:chOff x="4642" y="1496"/>
            <a:chExt cx="613" cy="358"/>
          </a:xfrm>
        </p:grpSpPr>
        <p:sp>
          <p:nvSpPr>
            <p:cNvPr id="18447" name="Freeform 15"/>
            <p:cNvSpPr>
              <a:spLocks noChangeArrowheads="1"/>
            </p:cNvSpPr>
            <p:nvPr/>
          </p:nvSpPr>
          <p:spPr bwMode="auto">
            <a:xfrm rot="5400000" flipH="1">
              <a:off x="4937" y="1536"/>
              <a:ext cx="358" cy="279"/>
            </a:xfrm>
            <a:custGeom>
              <a:avLst/>
              <a:gdLst>
                <a:gd name="T0" fmla="*/ 0 w 256"/>
                <a:gd name="T1" fmla="*/ 0 h 203"/>
                <a:gd name="T2" fmla="*/ 1 w 256"/>
                <a:gd name="T3" fmla="*/ 203 h 203"/>
                <a:gd name="T4" fmla="*/ 256 w 256"/>
                <a:gd name="T5" fmla="*/ 203 h 203"/>
                <a:gd name="T6" fmla="*/ 252 w 256"/>
                <a:gd name="T7" fmla="*/ 188 h 203"/>
                <a:gd name="T8" fmla="*/ 247 w 256"/>
                <a:gd name="T9" fmla="*/ 179 h 203"/>
                <a:gd name="T10" fmla="*/ 240 w 256"/>
                <a:gd name="T11" fmla="*/ 171 h 203"/>
                <a:gd name="T12" fmla="*/ 225 w 256"/>
                <a:gd name="T13" fmla="*/ 162 h 203"/>
                <a:gd name="T14" fmla="*/ 216 w 256"/>
                <a:gd name="T15" fmla="*/ 159 h 203"/>
                <a:gd name="T16" fmla="*/ 205 w 256"/>
                <a:gd name="T17" fmla="*/ 158 h 203"/>
                <a:gd name="T18" fmla="*/ 49 w 256"/>
                <a:gd name="T19" fmla="*/ 158 h 203"/>
                <a:gd name="T20" fmla="*/ 49 w 256"/>
                <a:gd name="T21" fmla="*/ 44 h 203"/>
                <a:gd name="T22" fmla="*/ 48 w 256"/>
                <a:gd name="T23" fmla="*/ 33 h 203"/>
                <a:gd name="T24" fmla="*/ 42 w 256"/>
                <a:gd name="T25" fmla="*/ 21 h 203"/>
                <a:gd name="T26" fmla="*/ 34 w 256"/>
                <a:gd name="T27" fmla="*/ 14 h 203"/>
                <a:gd name="T28" fmla="*/ 25 w 256"/>
                <a:gd name="T29" fmla="*/ 6 h 203"/>
                <a:gd name="T30" fmla="*/ 18 w 256"/>
                <a:gd name="T31" fmla="*/ 3 h 203"/>
                <a:gd name="T32" fmla="*/ 9 w 256"/>
                <a:gd name="T33" fmla="*/ 0 h 203"/>
                <a:gd name="T34" fmla="*/ 0 w 256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03">
                  <a:moveTo>
                    <a:pt x="0" y="0"/>
                  </a:moveTo>
                  <a:lnTo>
                    <a:pt x="1" y="203"/>
                  </a:lnTo>
                  <a:lnTo>
                    <a:pt x="256" y="203"/>
                  </a:lnTo>
                  <a:lnTo>
                    <a:pt x="252" y="188"/>
                  </a:lnTo>
                  <a:lnTo>
                    <a:pt x="247" y="179"/>
                  </a:lnTo>
                  <a:lnTo>
                    <a:pt x="240" y="171"/>
                  </a:lnTo>
                  <a:lnTo>
                    <a:pt x="225" y="162"/>
                  </a:lnTo>
                  <a:lnTo>
                    <a:pt x="216" y="159"/>
                  </a:lnTo>
                  <a:lnTo>
                    <a:pt x="205" y="158"/>
                  </a:lnTo>
                  <a:lnTo>
                    <a:pt x="49" y="158"/>
                  </a:lnTo>
                  <a:lnTo>
                    <a:pt x="49" y="44"/>
                  </a:lnTo>
                  <a:lnTo>
                    <a:pt x="48" y="33"/>
                  </a:lnTo>
                  <a:lnTo>
                    <a:pt x="42" y="21"/>
                  </a:lnTo>
                  <a:lnTo>
                    <a:pt x="34" y="14"/>
                  </a:lnTo>
                  <a:lnTo>
                    <a:pt x="25" y="6"/>
                  </a:lnTo>
                  <a:lnTo>
                    <a:pt x="18" y="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Freeform 16"/>
            <p:cNvSpPr>
              <a:spLocks noChangeArrowheads="1"/>
            </p:cNvSpPr>
            <p:nvPr/>
          </p:nvSpPr>
          <p:spPr bwMode="auto">
            <a:xfrm rot="16200000">
              <a:off x="4603" y="1536"/>
              <a:ext cx="358" cy="279"/>
            </a:xfrm>
            <a:custGeom>
              <a:avLst/>
              <a:gdLst>
                <a:gd name="T0" fmla="*/ 0 w 256"/>
                <a:gd name="T1" fmla="*/ 0 h 203"/>
                <a:gd name="T2" fmla="*/ 1 w 256"/>
                <a:gd name="T3" fmla="*/ 203 h 203"/>
                <a:gd name="T4" fmla="*/ 256 w 256"/>
                <a:gd name="T5" fmla="*/ 203 h 203"/>
                <a:gd name="T6" fmla="*/ 252 w 256"/>
                <a:gd name="T7" fmla="*/ 188 h 203"/>
                <a:gd name="T8" fmla="*/ 247 w 256"/>
                <a:gd name="T9" fmla="*/ 179 h 203"/>
                <a:gd name="T10" fmla="*/ 240 w 256"/>
                <a:gd name="T11" fmla="*/ 171 h 203"/>
                <a:gd name="T12" fmla="*/ 225 w 256"/>
                <a:gd name="T13" fmla="*/ 162 h 203"/>
                <a:gd name="T14" fmla="*/ 216 w 256"/>
                <a:gd name="T15" fmla="*/ 159 h 203"/>
                <a:gd name="T16" fmla="*/ 205 w 256"/>
                <a:gd name="T17" fmla="*/ 158 h 203"/>
                <a:gd name="T18" fmla="*/ 49 w 256"/>
                <a:gd name="T19" fmla="*/ 158 h 203"/>
                <a:gd name="T20" fmla="*/ 49 w 256"/>
                <a:gd name="T21" fmla="*/ 44 h 203"/>
                <a:gd name="T22" fmla="*/ 48 w 256"/>
                <a:gd name="T23" fmla="*/ 33 h 203"/>
                <a:gd name="T24" fmla="*/ 42 w 256"/>
                <a:gd name="T25" fmla="*/ 21 h 203"/>
                <a:gd name="T26" fmla="*/ 34 w 256"/>
                <a:gd name="T27" fmla="*/ 14 h 203"/>
                <a:gd name="T28" fmla="*/ 25 w 256"/>
                <a:gd name="T29" fmla="*/ 6 h 203"/>
                <a:gd name="T30" fmla="*/ 18 w 256"/>
                <a:gd name="T31" fmla="*/ 3 h 203"/>
                <a:gd name="T32" fmla="*/ 9 w 256"/>
                <a:gd name="T33" fmla="*/ 0 h 203"/>
                <a:gd name="T34" fmla="*/ 0 w 256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03">
                  <a:moveTo>
                    <a:pt x="0" y="0"/>
                  </a:moveTo>
                  <a:lnTo>
                    <a:pt x="1" y="203"/>
                  </a:lnTo>
                  <a:lnTo>
                    <a:pt x="256" y="203"/>
                  </a:lnTo>
                  <a:lnTo>
                    <a:pt x="252" y="188"/>
                  </a:lnTo>
                  <a:lnTo>
                    <a:pt x="247" y="179"/>
                  </a:lnTo>
                  <a:lnTo>
                    <a:pt x="240" y="171"/>
                  </a:lnTo>
                  <a:lnTo>
                    <a:pt x="225" y="162"/>
                  </a:lnTo>
                  <a:lnTo>
                    <a:pt x="216" y="159"/>
                  </a:lnTo>
                  <a:lnTo>
                    <a:pt x="205" y="158"/>
                  </a:lnTo>
                  <a:lnTo>
                    <a:pt x="49" y="158"/>
                  </a:lnTo>
                  <a:lnTo>
                    <a:pt x="49" y="44"/>
                  </a:lnTo>
                  <a:lnTo>
                    <a:pt x="48" y="33"/>
                  </a:lnTo>
                  <a:lnTo>
                    <a:pt x="42" y="21"/>
                  </a:lnTo>
                  <a:lnTo>
                    <a:pt x="34" y="14"/>
                  </a:lnTo>
                  <a:lnTo>
                    <a:pt x="25" y="6"/>
                  </a:lnTo>
                  <a:lnTo>
                    <a:pt x="18" y="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9" name="Freeform 17"/>
          <p:cNvSpPr>
            <a:spLocks noChangeArrowheads="1"/>
          </p:cNvSpPr>
          <p:nvPr/>
        </p:nvSpPr>
        <p:spPr bwMode="auto">
          <a:xfrm>
            <a:off x="1706563" y="4278313"/>
            <a:ext cx="746125" cy="1231900"/>
          </a:xfrm>
          <a:custGeom>
            <a:avLst/>
            <a:gdLst>
              <a:gd name="T0" fmla="*/ 2 w 279"/>
              <a:gd name="T1" fmla="*/ 495 h 495"/>
              <a:gd name="T2" fmla="*/ 278 w 279"/>
              <a:gd name="T3" fmla="*/ 495 h 495"/>
              <a:gd name="T4" fmla="*/ 273 w 279"/>
              <a:gd name="T5" fmla="*/ 477 h 495"/>
              <a:gd name="T6" fmla="*/ 267 w 279"/>
              <a:gd name="T7" fmla="*/ 469 h 495"/>
              <a:gd name="T8" fmla="*/ 260 w 279"/>
              <a:gd name="T9" fmla="*/ 461 h 495"/>
              <a:gd name="T10" fmla="*/ 249 w 279"/>
              <a:gd name="T11" fmla="*/ 454 h 495"/>
              <a:gd name="T12" fmla="*/ 237 w 279"/>
              <a:gd name="T13" fmla="*/ 451 h 495"/>
              <a:gd name="T14" fmla="*/ 222 w 279"/>
              <a:gd name="T15" fmla="*/ 448 h 495"/>
              <a:gd name="T16" fmla="*/ 159 w 279"/>
              <a:gd name="T17" fmla="*/ 448 h 495"/>
              <a:gd name="T18" fmla="*/ 159 w 279"/>
              <a:gd name="T19" fmla="*/ 49 h 495"/>
              <a:gd name="T20" fmla="*/ 224 w 279"/>
              <a:gd name="T21" fmla="*/ 49 h 495"/>
              <a:gd name="T22" fmla="*/ 240 w 279"/>
              <a:gd name="T23" fmla="*/ 48 h 495"/>
              <a:gd name="T24" fmla="*/ 258 w 279"/>
              <a:gd name="T25" fmla="*/ 39 h 495"/>
              <a:gd name="T26" fmla="*/ 267 w 279"/>
              <a:gd name="T27" fmla="*/ 30 h 495"/>
              <a:gd name="T28" fmla="*/ 273 w 279"/>
              <a:gd name="T29" fmla="*/ 18 h 495"/>
              <a:gd name="T30" fmla="*/ 278 w 279"/>
              <a:gd name="T31" fmla="*/ 7 h 495"/>
              <a:gd name="T32" fmla="*/ 279 w 279"/>
              <a:gd name="T33" fmla="*/ 0 h 495"/>
              <a:gd name="T34" fmla="*/ 0 w 279"/>
              <a:gd name="T35" fmla="*/ 0 h 495"/>
              <a:gd name="T36" fmla="*/ 6 w 279"/>
              <a:gd name="T37" fmla="*/ 18 h 495"/>
              <a:gd name="T38" fmla="*/ 14 w 279"/>
              <a:gd name="T39" fmla="*/ 31 h 495"/>
              <a:gd name="T40" fmla="*/ 23 w 279"/>
              <a:gd name="T41" fmla="*/ 39 h 495"/>
              <a:gd name="T42" fmla="*/ 38 w 279"/>
              <a:gd name="T43" fmla="*/ 48 h 495"/>
              <a:gd name="T44" fmla="*/ 53 w 279"/>
              <a:gd name="T45" fmla="*/ 49 h 495"/>
              <a:gd name="T46" fmla="*/ 119 w 279"/>
              <a:gd name="T47" fmla="*/ 49 h 495"/>
              <a:gd name="T48" fmla="*/ 120 w 279"/>
              <a:gd name="T49" fmla="*/ 448 h 495"/>
              <a:gd name="T50" fmla="*/ 96 w 279"/>
              <a:gd name="T51" fmla="*/ 447 h 495"/>
              <a:gd name="T52" fmla="*/ 60 w 279"/>
              <a:gd name="T53" fmla="*/ 448 h 495"/>
              <a:gd name="T54" fmla="*/ 44 w 279"/>
              <a:gd name="T55" fmla="*/ 450 h 495"/>
              <a:gd name="T56" fmla="*/ 33 w 279"/>
              <a:gd name="T57" fmla="*/ 453 h 495"/>
              <a:gd name="T58" fmla="*/ 24 w 279"/>
              <a:gd name="T59" fmla="*/ 457 h 495"/>
              <a:gd name="T60" fmla="*/ 15 w 279"/>
              <a:gd name="T61" fmla="*/ 463 h 495"/>
              <a:gd name="T62" fmla="*/ 9 w 279"/>
              <a:gd name="T63" fmla="*/ 474 h 495"/>
              <a:gd name="T64" fmla="*/ 2 w 279"/>
              <a:gd name="T65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9" h="495">
                <a:moveTo>
                  <a:pt x="2" y="495"/>
                </a:moveTo>
                <a:lnTo>
                  <a:pt x="278" y="495"/>
                </a:lnTo>
                <a:lnTo>
                  <a:pt x="273" y="477"/>
                </a:lnTo>
                <a:lnTo>
                  <a:pt x="267" y="469"/>
                </a:lnTo>
                <a:lnTo>
                  <a:pt x="260" y="461"/>
                </a:lnTo>
                <a:lnTo>
                  <a:pt x="249" y="454"/>
                </a:lnTo>
                <a:lnTo>
                  <a:pt x="237" y="451"/>
                </a:lnTo>
                <a:lnTo>
                  <a:pt x="222" y="448"/>
                </a:lnTo>
                <a:lnTo>
                  <a:pt x="159" y="448"/>
                </a:lnTo>
                <a:lnTo>
                  <a:pt x="159" y="49"/>
                </a:lnTo>
                <a:lnTo>
                  <a:pt x="224" y="49"/>
                </a:lnTo>
                <a:lnTo>
                  <a:pt x="240" y="48"/>
                </a:lnTo>
                <a:lnTo>
                  <a:pt x="258" y="39"/>
                </a:lnTo>
                <a:lnTo>
                  <a:pt x="267" y="30"/>
                </a:lnTo>
                <a:lnTo>
                  <a:pt x="273" y="18"/>
                </a:lnTo>
                <a:lnTo>
                  <a:pt x="278" y="7"/>
                </a:lnTo>
                <a:lnTo>
                  <a:pt x="279" y="0"/>
                </a:lnTo>
                <a:lnTo>
                  <a:pt x="0" y="0"/>
                </a:lnTo>
                <a:lnTo>
                  <a:pt x="6" y="18"/>
                </a:lnTo>
                <a:lnTo>
                  <a:pt x="14" y="31"/>
                </a:lnTo>
                <a:lnTo>
                  <a:pt x="23" y="39"/>
                </a:lnTo>
                <a:lnTo>
                  <a:pt x="38" y="48"/>
                </a:lnTo>
                <a:lnTo>
                  <a:pt x="53" y="49"/>
                </a:lnTo>
                <a:lnTo>
                  <a:pt x="119" y="49"/>
                </a:lnTo>
                <a:lnTo>
                  <a:pt x="120" y="448"/>
                </a:lnTo>
                <a:lnTo>
                  <a:pt x="96" y="447"/>
                </a:lnTo>
                <a:lnTo>
                  <a:pt x="60" y="448"/>
                </a:lnTo>
                <a:lnTo>
                  <a:pt x="44" y="450"/>
                </a:lnTo>
                <a:lnTo>
                  <a:pt x="33" y="453"/>
                </a:lnTo>
                <a:lnTo>
                  <a:pt x="24" y="457"/>
                </a:lnTo>
                <a:lnTo>
                  <a:pt x="15" y="463"/>
                </a:lnTo>
                <a:lnTo>
                  <a:pt x="9" y="474"/>
                </a:lnTo>
                <a:lnTo>
                  <a:pt x="2" y="495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Freeform 18"/>
          <p:cNvSpPr>
            <a:spLocks noChangeArrowheads="1"/>
          </p:cNvSpPr>
          <p:nvPr/>
        </p:nvSpPr>
        <p:spPr bwMode="auto">
          <a:xfrm flipV="1">
            <a:off x="3730629" y="4849813"/>
            <a:ext cx="815975" cy="658812"/>
          </a:xfrm>
          <a:custGeom>
            <a:avLst/>
            <a:gdLst>
              <a:gd name="T0" fmla="*/ 159 w 279"/>
              <a:gd name="T1" fmla="*/ 244 h 245"/>
              <a:gd name="T2" fmla="*/ 159 w 279"/>
              <a:gd name="T3" fmla="*/ 49 h 245"/>
              <a:gd name="T4" fmla="*/ 224 w 279"/>
              <a:gd name="T5" fmla="*/ 49 h 245"/>
              <a:gd name="T6" fmla="*/ 240 w 279"/>
              <a:gd name="T7" fmla="*/ 48 h 245"/>
              <a:gd name="T8" fmla="*/ 258 w 279"/>
              <a:gd name="T9" fmla="*/ 39 h 245"/>
              <a:gd name="T10" fmla="*/ 267 w 279"/>
              <a:gd name="T11" fmla="*/ 30 h 245"/>
              <a:gd name="T12" fmla="*/ 273 w 279"/>
              <a:gd name="T13" fmla="*/ 18 h 245"/>
              <a:gd name="T14" fmla="*/ 278 w 279"/>
              <a:gd name="T15" fmla="*/ 7 h 245"/>
              <a:gd name="T16" fmla="*/ 279 w 279"/>
              <a:gd name="T17" fmla="*/ 0 h 245"/>
              <a:gd name="T18" fmla="*/ 0 w 279"/>
              <a:gd name="T19" fmla="*/ 0 h 245"/>
              <a:gd name="T20" fmla="*/ 6 w 279"/>
              <a:gd name="T21" fmla="*/ 18 h 245"/>
              <a:gd name="T22" fmla="*/ 14 w 279"/>
              <a:gd name="T23" fmla="*/ 31 h 245"/>
              <a:gd name="T24" fmla="*/ 23 w 279"/>
              <a:gd name="T25" fmla="*/ 39 h 245"/>
              <a:gd name="T26" fmla="*/ 38 w 279"/>
              <a:gd name="T27" fmla="*/ 48 h 245"/>
              <a:gd name="T28" fmla="*/ 53 w 279"/>
              <a:gd name="T29" fmla="*/ 49 h 245"/>
              <a:gd name="T30" fmla="*/ 119 w 279"/>
              <a:gd name="T31" fmla="*/ 49 h 245"/>
              <a:gd name="T32" fmla="*/ 120 w 279"/>
              <a:gd name="T33" fmla="*/ 245 h 245"/>
              <a:gd name="T34" fmla="*/ 159 w 279"/>
              <a:gd name="T3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" h="245">
                <a:moveTo>
                  <a:pt x="159" y="244"/>
                </a:moveTo>
                <a:lnTo>
                  <a:pt x="159" y="49"/>
                </a:lnTo>
                <a:lnTo>
                  <a:pt x="224" y="49"/>
                </a:lnTo>
                <a:lnTo>
                  <a:pt x="240" y="48"/>
                </a:lnTo>
                <a:lnTo>
                  <a:pt x="258" y="39"/>
                </a:lnTo>
                <a:lnTo>
                  <a:pt x="267" y="30"/>
                </a:lnTo>
                <a:lnTo>
                  <a:pt x="273" y="18"/>
                </a:lnTo>
                <a:lnTo>
                  <a:pt x="278" y="7"/>
                </a:lnTo>
                <a:lnTo>
                  <a:pt x="279" y="0"/>
                </a:lnTo>
                <a:lnTo>
                  <a:pt x="0" y="0"/>
                </a:lnTo>
                <a:lnTo>
                  <a:pt x="6" y="18"/>
                </a:lnTo>
                <a:lnTo>
                  <a:pt x="14" y="31"/>
                </a:lnTo>
                <a:lnTo>
                  <a:pt x="23" y="39"/>
                </a:lnTo>
                <a:lnTo>
                  <a:pt x="38" y="48"/>
                </a:lnTo>
                <a:lnTo>
                  <a:pt x="53" y="49"/>
                </a:lnTo>
                <a:lnTo>
                  <a:pt x="119" y="49"/>
                </a:lnTo>
                <a:lnTo>
                  <a:pt x="120" y="245"/>
                </a:lnTo>
                <a:lnTo>
                  <a:pt x="159" y="24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1" name="Group 19"/>
          <p:cNvGrpSpPr>
            <a:grpSpLocks/>
          </p:cNvGrpSpPr>
          <p:nvPr/>
        </p:nvGrpSpPr>
        <p:grpSpPr bwMode="auto">
          <a:xfrm>
            <a:off x="5353050" y="4338638"/>
            <a:ext cx="1244600" cy="1282700"/>
            <a:chOff x="3372" y="2733"/>
            <a:chExt cx="784" cy="808"/>
          </a:xfrm>
        </p:grpSpPr>
        <p:grpSp>
          <p:nvGrpSpPr>
            <p:cNvPr id="18452" name="Group 20"/>
            <p:cNvGrpSpPr>
              <a:grpSpLocks/>
            </p:cNvGrpSpPr>
            <p:nvPr/>
          </p:nvGrpSpPr>
          <p:grpSpPr bwMode="auto">
            <a:xfrm>
              <a:off x="3372" y="2752"/>
              <a:ext cx="784" cy="768"/>
              <a:chOff x="3372" y="2752"/>
              <a:chExt cx="784" cy="768"/>
            </a:xfrm>
          </p:grpSpPr>
          <p:sp>
            <p:nvSpPr>
              <p:cNvPr id="18453" name="Freeform 21"/>
              <p:cNvSpPr>
                <a:spLocks noChangeArrowheads="1"/>
              </p:cNvSpPr>
              <p:nvPr/>
            </p:nvSpPr>
            <p:spPr bwMode="auto">
              <a:xfrm>
                <a:off x="3372" y="2752"/>
                <a:ext cx="307" cy="768"/>
              </a:xfrm>
              <a:custGeom>
                <a:avLst/>
                <a:gdLst>
                  <a:gd name="T0" fmla="*/ 2 w 160"/>
                  <a:gd name="T1" fmla="*/ 495 h 495"/>
                  <a:gd name="T2" fmla="*/ 159 w 160"/>
                  <a:gd name="T3" fmla="*/ 495 h 495"/>
                  <a:gd name="T4" fmla="*/ 154 w 160"/>
                  <a:gd name="T5" fmla="*/ 477 h 495"/>
                  <a:gd name="T6" fmla="*/ 148 w 160"/>
                  <a:gd name="T7" fmla="*/ 469 h 495"/>
                  <a:gd name="T8" fmla="*/ 141 w 160"/>
                  <a:gd name="T9" fmla="*/ 461 h 495"/>
                  <a:gd name="T10" fmla="*/ 130 w 160"/>
                  <a:gd name="T11" fmla="*/ 454 h 495"/>
                  <a:gd name="T12" fmla="*/ 118 w 160"/>
                  <a:gd name="T13" fmla="*/ 451 h 495"/>
                  <a:gd name="T14" fmla="*/ 103 w 160"/>
                  <a:gd name="T15" fmla="*/ 448 h 495"/>
                  <a:gd name="T16" fmla="*/ 40 w 160"/>
                  <a:gd name="T17" fmla="*/ 448 h 495"/>
                  <a:gd name="T18" fmla="*/ 40 w 160"/>
                  <a:gd name="T19" fmla="*/ 49 h 495"/>
                  <a:gd name="T20" fmla="*/ 105 w 160"/>
                  <a:gd name="T21" fmla="*/ 49 h 495"/>
                  <a:gd name="T22" fmla="*/ 121 w 160"/>
                  <a:gd name="T23" fmla="*/ 48 h 495"/>
                  <a:gd name="T24" fmla="*/ 139 w 160"/>
                  <a:gd name="T25" fmla="*/ 39 h 495"/>
                  <a:gd name="T26" fmla="*/ 148 w 160"/>
                  <a:gd name="T27" fmla="*/ 30 h 495"/>
                  <a:gd name="T28" fmla="*/ 154 w 160"/>
                  <a:gd name="T29" fmla="*/ 18 h 495"/>
                  <a:gd name="T30" fmla="*/ 159 w 160"/>
                  <a:gd name="T31" fmla="*/ 7 h 495"/>
                  <a:gd name="T32" fmla="*/ 160 w 160"/>
                  <a:gd name="T33" fmla="*/ 0 h 495"/>
                  <a:gd name="T34" fmla="*/ 0 w 160"/>
                  <a:gd name="T35" fmla="*/ 0 h 495"/>
                  <a:gd name="T36" fmla="*/ 2 w 160"/>
                  <a:gd name="T37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495">
                    <a:moveTo>
                      <a:pt x="2" y="495"/>
                    </a:moveTo>
                    <a:lnTo>
                      <a:pt x="159" y="495"/>
                    </a:lnTo>
                    <a:lnTo>
                      <a:pt x="154" y="477"/>
                    </a:lnTo>
                    <a:lnTo>
                      <a:pt x="148" y="469"/>
                    </a:lnTo>
                    <a:lnTo>
                      <a:pt x="141" y="461"/>
                    </a:lnTo>
                    <a:lnTo>
                      <a:pt x="130" y="454"/>
                    </a:lnTo>
                    <a:lnTo>
                      <a:pt x="118" y="451"/>
                    </a:lnTo>
                    <a:lnTo>
                      <a:pt x="103" y="448"/>
                    </a:lnTo>
                    <a:lnTo>
                      <a:pt x="40" y="448"/>
                    </a:lnTo>
                    <a:lnTo>
                      <a:pt x="40" y="49"/>
                    </a:lnTo>
                    <a:lnTo>
                      <a:pt x="105" y="49"/>
                    </a:lnTo>
                    <a:lnTo>
                      <a:pt x="121" y="48"/>
                    </a:lnTo>
                    <a:lnTo>
                      <a:pt x="139" y="39"/>
                    </a:lnTo>
                    <a:lnTo>
                      <a:pt x="148" y="30"/>
                    </a:lnTo>
                    <a:lnTo>
                      <a:pt x="154" y="18"/>
                    </a:lnTo>
                    <a:lnTo>
                      <a:pt x="159" y="7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2" y="495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Freeform 22"/>
              <p:cNvSpPr>
                <a:spLocks noChangeArrowheads="1"/>
              </p:cNvSpPr>
              <p:nvPr/>
            </p:nvSpPr>
            <p:spPr bwMode="auto">
              <a:xfrm flipH="1">
                <a:off x="3849" y="2752"/>
                <a:ext cx="307" cy="768"/>
              </a:xfrm>
              <a:custGeom>
                <a:avLst/>
                <a:gdLst>
                  <a:gd name="T0" fmla="*/ 2 w 160"/>
                  <a:gd name="T1" fmla="*/ 495 h 495"/>
                  <a:gd name="T2" fmla="*/ 159 w 160"/>
                  <a:gd name="T3" fmla="*/ 495 h 495"/>
                  <a:gd name="T4" fmla="*/ 154 w 160"/>
                  <a:gd name="T5" fmla="*/ 477 h 495"/>
                  <a:gd name="T6" fmla="*/ 148 w 160"/>
                  <a:gd name="T7" fmla="*/ 469 h 495"/>
                  <a:gd name="T8" fmla="*/ 141 w 160"/>
                  <a:gd name="T9" fmla="*/ 461 h 495"/>
                  <a:gd name="T10" fmla="*/ 130 w 160"/>
                  <a:gd name="T11" fmla="*/ 454 h 495"/>
                  <a:gd name="T12" fmla="*/ 118 w 160"/>
                  <a:gd name="T13" fmla="*/ 451 h 495"/>
                  <a:gd name="T14" fmla="*/ 103 w 160"/>
                  <a:gd name="T15" fmla="*/ 448 h 495"/>
                  <a:gd name="T16" fmla="*/ 40 w 160"/>
                  <a:gd name="T17" fmla="*/ 448 h 495"/>
                  <a:gd name="T18" fmla="*/ 40 w 160"/>
                  <a:gd name="T19" fmla="*/ 49 h 495"/>
                  <a:gd name="T20" fmla="*/ 105 w 160"/>
                  <a:gd name="T21" fmla="*/ 49 h 495"/>
                  <a:gd name="T22" fmla="*/ 121 w 160"/>
                  <a:gd name="T23" fmla="*/ 48 h 495"/>
                  <a:gd name="T24" fmla="*/ 139 w 160"/>
                  <a:gd name="T25" fmla="*/ 39 h 495"/>
                  <a:gd name="T26" fmla="*/ 148 w 160"/>
                  <a:gd name="T27" fmla="*/ 30 h 495"/>
                  <a:gd name="T28" fmla="*/ 154 w 160"/>
                  <a:gd name="T29" fmla="*/ 18 h 495"/>
                  <a:gd name="T30" fmla="*/ 159 w 160"/>
                  <a:gd name="T31" fmla="*/ 7 h 495"/>
                  <a:gd name="T32" fmla="*/ 160 w 160"/>
                  <a:gd name="T33" fmla="*/ 0 h 495"/>
                  <a:gd name="T34" fmla="*/ 0 w 160"/>
                  <a:gd name="T35" fmla="*/ 0 h 495"/>
                  <a:gd name="T36" fmla="*/ 2 w 160"/>
                  <a:gd name="T37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495">
                    <a:moveTo>
                      <a:pt x="2" y="495"/>
                    </a:moveTo>
                    <a:lnTo>
                      <a:pt x="159" y="495"/>
                    </a:lnTo>
                    <a:lnTo>
                      <a:pt x="154" y="477"/>
                    </a:lnTo>
                    <a:lnTo>
                      <a:pt x="148" y="469"/>
                    </a:lnTo>
                    <a:lnTo>
                      <a:pt x="141" y="461"/>
                    </a:lnTo>
                    <a:lnTo>
                      <a:pt x="130" y="454"/>
                    </a:lnTo>
                    <a:lnTo>
                      <a:pt x="118" y="451"/>
                    </a:lnTo>
                    <a:lnTo>
                      <a:pt x="103" y="448"/>
                    </a:lnTo>
                    <a:lnTo>
                      <a:pt x="40" y="448"/>
                    </a:lnTo>
                    <a:lnTo>
                      <a:pt x="40" y="49"/>
                    </a:lnTo>
                    <a:lnTo>
                      <a:pt x="105" y="49"/>
                    </a:lnTo>
                    <a:lnTo>
                      <a:pt x="121" y="48"/>
                    </a:lnTo>
                    <a:lnTo>
                      <a:pt x="139" y="39"/>
                    </a:lnTo>
                    <a:lnTo>
                      <a:pt x="148" y="30"/>
                    </a:lnTo>
                    <a:lnTo>
                      <a:pt x="154" y="18"/>
                    </a:lnTo>
                    <a:lnTo>
                      <a:pt x="159" y="7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2" y="495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3383" y="3542"/>
              <a:ext cx="77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3376" y="2733"/>
              <a:ext cx="77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6904039" y="4368800"/>
            <a:ext cx="1239836" cy="1238250"/>
            <a:chOff x="4349" y="2752"/>
            <a:chExt cx="781" cy="780"/>
          </a:xfrm>
        </p:grpSpPr>
        <p:sp>
          <p:nvSpPr>
            <p:cNvPr id="18458" name="AutoShape 26"/>
            <p:cNvSpPr>
              <a:spLocks noChangeArrowheads="1"/>
            </p:cNvSpPr>
            <p:nvPr/>
          </p:nvSpPr>
          <p:spPr bwMode="auto">
            <a:xfrm>
              <a:off x="5060" y="3464"/>
              <a:ext cx="67" cy="67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 flipH="1">
              <a:off x="4351" y="3464"/>
              <a:ext cx="67" cy="67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28"/>
            <p:cNvSpPr>
              <a:spLocks noChangeArrowheads="1"/>
            </p:cNvSpPr>
            <p:nvPr/>
          </p:nvSpPr>
          <p:spPr bwMode="auto">
            <a:xfrm rot="5400000">
              <a:off x="5064" y="2753"/>
              <a:ext cx="67" cy="67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AutoShape 29"/>
            <p:cNvSpPr>
              <a:spLocks noChangeArrowheads="1"/>
            </p:cNvSpPr>
            <p:nvPr/>
          </p:nvSpPr>
          <p:spPr bwMode="auto">
            <a:xfrm rot="16200000" flipH="1">
              <a:off x="4352" y="2753"/>
              <a:ext cx="67" cy="67"/>
            </a:xfrm>
            <a:prstGeom prst="rtTriangl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62" name="Group 30"/>
            <p:cNvGrpSpPr>
              <a:grpSpLocks/>
            </p:cNvGrpSpPr>
            <p:nvPr/>
          </p:nvGrpSpPr>
          <p:grpSpPr bwMode="auto">
            <a:xfrm>
              <a:off x="4557" y="2754"/>
              <a:ext cx="366" cy="67"/>
              <a:chOff x="4557" y="2754"/>
              <a:chExt cx="366" cy="67"/>
            </a:xfrm>
          </p:grpSpPr>
          <p:sp>
            <p:nvSpPr>
              <p:cNvPr id="18463" name="Line 31"/>
              <p:cNvSpPr>
                <a:spLocks noChangeShapeType="1"/>
              </p:cNvSpPr>
              <p:nvPr/>
            </p:nvSpPr>
            <p:spPr bwMode="auto">
              <a:xfrm>
                <a:off x="4557" y="2754"/>
                <a:ext cx="0" cy="67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>
                <a:off x="4924" y="2754"/>
                <a:ext cx="0" cy="67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5" name="AutoShape 33"/>
            <p:cNvSpPr>
              <a:spLocks noChangeArrowheads="1"/>
            </p:cNvSpPr>
            <p:nvPr/>
          </p:nvSpPr>
          <p:spPr bwMode="auto">
            <a:xfrm>
              <a:off x="4349" y="2752"/>
              <a:ext cx="781" cy="780"/>
            </a:xfrm>
            <a:prstGeom prst="bevel">
              <a:avLst>
                <a:gd name="adj" fmla="val 8843"/>
              </a:avLst>
            </a:prstGeom>
            <a:noFill/>
            <a:ln w="1908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66" name="Group 34"/>
            <p:cNvGrpSpPr>
              <a:grpSpLocks/>
            </p:cNvGrpSpPr>
            <p:nvPr/>
          </p:nvGrpSpPr>
          <p:grpSpPr bwMode="auto">
            <a:xfrm>
              <a:off x="4556" y="3464"/>
              <a:ext cx="366" cy="67"/>
              <a:chOff x="4556" y="3464"/>
              <a:chExt cx="366" cy="67"/>
            </a:xfrm>
          </p:grpSpPr>
          <p:sp>
            <p:nvSpPr>
              <p:cNvPr id="18467" name="Line 35"/>
              <p:cNvSpPr>
                <a:spLocks noChangeShapeType="1"/>
              </p:cNvSpPr>
              <p:nvPr/>
            </p:nvSpPr>
            <p:spPr bwMode="auto">
              <a:xfrm>
                <a:off x="4556" y="3464"/>
                <a:ext cx="0" cy="67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>
                <a:off x="4923" y="3464"/>
                <a:ext cx="0" cy="67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1131889" y="3103567"/>
            <a:ext cx="266320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(a) Round and rectangular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bars, including eye bars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and upset bars.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3656013" y="3109914"/>
            <a:ext cx="240672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(b) Cables composed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of many small wires.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6353180" y="3141664"/>
            <a:ext cx="216306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(c) Single and double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 angles.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1033463" y="5711825"/>
            <a:ext cx="2315034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(d) Rolled W – and S –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sections.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3495675" y="5692775"/>
            <a:ext cx="140645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(e) Structural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 tee.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037267" y="5776914"/>
            <a:ext cx="169499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(f) Build-up box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sections.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6992943" y="4765682"/>
            <a:ext cx="100890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latin typeface="Times New Roman" pitchFamily="16" charset="0"/>
              </a:rPr>
              <a:t>Perforated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latin typeface="Times New Roman" pitchFamily="16" charset="0"/>
              </a:rPr>
              <a:t>plates</a:t>
            </a:r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flipV="1">
            <a:off x="7662867" y="4456113"/>
            <a:ext cx="261937" cy="3429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7616825" y="5135571"/>
            <a:ext cx="261938" cy="3397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9340855" y="6389689"/>
            <a:ext cx="367193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11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Type of Structural Steel Sections: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46101" y="1317633"/>
            <a:ext cx="5171906" cy="586957"/>
          </a:xfrm>
          <a:prstGeom prst="rect">
            <a:avLst/>
          </a:prstGeom>
          <a:solidFill>
            <a:srgbClr val="FFFF00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3200" b="1"/>
              <a:t>  Compression Members</a:t>
            </a:r>
            <a:r>
              <a:rPr lang="en-US" altLang="en-US" sz="2400" b="1"/>
              <a:t>.</a:t>
            </a:r>
          </a:p>
        </p:txBody>
      </p:sp>
      <p:sp>
        <p:nvSpPr>
          <p:cNvPr id="19459" name="Freeform 3"/>
          <p:cNvSpPr>
            <a:spLocks noChangeArrowheads="1"/>
          </p:cNvSpPr>
          <p:nvPr/>
        </p:nvSpPr>
        <p:spPr bwMode="auto">
          <a:xfrm>
            <a:off x="1304929" y="2108200"/>
            <a:ext cx="746125" cy="1231900"/>
          </a:xfrm>
          <a:custGeom>
            <a:avLst/>
            <a:gdLst>
              <a:gd name="T0" fmla="*/ 2 w 279"/>
              <a:gd name="T1" fmla="*/ 495 h 495"/>
              <a:gd name="T2" fmla="*/ 278 w 279"/>
              <a:gd name="T3" fmla="*/ 495 h 495"/>
              <a:gd name="T4" fmla="*/ 273 w 279"/>
              <a:gd name="T5" fmla="*/ 477 h 495"/>
              <a:gd name="T6" fmla="*/ 267 w 279"/>
              <a:gd name="T7" fmla="*/ 469 h 495"/>
              <a:gd name="T8" fmla="*/ 260 w 279"/>
              <a:gd name="T9" fmla="*/ 461 h 495"/>
              <a:gd name="T10" fmla="*/ 249 w 279"/>
              <a:gd name="T11" fmla="*/ 454 h 495"/>
              <a:gd name="T12" fmla="*/ 237 w 279"/>
              <a:gd name="T13" fmla="*/ 451 h 495"/>
              <a:gd name="T14" fmla="*/ 222 w 279"/>
              <a:gd name="T15" fmla="*/ 448 h 495"/>
              <a:gd name="T16" fmla="*/ 159 w 279"/>
              <a:gd name="T17" fmla="*/ 448 h 495"/>
              <a:gd name="T18" fmla="*/ 159 w 279"/>
              <a:gd name="T19" fmla="*/ 49 h 495"/>
              <a:gd name="T20" fmla="*/ 224 w 279"/>
              <a:gd name="T21" fmla="*/ 49 h 495"/>
              <a:gd name="T22" fmla="*/ 240 w 279"/>
              <a:gd name="T23" fmla="*/ 48 h 495"/>
              <a:gd name="T24" fmla="*/ 258 w 279"/>
              <a:gd name="T25" fmla="*/ 39 h 495"/>
              <a:gd name="T26" fmla="*/ 267 w 279"/>
              <a:gd name="T27" fmla="*/ 30 h 495"/>
              <a:gd name="T28" fmla="*/ 273 w 279"/>
              <a:gd name="T29" fmla="*/ 18 h 495"/>
              <a:gd name="T30" fmla="*/ 278 w 279"/>
              <a:gd name="T31" fmla="*/ 7 h 495"/>
              <a:gd name="T32" fmla="*/ 279 w 279"/>
              <a:gd name="T33" fmla="*/ 0 h 495"/>
              <a:gd name="T34" fmla="*/ 0 w 279"/>
              <a:gd name="T35" fmla="*/ 0 h 495"/>
              <a:gd name="T36" fmla="*/ 6 w 279"/>
              <a:gd name="T37" fmla="*/ 18 h 495"/>
              <a:gd name="T38" fmla="*/ 14 w 279"/>
              <a:gd name="T39" fmla="*/ 31 h 495"/>
              <a:gd name="T40" fmla="*/ 23 w 279"/>
              <a:gd name="T41" fmla="*/ 39 h 495"/>
              <a:gd name="T42" fmla="*/ 38 w 279"/>
              <a:gd name="T43" fmla="*/ 48 h 495"/>
              <a:gd name="T44" fmla="*/ 53 w 279"/>
              <a:gd name="T45" fmla="*/ 49 h 495"/>
              <a:gd name="T46" fmla="*/ 119 w 279"/>
              <a:gd name="T47" fmla="*/ 49 h 495"/>
              <a:gd name="T48" fmla="*/ 120 w 279"/>
              <a:gd name="T49" fmla="*/ 448 h 495"/>
              <a:gd name="T50" fmla="*/ 96 w 279"/>
              <a:gd name="T51" fmla="*/ 447 h 495"/>
              <a:gd name="T52" fmla="*/ 60 w 279"/>
              <a:gd name="T53" fmla="*/ 448 h 495"/>
              <a:gd name="T54" fmla="*/ 44 w 279"/>
              <a:gd name="T55" fmla="*/ 450 h 495"/>
              <a:gd name="T56" fmla="*/ 33 w 279"/>
              <a:gd name="T57" fmla="*/ 453 h 495"/>
              <a:gd name="T58" fmla="*/ 24 w 279"/>
              <a:gd name="T59" fmla="*/ 457 h 495"/>
              <a:gd name="T60" fmla="*/ 15 w 279"/>
              <a:gd name="T61" fmla="*/ 463 h 495"/>
              <a:gd name="T62" fmla="*/ 9 w 279"/>
              <a:gd name="T63" fmla="*/ 474 h 495"/>
              <a:gd name="T64" fmla="*/ 2 w 279"/>
              <a:gd name="T65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9" h="495">
                <a:moveTo>
                  <a:pt x="2" y="495"/>
                </a:moveTo>
                <a:lnTo>
                  <a:pt x="278" y="495"/>
                </a:lnTo>
                <a:lnTo>
                  <a:pt x="273" y="477"/>
                </a:lnTo>
                <a:lnTo>
                  <a:pt x="267" y="469"/>
                </a:lnTo>
                <a:lnTo>
                  <a:pt x="260" y="461"/>
                </a:lnTo>
                <a:lnTo>
                  <a:pt x="249" y="454"/>
                </a:lnTo>
                <a:lnTo>
                  <a:pt x="237" y="451"/>
                </a:lnTo>
                <a:lnTo>
                  <a:pt x="222" y="448"/>
                </a:lnTo>
                <a:lnTo>
                  <a:pt x="159" y="448"/>
                </a:lnTo>
                <a:lnTo>
                  <a:pt x="159" y="49"/>
                </a:lnTo>
                <a:lnTo>
                  <a:pt x="224" y="49"/>
                </a:lnTo>
                <a:lnTo>
                  <a:pt x="240" y="48"/>
                </a:lnTo>
                <a:lnTo>
                  <a:pt x="258" y="39"/>
                </a:lnTo>
                <a:lnTo>
                  <a:pt x="267" y="30"/>
                </a:lnTo>
                <a:lnTo>
                  <a:pt x="273" y="18"/>
                </a:lnTo>
                <a:lnTo>
                  <a:pt x="278" y="7"/>
                </a:lnTo>
                <a:lnTo>
                  <a:pt x="279" y="0"/>
                </a:lnTo>
                <a:lnTo>
                  <a:pt x="0" y="0"/>
                </a:lnTo>
                <a:lnTo>
                  <a:pt x="6" y="18"/>
                </a:lnTo>
                <a:lnTo>
                  <a:pt x="14" y="31"/>
                </a:lnTo>
                <a:lnTo>
                  <a:pt x="23" y="39"/>
                </a:lnTo>
                <a:lnTo>
                  <a:pt x="38" y="48"/>
                </a:lnTo>
                <a:lnTo>
                  <a:pt x="53" y="49"/>
                </a:lnTo>
                <a:lnTo>
                  <a:pt x="119" y="49"/>
                </a:lnTo>
                <a:lnTo>
                  <a:pt x="120" y="448"/>
                </a:lnTo>
                <a:lnTo>
                  <a:pt x="96" y="447"/>
                </a:lnTo>
                <a:lnTo>
                  <a:pt x="60" y="448"/>
                </a:lnTo>
                <a:lnTo>
                  <a:pt x="44" y="450"/>
                </a:lnTo>
                <a:lnTo>
                  <a:pt x="33" y="453"/>
                </a:lnTo>
                <a:lnTo>
                  <a:pt x="24" y="457"/>
                </a:lnTo>
                <a:lnTo>
                  <a:pt x="15" y="463"/>
                </a:lnTo>
                <a:lnTo>
                  <a:pt x="9" y="474"/>
                </a:lnTo>
                <a:lnTo>
                  <a:pt x="2" y="495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Freeform 4"/>
          <p:cNvSpPr>
            <a:spLocks noChangeArrowheads="1"/>
          </p:cNvSpPr>
          <p:nvPr/>
        </p:nvSpPr>
        <p:spPr bwMode="auto">
          <a:xfrm flipV="1">
            <a:off x="4619629" y="2654308"/>
            <a:ext cx="815975" cy="658813"/>
          </a:xfrm>
          <a:custGeom>
            <a:avLst/>
            <a:gdLst>
              <a:gd name="T0" fmla="*/ 159 w 279"/>
              <a:gd name="T1" fmla="*/ 244 h 245"/>
              <a:gd name="T2" fmla="*/ 159 w 279"/>
              <a:gd name="T3" fmla="*/ 49 h 245"/>
              <a:gd name="T4" fmla="*/ 224 w 279"/>
              <a:gd name="T5" fmla="*/ 49 h 245"/>
              <a:gd name="T6" fmla="*/ 240 w 279"/>
              <a:gd name="T7" fmla="*/ 48 h 245"/>
              <a:gd name="T8" fmla="*/ 258 w 279"/>
              <a:gd name="T9" fmla="*/ 39 h 245"/>
              <a:gd name="T10" fmla="*/ 267 w 279"/>
              <a:gd name="T11" fmla="*/ 30 h 245"/>
              <a:gd name="T12" fmla="*/ 273 w 279"/>
              <a:gd name="T13" fmla="*/ 18 h 245"/>
              <a:gd name="T14" fmla="*/ 278 w 279"/>
              <a:gd name="T15" fmla="*/ 7 h 245"/>
              <a:gd name="T16" fmla="*/ 279 w 279"/>
              <a:gd name="T17" fmla="*/ 0 h 245"/>
              <a:gd name="T18" fmla="*/ 0 w 279"/>
              <a:gd name="T19" fmla="*/ 0 h 245"/>
              <a:gd name="T20" fmla="*/ 6 w 279"/>
              <a:gd name="T21" fmla="*/ 18 h 245"/>
              <a:gd name="T22" fmla="*/ 14 w 279"/>
              <a:gd name="T23" fmla="*/ 31 h 245"/>
              <a:gd name="T24" fmla="*/ 23 w 279"/>
              <a:gd name="T25" fmla="*/ 39 h 245"/>
              <a:gd name="T26" fmla="*/ 38 w 279"/>
              <a:gd name="T27" fmla="*/ 48 h 245"/>
              <a:gd name="T28" fmla="*/ 53 w 279"/>
              <a:gd name="T29" fmla="*/ 49 h 245"/>
              <a:gd name="T30" fmla="*/ 119 w 279"/>
              <a:gd name="T31" fmla="*/ 49 h 245"/>
              <a:gd name="T32" fmla="*/ 120 w 279"/>
              <a:gd name="T33" fmla="*/ 245 h 245"/>
              <a:gd name="T34" fmla="*/ 159 w 279"/>
              <a:gd name="T3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" h="245">
                <a:moveTo>
                  <a:pt x="159" y="244"/>
                </a:moveTo>
                <a:lnTo>
                  <a:pt x="159" y="49"/>
                </a:lnTo>
                <a:lnTo>
                  <a:pt x="224" y="49"/>
                </a:lnTo>
                <a:lnTo>
                  <a:pt x="240" y="48"/>
                </a:lnTo>
                <a:lnTo>
                  <a:pt x="258" y="39"/>
                </a:lnTo>
                <a:lnTo>
                  <a:pt x="267" y="30"/>
                </a:lnTo>
                <a:lnTo>
                  <a:pt x="273" y="18"/>
                </a:lnTo>
                <a:lnTo>
                  <a:pt x="278" y="7"/>
                </a:lnTo>
                <a:lnTo>
                  <a:pt x="279" y="0"/>
                </a:lnTo>
                <a:lnTo>
                  <a:pt x="0" y="0"/>
                </a:lnTo>
                <a:lnTo>
                  <a:pt x="6" y="18"/>
                </a:lnTo>
                <a:lnTo>
                  <a:pt x="14" y="31"/>
                </a:lnTo>
                <a:lnTo>
                  <a:pt x="23" y="39"/>
                </a:lnTo>
                <a:lnTo>
                  <a:pt x="38" y="48"/>
                </a:lnTo>
                <a:lnTo>
                  <a:pt x="53" y="49"/>
                </a:lnTo>
                <a:lnTo>
                  <a:pt x="119" y="49"/>
                </a:lnTo>
                <a:lnTo>
                  <a:pt x="120" y="245"/>
                </a:lnTo>
                <a:lnTo>
                  <a:pt x="159" y="244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3587" y="3454400"/>
            <a:ext cx="204355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(a) Rolled W-and S-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sections.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446588" y="3446463"/>
            <a:ext cx="140645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(c) Structural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 tee.</a:t>
            </a:r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2805116" y="2740033"/>
            <a:ext cx="973137" cy="568325"/>
            <a:chOff x="1767" y="1726"/>
            <a:chExt cx="613" cy="358"/>
          </a:xfrm>
        </p:grpSpPr>
        <p:sp>
          <p:nvSpPr>
            <p:cNvPr id="19464" name="Freeform 8"/>
            <p:cNvSpPr>
              <a:spLocks noChangeArrowheads="1"/>
            </p:cNvSpPr>
            <p:nvPr/>
          </p:nvSpPr>
          <p:spPr bwMode="auto">
            <a:xfrm rot="5400000" flipH="1">
              <a:off x="2062" y="1766"/>
              <a:ext cx="358" cy="279"/>
            </a:xfrm>
            <a:custGeom>
              <a:avLst/>
              <a:gdLst>
                <a:gd name="T0" fmla="*/ 0 w 256"/>
                <a:gd name="T1" fmla="*/ 0 h 203"/>
                <a:gd name="T2" fmla="*/ 1 w 256"/>
                <a:gd name="T3" fmla="*/ 203 h 203"/>
                <a:gd name="T4" fmla="*/ 256 w 256"/>
                <a:gd name="T5" fmla="*/ 203 h 203"/>
                <a:gd name="T6" fmla="*/ 252 w 256"/>
                <a:gd name="T7" fmla="*/ 188 h 203"/>
                <a:gd name="T8" fmla="*/ 247 w 256"/>
                <a:gd name="T9" fmla="*/ 179 h 203"/>
                <a:gd name="T10" fmla="*/ 240 w 256"/>
                <a:gd name="T11" fmla="*/ 171 h 203"/>
                <a:gd name="T12" fmla="*/ 225 w 256"/>
                <a:gd name="T13" fmla="*/ 162 h 203"/>
                <a:gd name="T14" fmla="*/ 216 w 256"/>
                <a:gd name="T15" fmla="*/ 159 h 203"/>
                <a:gd name="T16" fmla="*/ 205 w 256"/>
                <a:gd name="T17" fmla="*/ 158 h 203"/>
                <a:gd name="T18" fmla="*/ 49 w 256"/>
                <a:gd name="T19" fmla="*/ 158 h 203"/>
                <a:gd name="T20" fmla="*/ 49 w 256"/>
                <a:gd name="T21" fmla="*/ 44 h 203"/>
                <a:gd name="T22" fmla="*/ 48 w 256"/>
                <a:gd name="T23" fmla="*/ 33 h 203"/>
                <a:gd name="T24" fmla="*/ 42 w 256"/>
                <a:gd name="T25" fmla="*/ 21 h 203"/>
                <a:gd name="T26" fmla="*/ 34 w 256"/>
                <a:gd name="T27" fmla="*/ 14 h 203"/>
                <a:gd name="T28" fmla="*/ 25 w 256"/>
                <a:gd name="T29" fmla="*/ 6 h 203"/>
                <a:gd name="T30" fmla="*/ 18 w 256"/>
                <a:gd name="T31" fmla="*/ 3 h 203"/>
                <a:gd name="T32" fmla="*/ 9 w 256"/>
                <a:gd name="T33" fmla="*/ 0 h 203"/>
                <a:gd name="T34" fmla="*/ 0 w 256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03">
                  <a:moveTo>
                    <a:pt x="0" y="0"/>
                  </a:moveTo>
                  <a:lnTo>
                    <a:pt x="1" y="203"/>
                  </a:lnTo>
                  <a:lnTo>
                    <a:pt x="256" y="203"/>
                  </a:lnTo>
                  <a:lnTo>
                    <a:pt x="252" y="188"/>
                  </a:lnTo>
                  <a:lnTo>
                    <a:pt x="247" y="179"/>
                  </a:lnTo>
                  <a:lnTo>
                    <a:pt x="240" y="171"/>
                  </a:lnTo>
                  <a:lnTo>
                    <a:pt x="225" y="162"/>
                  </a:lnTo>
                  <a:lnTo>
                    <a:pt x="216" y="159"/>
                  </a:lnTo>
                  <a:lnTo>
                    <a:pt x="205" y="158"/>
                  </a:lnTo>
                  <a:lnTo>
                    <a:pt x="49" y="158"/>
                  </a:lnTo>
                  <a:lnTo>
                    <a:pt x="49" y="44"/>
                  </a:lnTo>
                  <a:lnTo>
                    <a:pt x="48" y="33"/>
                  </a:lnTo>
                  <a:lnTo>
                    <a:pt x="42" y="21"/>
                  </a:lnTo>
                  <a:lnTo>
                    <a:pt x="34" y="14"/>
                  </a:lnTo>
                  <a:lnTo>
                    <a:pt x="25" y="6"/>
                  </a:lnTo>
                  <a:lnTo>
                    <a:pt x="18" y="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 noChangeArrowheads="1"/>
            </p:cNvSpPr>
            <p:nvPr/>
          </p:nvSpPr>
          <p:spPr bwMode="auto">
            <a:xfrm rot="16200000">
              <a:off x="1728" y="1766"/>
              <a:ext cx="358" cy="279"/>
            </a:xfrm>
            <a:custGeom>
              <a:avLst/>
              <a:gdLst>
                <a:gd name="T0" fmla="*/ 0 w 256"/>
                <a:gd name="T1" fmla="*/ 0 h 203"/>
                <a:gd name="T2" fmla="*/ 1 w 256"/>
                <a:gd name="T3" fmla="*/ 203 h 203"/>
                <a:gd name="T4" fmla="*/ 256 w 256"/>
                <a:gd name="T5" fmla="*/ 203 h 203"/>
                <a:gd name="T6" fmla="*/ 252 w 256"/>
                <a:gd name="T7" fmla="*/ 188 h 203"/>
                <a:gd name="T8" fmla="*/ 247 w 256"/>
                <a:gd name="T9" fmla="*/ 179 h 203"/>
                <a:gd name="T10" fmla="*/ 240 w 256"/>
                <a:gd name="T11" fmla="*/ 171 h 203"/>
                <a:gd name="T12" fmla="*/ 225 w 256"/>
                <a:gd name="T13" fmla="*/ 162 h 203"/>
                <a:gd name="T14" fmla="*/ 216 w 256"/>
                <a:gd name="T15" fmla="*/ 159 h 203"/>
                <a:gd name="T16" fmla="*/ 205 w 256"/>
                <a:gd name="T17" fmla="*/ 158 h 203"/>
                <a:gd name="T18" fmla="*/ 49 w 256"/>
                <a:gd name="T19" fmla="*/ 158 h 203"/>
                <a:gd name="T20" fmla="*/ 49 w 256"/>
                <a:gd name="T21" fmla="*/ 44 h 203"/>
                <a:gd name="T22" fmla="*/ 48 w 256"/>
                <a:gd name="T23" fmla="*/ 33 h 203"/>
                <a:gd name="T24" fmla="*/ 42 w 256"/>
                <a:gd name="T25" fmla="*/ 21 h 203"/>
                <a:gd name="T26" fmla="*/ 34 w 256"/>
                <a:gd name="T27" fmla="*/ 14 h 203"/>
                <a:gd name="T28" fmla="*/ 25 w 256"/>
                <a:gd name="T29" fmla="*/ 6 h 203"/>
                <a:gd name="T30" fmla="*/ 18 w 256"/>
                <a:gd name="T31" fmla="*/ 3 h 203"/>
                <a:gd name="T32" fmla="*/ 9 w 256"/>
                <a:gd name="T33" fmla="*/ 0 h 203"/>
                <a:gd name="T34" fmla="*/ 0 w 256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03">
                  <a:moveTo>
                    <a:pt x="0" y="0"/>
                  </a:moveTo>
                  <a:lnTo>
                    <a:pt x="1" y="203"/>
                  </a:lnTo>
                  <a:lnTo>
                    <a:pt x="256" y="203"/>
                  </a:lnTo>
                  <a:lnTo>
                    <a:pt x="252" y="188"/>
                  </a:lnTo>
                  <a:lnTo>
                    <a:pt x="247" y="179"/>
                  </a:lnTo>
                  <a:lnTo>
                    <a:pt x="240" y="171"/>
                  </a:lnTo>
                  <a:lnTo>
                    <a:pt x="225" y="162"/>
                  </a:lnTo>
                  <a:lnTo>
                    <a:pt x="216" y="159"/>
                  </a:lnTo>
                  <a:lnTo>
                    <a:pt x="205" y="158"/>
                  </a:lnTo>
                  <a:lnTo>
                    <a:pt x="49" y="158"/>
                  </a:lnTo>
                  <a:lnTo>
                    <a:pt x="49" y="44"/>
                  </a:lnTo>
                  <a:lnTo>
                    <a:pt x="48" y="33"/>
                  </a:lnTo>
                  <a:lnTo>
                    <a:pt x="42" y="21"/>
                  </a:lnTo>
                  <a:lnTo>
                    <a:pt x="34" y="14"/>
                  </a:lnTo>
                  <a:lnTo>
                    <a:pt x="25" y="6"/>
                  </a:lnTo>
                  <a:lnTo>
                    <a:pt x="18" y="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6073775" y="2432058"/>
            <a:ext cx="912813" cy="912813"/>
            <a:chOff x="3826" y="1532"/>
            <a:chExt cx="575" cy="575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3826" y="1532"/>
              <a:ext cx="575" cy="575"/>
            </a:xfrm>
            <a:prstGeom prst="roundRect">
              <a:avLst>
                <a:gd name="adj" fmla="val 2083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3878" y="1584"/>
              <a:ext cx="475" cy="475"/>
            </a:xfrm>
            <a:prstGeom prst="roundRect">
              <a:avLst>
                <a:gd name="adj" fmla="val 2083"/>
              </a:avLst>
            </a:prstGeom>
            <a:solidFill>
              <a:srgbClr val="FF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7775575" y="2393950"/>
            <a:ext cx="914400" cy="914400"/>
          </a:xfrm>
          <a:custGeom>
            <a:avLst/>
            <a:gdLst>
              <a:gd name="G0" fmla="+- 1650 0 0"/>
              <a:gd name="G1" fmla="+- 21600 0 1650"/>
              <a:gd name="G2" fmla="+- 21600 0 165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50" y="10800"/>
                </a:moveTo>
                <a:cubicBezTo>
                  <a:pt x="1650" y="15853"/>
                  <a:pt x="5747" y="19950"/>
                  <a:pt x="10800" y="19950"/>
                </a:cubicBezTo>
                <a:cubicBezTo>
                  <a:pt x="15853" y="19950"/>
                  <a:pt x="19950" y="15853"/>
                  <a:pt x="19950" y="10800"/>
                </a:cubicBezTo>
                <a:cubicBezTo>
                  <a:pt x="19950" y="5747"/>
                  <a:pt x="15853" y="1650"/>
                  <a:pt x="10800" y="1650"/>
                </a:cubicBezTo>
                <a:cubicBezTo>
                  <a:pt x="5747" y="1650"/>
                  <a:pt x="1650" y="5747"/>
                  <a:pt x="1650" y="10800"/>
                </a:cubicBez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4341813" y="4519613"/>
            <a:ext cx="1244600" cy="1282700"/>
            <a:chOff x="2735" y="2847"/>
            <a:chExt cx="784" cy="808"/>
          </a:xfrm>
        </p:grpSpPr>
        <p:grpSp>
          <p:nvGrpSpPr>
            <p:cNvPr id="19471" name="Group 15"/>
            <p:cNvGrpSpPr>
              <a:grpSpLocks/>
            </p:cNvGrpSpPr>
            <p:nvPr/>
          </p:nvGrpSpPr>
          <p:grpSpPr bwMode="auto">
            <a:xfrm>
              <a:off x="2735" y="2866"/>
              <a:ext cx="784" cy="768"/>
              <a:chOff x="2735" y="2866"/>
              <a:chExt cx="784" cy="768"/>
            </a:xfrm>
          </p:grpSpPr>
          <p:sp>
            <p:nvSpPr>
              <p:cNvPr id="19472" name="Freeform 16"/>
              <p:cNvSpPr>
                <a:spLocks noChangeArrowheads="1"/>
              </p:cNvSpPr>
              <p:nvPr/>
            </p:nvSpPr>
            <p:spPr bwMode="auto">
              <a:xfrm>
                <a:off x="2735" y="2866"/>
                <a:ext cx="307" cy="768"/>
              </a:xfrm>
              <a:custGeom>
                <a:avLst/>
                <a:gdLst>
                  <a:gd name="T0" fmla="*/ 2 w 160"/>
                  <a:gd name="T1" fmla="*/ 495 h 495"/>
                  <a:gd name="T2" fmla="*/ 159 w 160"/>
                  <a:gd name="T3" fmla="*/ 495 h 495"/>
                  <a:gd name="T4" fmla="*/ 154 w 160"/>
                  <a:gd name="T5" fmla="*/ 477 h 495"/>
                  <a:gd name="T6" fmla="*/ 148 w 160"/>
                  <a:gd name="T7" fmla="*/ 469 h 495"/>
                  <a:gd name="T8" fmla="*/ 141 w 160"/>
                  <a:gd name="T9" fmla="*/ 461 h 495"/>
                  <a:gd name="T10" fmla="*/ 130 w 160"/>
                  <a:gd name="T11" fmla="*/ 454 h 495"/>
                  <a:gd name="T12" fmla="*/ 118 w 160"/>
                  <a:gd name="T13" fmla="*/ 451 h 495"/>
                  <a:gd name="T14" fmla="*/ 103 w 160"/>
                  <a:gd name="T15" fmla="*/ 448 h 495"/>
                  <a:gd name="T16" fmla="*/ 40 w 160"/>
                  <a:gd name="T17" fmla="*/ 448 h 495"/>
                  <a:gd name="T18" fmla="*/ 40 w 160"/>
                  <a:gd name="T19" fmla="*/ 49 h 495"/>
                  <a:gd name="T20" fmla="*/ 105 w 160"/>
                  <a:gd name="T21" fmla="*/ 49 h 495"/>
                  <a:gd name="T22" fmla="*/ 121 w 160"/>
                  <a:gd name="T23" fmla="*/ 48 h 495"/>
                  <a:gd name="T24" fmla="*/ 139 w 160"/>
                  <a:gd name="T25" fmla="*/ 39 h 495"/>
                  <a:gd name="T26" fmla="*/ 148 w 160"/>
                  <a:gd name="T27" fmla="*/ 30 h 495"/>
                  <a:gd name="T28" fmla="*/ 154 w 160"/>
                  <a:gd name="T29" fmla="*/ 18 h 495"/>
                  <a:gd name="T30" fmla="*/ 159 w 160"/>
                  <a:gd name="T31" fmla="*/ 7 h 495"/>
                  <a:gd name="T32" fmla="*/ 160 w 160"/>
                  <a:gd name="T33" fmla="*/ 0 h 495"/>
                  <a:gd name="T34" fmla="*/ 0 w 160"/>
                  <a:gd name="T35" fmla="*/ 0 h 495"/>
                  <a:gd name="T36" fmla="*/ 2 w 160"/>
                  <a:gd name="T37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495">
                    <a:moveTo>
                      <a:pt x="2" y="495"/>
                    </a:moveTo>
                    <a:lnTo>
                      <a:pt x="159" y="495"/>
                    </a:lnTo>
                    <a:lnTo>
                      <a:pt x="154" y="477"/>
                    </a:lnTo>
                    <a:lnTo>
                      <a:pt x="148" y="469"/>
                    </a:lnTo>
                    <a:lnTo>
                      <a:pt x="141" y="461"/>
                    </a:lnTo>
                    <a:lnTo>
                      <a:pt x="130" y="454"/>
                    </a:lnTo>
                    <a:lnTo>
                      <a:pt x="118" y="451"/>
                    </a:lnTo>
                    <a:lnTo>
                      <a:pt x="103" y="448"/>
                    </a:lnTo>
                    <a:lnTo>
                      <a:pt x="40" y="448"/>
                    </a:lnTo>
                    <a:lnTo>
                      <a:pt x="40" y="49"/>
                    </a:lnTo>
                    <a:lnTo>
                      <a:pt x="105" y="49"/>
                    </a:lnTo>
                    <a:lnTo>
                      <a:pt x="121" y="48"/>
                    </a:lnTo>
                    <a:lnTo>
                      <a:pt x="139" y="39"/>
                    </a:lnTo>
                    <a:lnTo>
                      <a:pt x="148" y="30"/>
                    </a:lnTo>
                    <a:lnTo>
                      <a:pt x="154" y="18"/>
                    </a:lnTo>
                    <a:lnTo>
                      <a:pt x="159" y="7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2" y="495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Freeform 17"/>
              <p:cNvSpPr>
                <a:spLocks noChangeArrowheads="1"/>
              </p:cNvSpPr>
              <p:nvPr/>
            </p:nvSpPr>
            <p:spPr bwMode="auto">
              <a:xfrm flipH="1">
                <a:off x="3212" y="2866"/>
                <a:ext cx="307" cy="768"/>
              </a:xfrm>
              <a:custGeom>
                <a:avLst/>
                <a:gdLst>
                  <a:gd name="T0" fmla="*/ 2 w 160"/>
                  <a:gd name="T1" fmla="*/ 495 h 495"/>
                  <a:gd name="T2" fmla="*/ 159 w 160"/>
                  <a:gd name="T3" fmla="*/ 495 h 495"/>
                  <a:gd name="T4" fmla="*/ 154 w 160"/>
                  <a:gd name="T5" fmla="*/ 477 h 495"/>
                  <a:gd name="T6" fmla="*/ 148 w 160"/>
                  <a:gd name="T7" fmla="*/ 469 h 495"/>
                  <a:gd name="T8" fmla="*/ 141 w 160"/>
                  <a:gd name="T9" fmla="*/ 461 h 495"/>
                  <a:gd name="T10" fmla="*/ 130 w 160"/>
                  <a:gd name="T11" fmla="*/ 454 h 495"/>
                  <a:gd name="T12" fmla="*/ 118 w 160"/>
                  <a:gd name="T13" fmla="*/ 451 h 495"/>
                  <a:gd name="T14" fmla="*/ 103 w 160"/>
                  <a:gd name="T15" fmla="*/ 448 h 495"/>
                  <a:gd name="T16" fmla="*/ 40 w 160"/>
                  <a:gd name="T17" fmla="*/ 448 h 495"/>
                  <a:gd name="T18" fmla="*/ 40 w 160"/>
                  <a:gd name="T19" fmla="*/ 49 h 495"/>
                  <a:gd name="T20" fmla="*/ 105 w 160"/>
                  <a:gd name="T21" fmla="*/ 49 h 495"/>
                  <a:gd name="T22" fmla="*/ 121 w 160"/>
                  <a:gd name="T23" fmla="*/ 48 h 495"/>
                  <a:gd name="T24" fmla="*/ 139 w 160"/>
                  <a:gd name="T25" fmla="*/ 39 h 495"/>
                  <a:gd name="T26" fmla="*/ 148 w 160"/>
                  <a:gd name="T27" fmla="*/ 30 h 495"/>
                  <a:gd name="T28" fmla="*/ 154 w 160"/>
                  <a:gd name="T29" fmla="*/ 18 h 495"/>
                  <a:gd name="T30" fmla="*/ 159 w 160"/>
                  <a:gd name="T31" fmla="*/ 7 h 495"/>
                  <a:gd name="T32" fmla="*/ 160 w 160"/>
                  <a:gd name="T33" fmla="*/ 0 h 495"/>
                  <a:gd name="T34" fmla="*/ 0 w 160"/>
                  <a:gd name="T35" fmla="*/ 0 h 495"/>
                  <a:gd name="T36" fmla="*/ 2 w 160"/>
                  <a:gd name="T37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495">
                    <a:moveTo>
                      <a:pt x="2" y="495"/>
                    </a:moveTo>
                    <a:lnTo>
                      <a:pt x="159" y="495"/>
                    </a:lnTo>
                    <a:lnTo>
                      <a:pt x="154" y="477"/>
                    </a:lnTo>
                    <a:lnTo>
                      <a:pt x="148" y="469"/>
                    </a:lnTo>
                    <a:lnTo>
                      <a:pt x="141" y="461"/>
                    </a:lnTo>
                    <a:lnTo>
                      <a:pt x="130" y="454"/>
                    </a:lnTo>
                    <a:lnTo>
                      <a:pt x="118" y="451"/>
                    </a:lnTo>
                    <a:lnTo>
                      <a:pt x="103" y="448"/>
                    </a:lnTo>
                    <a:lnTo>
                      <a:pt x="40" y="448"/>
                    </a:lnTo>
                    <a:lnTo>
                      <a:pt x="40" y="49"/>
                    </a:lnTo>
                    <a:lnTo>
                      <a:pt x="105" y="49"/>
                    </a:lnTo>
                    <a:lnTo>
                      <a:pt x="121" y="48"/>
                    </a:lnTo>
                    <a:lnTo>
                      <a:pt x="139" y="39"/>
                    </a:lnTo>
                    <a:lnTo>
                      <a:pt x="148" y="30"/>
                    </a:lnTo>
                    <a:lnTo>
                      <a:pt x="154" y="18"/>
                    </a:lnTo>
                    <a:lnTo>
                      <a:pt x="159" y="7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2" y="495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2746" y="3656"/>
              <a:ext cx="77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2739" y="2847"/>
              <a:ext cx="77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2320929" y="4537075"/>
            <a:ext cx="1238250" cy="1282700"/>
            <a:chOff x="1462" y="2858"/>
            <a:chExt cx="780" cy="808"/>
          </a:xfrm>
        </p:grpSpPr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1469" y="3667"/>
              <a:ext cx="77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1462" y="2858"/>
              <a:ext cx="77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9" name="Group 23"/>
            <p:cNvGrpSpPr>
              <a:grpSpLocks/>
            </p:cNvGrpSpPr>
            <p:nvPr/>
          </p:nvGrpSpPr>
          <p:grpSpPr bwMode="auto">
            <a:xfrm>
              <a:off x="1465" y="3321"/>
              <a:ext cx="770" cy="332"/>
              <a:chOff x="1465" y="3321"/>
              <a:chExt cx="770" cy="332"/>
            </a:xfrm>
          </p:grpSpPr>
          <p:sp>
            <p:nvSpPr>
              <p:cNvPr id="19480" name="Freeform 24"/>
              <p:cNvSpPr>
                <a:spLocks noChangeArrowheads="1"/>
              </p:cNvSpPr>
              <p:nvPr/>
            </p:nvSpPr>
            <p:spPr bwMode="auto">
              <a:xfrm rot="16200000">
                <a:off x="1930" y="3347"/>
                <a:ext cx="331" cy="279"/>
              </a:xfrm>
              <a:custGeom>
                <a:avLst/>
                <a:gdLst>
                  <a:gd name="T0" fmla="*/ 0 w 256"/>
                  <a:gd name="T1" fmla="*/ 0 h 203"/>
                  <a:gd name="T2" fmla="*/ 1 w 256"/>
                  <a:gd name="T3" fmla="*/ 203 h 203"/>
                  <a:gd name="T4" fmla="*/ 256 w 256"/>
                  <a:gd name="T5" fmla="*/ 203 h 203"/>
                  <a:gd name="T6" fmla="*/ 252 w 256"/>
                  <a:gd name="T7" fmla="*/ 188 h 203"/>
                  <a:gd name="T8" fmla="*/ 247 w 256"/>
                  <a:gd name="T9" fmla="*/ 179 h 203"/>
                  <a:gd name="T10" fmla="*/ 240 w 256"/>
                  <a:gd name="T11" fmla="*/ 171 h 203"/>
                  <a:gd name="T12" fmla="*/ 225 w 256"/>
                  <a:gd name="T13" fmla="*/ 162 h 203"/>
                  <a:gd name="T14" fmla="*/ 216 w 256"/>
                  <a:gd name="T15" fmla="*/ 159 h 203"/>
                  <a:gd name="T16" fmla="*/ 205 w 256"/>
                  <a:gd name="T17" fmla="*/ 158 h 203"/>
                  <a:gd name="T18" fmla="*/ 49 w 256"/>
                  <a:gd name="T19" fmla="*/ 158 h 203"/>
                  <a:gd name="T20" fmla="*/ 49 w 256"/>
                  <a:gd name="T21" fmla="*/ 44 h 203"/>
                  <a:gd name="T22" fmla="*/ 48 w 256"/>
                  <a:gd name="T23" fmla="*/ 33 h 203"/>
                  <a:gd name="T24" fmla="*/ 42 w 256"/>
                  <a:gd name="T25" fmla="*/ 21 h 203"/>
                  <a:gd name="T26" fmla="*/ 34 w 256"/>
                  <a:gd name="T27" fmla="*/ 14 h 203"/>
                  <a:gd name="T28" fmla="*/ 25 w 256"/>
                  <a:gd name="T29" fmla="*/ 6 h 203"/>
                  <a:gd name="T30" fmla="*/ 18 w 256"/>
                  <a:gd name="T31" fmla="*/ 3 h 203"/>
                  <a:gd name="T32" fmla="*/ 9 w 256"/>
                  <a:gd name="T33" fmla="*/ 0 h 203"/>
                  <a:gd name="T34" fmla="*/ 0 w 256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203">
                    <a:moveTo>
                      <a:pt x="0" y="0"/>
                    </a:moveTo>
                    <a:lnTo>
                      <a:pt x="1" y="203"/>
                    </a:lnTo>
                    <a:lnTo>
                      <a:pt x="256" y="203"/>
                    </a:lnTo>
                    <a:lnTo>
                      <a:pt x="252" y="188"/>
                    </a:lnTo>
                    <a:lnTo>
                      <a:pt x="247" y="179"/>
                    </a:lnTo>
                    <a:lnTo>
                      <a:pt x="240" y="171"/>
                    </a:lnTo>
                    <a:lnTo>
                      <a:pt x="225" y="162"/>
                    </a:lnTo>
                    <a:lnTo>
                      <a:pt x="216" y="159"/>
                    </a:lnTo>
                    <a:lnTo>
                      <a:pt x="205" y="158"/>
                    </a:lnTo>
                    <a:lnTo>
                      <a:pt x="49" y="158"/>
                    </a:lnTo>
                    <a:lnTo>
                      <a:pt x="49" y="44"/>
                    </a:lnTo>
                    <a:lnTo>
                      <a:pt x="48" y="33"/>
                    </a:lnTo>
                    <a:lnTo>
                      <a:pt x="42" y="21"/>
                    </a:lnTo>
                    <a:lnTo>
                      <a:pt x="34" y="14"/>
                    </a:lnTo>
                    <a:lnTo>
                      <a:pt x="25" y="6"/>
                    </a:lnTo>
                    <a:lnTo>
                      <a:pt x="18" y="3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Freeform 25"/>
              <p:cNvSpPr>
                <a:spLocks noChangeArrowheads="1"/>
              </p:cNvSpPr>
              <p:nvPr/>
            </p:nvSpPr>
            <p:spPr bwMode="auto">
              <a:xfrm rot="5400000" flipH="1">
                <a:off x="1438" y="3348"/>
                <a:ext cx="331" cy="279"/>
              </a:xfrm>
              <a:custGeom>
                <a:avLst/>
                <a:gdLst>
                  <a:gd name="T0" fmla="*/ 0 w 256"/>
                  <a:gd name="T1" fmla="*/ 0 h 203"/>
                  <a:gd name="T2" fmla="*/ 1 w 256"/>
                  <a:gd name="T3" fmla="*/ 203 h 203"/>
                  <a:gd name="T4" fmla="*/ 256 w 256"/>
                  <a:gd name="T5" fmla="*/ 203 h 203"/>
                  <a:gd name="T6" fmla="*/ 252 w 256"/>
                  <a:gd name="T7" fmla="*/ 188 h 203"/>
                  <a:gd name="T8" fmla="*/ 247 w 256"/>
                  <a:gd name="T9" fmla="*/ 179 h 203"/>
                  <a:gd name="T10" fmla="*/ 240 w 256"/>
                  <a:gd name="T11" fmla="*/ 171 h 203"/>
                  <a:gd name="T12" fmla="*/ 225 w 256"/>
                  <a:gd name="T13" fmla="*/ 162 h 203"/>
                  <a:gd name="T14" fmla="*/ 216 w 256"/>
                  <a:gd name="T15" fmla="*/ 159 h 203"/>
                  <a:gd name="T16" fmla="*/ 205 w 256"/>
                  <a:gd name="T17" fmla="*/ 158 h 203"/>
                  <a:gd name="T18" fmla="*/ 49 w 256"/>
                  <a:gd name="T19" fmla="*/ 158 h 203"/>
                  <a:gd name="T20" fmla="*/ 49 w 256"/>
                  <a:gd name="T21" fmla="*/ 44 h 203"/>
                  <a:gd name="T22" fmla="*/ 48 w 256"/>
                  <a:gd name="T23" fmla="*/ 33 h 203"/>
                  <a:gd name="T24" fmla="*/ 42 w 256"/>
                  <a:gd name="T25" fmla="*/ 21 h 203"/>
                  <a:gd name="T26" fmla="*/ 34 w 256"/>
                  <a:gd name="T27" fmla="*/ 14 h 203"/>
                  <a:gd name="T28" fmla="*/ 25 w 256"/>
                  <a:gd name="T29" fmla="*/ 6 h 203"/>
                  <a:gd name="T30" fmla="*/ 18 w 256"/>
                  <a:gd name="T31" fmla="*/ 3 h 203"/>
                  <a:gd name="T32" fmla="*/ 9 w 256"/>
                  <a:gd name="T33" fmla="*/ 0 h 203"/>
                  <a:gd name="T34" fmla="*/ 0 w 256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203">
                    <a:moveTo>
                      <a:pt x="0" y="0"/>
                    </a:moveTo>
                    <a:lnTo>
                      <a:pt x="1" y="203"/>
                    </a:lnTo>
                    <a:lnTo>
                      <a:pt x="256" y="203"/>
                    </a:lnTo>
                    <a:lnTo>
                      <a:pt x="252" y="188"/>
                    </a:lnTo>
                    <a:lnTo>
                      <a:pt x="247" y="179"/>
                    </a:lnTo>
                    <a:lnTo>
                      <a:pt x="240" y="171"/>
                    </a:lnTo>
                    <a:lnTo>
                      <a:pt x="225" y="162"/>
                    </a:lnTo>
                    <a:lnTo>
                      <a:pt x="216" y="159"/>
                    </a:lnTo>
                    <a:lnTo>
                      <a:pt x="205" y="158"/>
                    </a:lnTo>
                    <a:lnTo>
                      <a:pt x="49" y="158"/>
                    </a:lnTo>
                    <a:lnTo>
                      <a:pt x="49" y="44"/>
                    </a:lnTo>
                    <a:lnTo>
                      <a:pt x="48" y="33"/>
                    </a:lnTo>
                    <a:lnTo>
                      <a:pt x="42" y="21"/>
                    </a:lnTo>
                    <a:lnTo>
                      <a:pt x="34" y="14"/>
                    </a:lnTo>
                    <a:lnTo>
                      <a:pt x="25" y="6"/>
                    </a:lnTo>
                    <a:lnTo>
                      <a:pt x="18" y="3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82" name="Group 26"/>
            <p:cNvGrpSpPr>
              <a:grpSpLocks/>
            </p:cNvGrpSpPr>
            <p:nvPr/>
          </p:nvGrpSpPr>
          <p:grpSpPr bwMode="auto">
            <a:xfrm>
              <a:off x="1463" y="2869"/>
              <a:ext cx="770" cy="337"/>
              <a:chOff x="1463" y="2869"/>
              <a:chExt cx="770" cy="337"/>
            </a:xfrm>
          </p:grpSpPr>
          <p:sp>
            <p:nvSpPr>
              <p:cNvPr id="19483" name="Freeform 27"/>
              <p:cNvSpPr>
                <a:spLocks noChangeArrowheads="1"/>
              </p:cNvSpPr>
              <p:nvPr/>
            </p:nvSpPr>
            <p:spPr bwMode="auto">
              <a:xfrm rot="5400000" flipV="1">
                <a:off x="1925" y="2898"/>
                <a:ext cx="337" cy="279"/>
              </a:xfrm>
              <a:custGeom>
                <a:avLst/>
                <a:gdLst>
                  <a:gd name="T0" fmla="*/ 0 w 256"/>
                  <a:gd name="T1" fmla="*/ 0 h 203"/>
                  <a:gd name="T2" fmla="*/ 1 w 256"/>
                  <a:gd name="T3" fmla="*/ 203 h 203"/>
                  <a:gd name="T4" fmla="*/ 256 w 256"/>
                  <a:gd name="T5" fmla="*/ 203 h 203"/>
                  <a:gd name="T6" fmla="*/ 252 w 256"/>
                  <a:gd name="T7" fmla="*/ 188 h 203"/>
                  <a:gd name="T8" fmla="*/ 247 w 256"/>
                  <a:gd name="T9" fmla="*/ 179 h 203"/>
                  <a:gd name="T10" fmla="*/ 240 w 256"/>
                  <a:gd name="T11" fmla="*/ 171 h 203"/>
                  <a:gd name="T12" fmla="*/ 225 w 256"/>
                  <a:gd name="T13" fmla="*/ 162 h 203"/>
                  <a:gd name="T14" fmla="*/ 216 w 256"/>
                  <a:gd name="T15" fmla="*/ 159 h 203"/>
                  <a:gd name="T16" fmla="*/ 205 w 256"/>
                  <a:gd name="T17" fmla="*/ 158 h 203"/>
                  <a:gd name="T18" fmla="*/ 49 w 256"/>
                  <a:gd name="T19" fmla="*/ 158 h 203"/>
                  <a:gd name="T20" fmla="*/ 49 w 256"/>
                  <a:gd name="T21" fmla="*/ 44 h 203"/>
                  <a:gd name="T22" fmla="*/ 48 w 256"/>
                  <a:gd name="T23" fmla="*/ 33 h 203"/>
                  <a:gd name="T24" fmla="*/ 42 w 256"/>
                  <a:gd name="T25" fmla="*/ 21 h 203"/>
                  <a:gd name="T26" fmla="*/ 34 w 256"/>
                  <a:gd name="T27" fmla="*/ 14 h 203"/>
                  <a:gd name="T28" fmla="*/ 25 w 256"/>
                  <a:gd name="T29" fmla="*/ 6 h 203"/>
                  <a:gd name="T30" fmla="*/ 18 w 256"/>
                  <a:gd name="T31" fmla="*/ 3 h 203"/>
                  <a:gd name="T32" fmla="*/ 9 w 256"/>
                  <a:gd name="T33" fmla="*/ 0 h 203"/>
                  <a:gd name="T34" fmla="*/ 0 w 256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203">
                    <a:moveTo>
                      <a:pt x="0" y="0"/>
                    </a:moveTo>
                    <a:lnTo>
                      <a:pt x="1" y="203"/>
                    </a:lnTo>
                    <a:lnTo>
                      <a:pt x="256" y="203"/>
                    </a:lnTo>
                    <a:lnTo>
                      <a:pt x="252" y="188"/>
                    </a:lnTo>
                    <a:lnTo>
                      <a:pt x="247" y="179"/>
                    </a:lnTo>
                    <a:lnTo>
                      <a:pt x="240" y="171"/>
                    </a:lnTo>
                    <a:lnTo>
                      <a:pt x="225" y="162"/>
                    </a:lnTo>
                    <a:lnTo>
                      <a:pt x="216" y="159"/>
                    </a:lnTo>
                    <a:lnTo>
                      <a:pt x="205" y="158"/>
                    </a:lnTo>
                    <a:lnTo>
                      <a:pt x="49" y="158"/>
                    </a:lnTo>
                    <a:lnTo>
                      <a:pt x="49" y="44"/>
                    </a:lnTo>
                    <a:lnTo>
                      <a:pt x="48" y="33"/>
                    </a:lnTo>
                    <a:lnTo>
                      <a:pt x="42" y="21"/>
                    </a:lnTo>
                    <a:lnTo>
                      <a:pt x="34" y="14"/>
                    </a:lnTo>
                    <a:lnTo>
                      <a:pt x="25" y="6"/>
                    </a:lnTo>
                    <a:lnTo>
                      <a:pt x="18" y="3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Freeform 28"/>
              <p:cNvSpPr>
                <a:spLocks noChangeArrowheads="1"/>
              </p:cNvSpPr>
              <p:nvPr/>
            </p:nvSpPr>
            <p:spPr bwMode="auto">
              <a:xfrm rot="16200000" flipH="1" flipV="1">
                <a:off x="1433" y="2898"/>
                <a:ext cx="337" cy="279"/>
              </a:xfrm>
              <a:custGeom>
                <a:avLst/>
                <a:gdLst>
                  <a:gd name="T0" fmla="*/ 0 w 256"/>
                  <a:gd name="T1" fmla="*/ 0 h 203"/>
                  <a:gd name="T2" fmla="*/ 1 w 256"/>
                  <a:gd name="T3" fmla="*/ 203 h 203"/>
                  <a:gd name="T4" fmla="*/ 256 w 256"/>
                  <a:gd name="T5" fmla="*/ 203 h 203"/>
                  <a:gd name="T6" fmla="*/ 252 w 256"/>
                  <a:gd name="T7" fmla="*/ 188 h 203"/>
                  <a:gd name="T8" fmla="*/ 247 w 256"/>
                  <a:gd name="T9" fmla="*/ 179 h 203"/>
                  <a:gd name="T10" fmla="*/ 240 w 256"/>
                  <a:gd name="T11" fmla="*/ 171 h 203"/>
                  <a:gd name="T12" fmla="*/ 225 w 256"/>
                  <a:gd name="T13" fmla="*/ 162 h 203"/>
                  <a:gd name="T14" fmla="*/ 216 w 256"/>
                  <a:gd name="T15" fmla="*/ 159 h 203"/>
                  <a:gd name="T16" fmla="*/ 205 w 256"/>
                  <a:gd name="T17" fmla="*/ 158 h 203"/>
                  <a:gd name="T18" fmla="*/ 49 w 256"/>
                  <a:gd name="T19" fmla="*/ 158 h 203"/>
                  <a:gd name="T20" fmla="*/ 49 w 256"/>
                  <a:gd name="T21" fmla="*/ 44 h 203"/>
                  <a:gd name="T22" fmla="*/ 48 w 256"/>
                  <a:gd name="T23" fmla="*/ 33 h 203"/>
                  <a:gd name="T24" fmla="*/ 42 w 256"/>
                  <a:gd name="T25" fmla="*/ 21 h 203"/>
                  <a:gd name="T26" fmla="*/ 34 w 256"/>
                  <a:gd name="T27" fmla="*/ 14 h 203"/>
                  <a:gd name="T28" fmla="*/ 25 w 256"/>
                  <a:gd name="T29" fmla="*/ 6 h 203"/>
                  <a:gd name="T30" fmla="*/ 18 w 256"/>
                  <a:gd name="T31" fmla="*/ 3 h 203"/>
                  <a:gd name="T32" fmla="*/ 9 w 256"/>
                  <a:gd name="T33" fmla="*/ 0 h 203"/>
                  <a:gd name="T34" fmla="*/ 0 w 256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203">
                    <a:moveTo>
                      <a:pt x="0" y="0"/>
                    </a:moveTo>
                    <a:lnTo>
                      <a:pt x="1" y="203"/>
                    </a:lnTo>
                    <a:lnTo>
                      <a:pt x="256" y="203"/>
                    </a:lnTo>
                    <a:lnTo>
                      <a:pt x="252" y="188"/>
                    </a:lnTo>
                    <a:lnTo>
                      <a:pt x="247" y="179"/>
                    </a:lnTo>
                    <a:lnTo>
                      <a:pt x="240" y="171"/>
                    </a:lnTo>
                    <a:lnTo>
                      <a:pt x="225" y="162"/>
                    </a:lnTo>
                    <a:lnTo>
                      <a:pt x="216" y="159"/>
                    </a:lnTo>
                    <a:lnTo>
                      <a:pt x="205" y="158"/>
                    </a:lnTo>
                    <a:lnTo>
                      <a:pt x="49" y="158"/>
                    </a:lnTo>
                    <a:lnTo>
                      <a:pt x="49" y="44"/>
                    </a:lnTo>
                    <a:lnTo>
                      <a:pt x="48" y="33"/>
                    </a:lnTo>
                    <a:lnTo>
                      <a:pt x="42" y="21"/>
                    </a:lnTo>
                    <a:lnTo>
                      <a:pt x="34" y="14"/>
                    </a:lnTo>
                    <a:lnTo>
                      <a:pt x="25" y="6"/>
                    </a:lnTo>
                    <a:lnTo>
                      <a:pt x="18" y="3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6700842" y="4551371"/>
            <a:ext cx="1247775" cy="1220787"/>
            <a:chOff x="4221" y="2867"/>
            <a:chExt cx="786" cy="769"/>
          </a:xfrm>
        </p:grpSpPr>
        <p:sp>
          <p:nvSpPr>
            <p:cNvPr id="19486" name="Freeform 30"/>
            <p:cNvSpPr>
              <a:spLocks noChangeArrowheads="1"/>
            </p:cNvSpPr>
            <p:nvPr/>
          </p:nvSpPr>
          <p:spPr bwMode="auto">
            <a:xfrm>
              <a:off x="4407" y="2945"/>
              <a:ext cx="415" cy="616"/>
            </a:xfrm>
            <a:custGeom>
              <a:avLst/>
              <a:gdLst>
                <a:gd name="T0" fmla="*/ 2 w 279"/>
                <a:gd name="T1" fmla="*/ 495 h 495"/>
                <a:gd name="T2" fmla="*/ 278 w 279"/>
                <a:gd name="T3" fmla="*/ 495 h 495"/>
                <a:gd name="T4" fmla="*/ 273 w 279"/>
                <a:gd name="T5" fmla="*/ 477 h 495"/>
                <a:gd name="T6" fmla="*/ 267 w 279"/>
                <a:gd name="T7" fmla="*/ 469 h 495"/>
                <a:gd name="T8" fmla="*/ 260 w 279"/>
                <a:gd name="T9" fmla="*/ 461 h 495"/>
                <a:gd name="T10" fmla="*/ 249 w 279"/>
                <a:gd name="T11" fmla="*/ 454 h 495"/>
                <a:gd name="T12" fmla="*/ 237 w 279"/>
                <a:gd name="T13" fmla="*/ 451 h 495"/>
                <a:gd name="T14" fmla="*/ 222 w 279"/>
                <a:gd name="T15" fmla="*/ 448 h 495"/>
                <a:gd name="T16" fmla="*/ 159 w 279"/>
                <a:gd name="T17" fmla="*/ 448 h 495"/>
                <a:gd name="T18" fmla="*/ 159 w 279"/>
                <a:gd name="T19" fmla="*/ 49 h 495"/>
                <a:gd name="T20" fmla="*/ 224 w 279"/>
                <a:gd name="T21" fmla="*/ 49 h 495"/>
                <a:gd name="T22" fmla="*/ 240 w 279"/>
                <a:gd name="T23" fmla="*/ 48 h 495"/>
                <a:gd name="T24" fmla="*/ 258 w 279"/>
                <a:gd name="T25" fmla="*/ 39 h 495"/>
                <a:gd name="T26" fmla="*/ 267 w 279"/>
                <a:gd name="T27" fmla="*/ 30 h 495"/>
                <a:gd name="T28" fmla="*/ 273 w 279"/>
                <a:gd name="T29" fmla="*/ 18 h 495"/>
                <a:gd name="T30" fmla="*/ 278 w 279"/>
                <a:gd name="T31" fmla="*/ 7 h 495"/>
                <a:gd name="T32" fmla="*/ 279 w 279"/>
                <a:gd name="T33" fmla="*/ 0 h 495"/>
                <a:gd name="T34" fmla="*/ 0 w 279"/>
                <a:gd name="T35" fmla="*/ 0 h 495"/>
                <a:gd name="T36" fmla="*/ 6 w 279"/>
                <a:gd name="T37" fmla="*/ 18 h 495"/>
                <a:gd name="T38" fmla="*/ 14 w 279"/>
                <a:gd name="T39" fmla="*/ 31 h 495"/>
                <a:gd name="T40" fmla="*/ 23 w 279"/>
                <a:gd name="T41" fmla="*/ 39 h 495"/>
                <a:gd name="T42" fmla="*/ 38 w 279"/>
                <a:gd name="T43" fmla="*/ 48 h 495"/>
                <a:gd name="T44" fmla="*/ 53 w 279"/>
                <a:gd name="T45" fmla="*/ 49 h 495"/>
                <a:gd name="T46" fmla="*/ 119 w 279"/>
                <a:gd name="T47" fmla="*/ 49 h 495"/>
                <a:gd name="T48" fmla="*/ 120 w 279"/>
                <a:gd name="T49" fmla="*/ 448 h 495"/>
                <a:gd name="T50" fmla="*/ 96 w 279"/>
                <a:gd name="T51" fmla="*/ 447 h 495"/>
                <a:gd name="T52" fmla="*/ 60 w 279"/>
                <a:gd name="T53" fmla="*/ 448 h 495"/>
                <a:gd name="T54" fmla="*/ 44 w 279"/>
                <a:gd name="T55" fmla="*/ 450 h 495"/>
                <a:gd name="T56" fmla="*/ 33 w 279"/>
                <a:gd name="T57" fmla="*/ 453 h 495"/>
                <a:gd name="T58" fmla="*/ 24 w 279"/>
                <a:gd name="T59" fmla="*/ 457 h 495"/>
                <a:gd name="T60" fmla="*/ 15 w 279"/>
                <a:gd name="T61" fmla="*/ 463 h 495"/>
                <a:gd name="T62" fmla="*/ 9 w 279"/>
                <a:gd name="T63" fmla="*/ 474 h 495"/>
                <a:gd name="T64" fmla="*/ 2 w 279"/>
                <a:gd name="T65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495">
                  <a:moveTo>
                    <a:pt x="2" y="495"/>
                  </a:moveTo>
                  <a:lnTo>
                    <a:pt x="278" y="495"/>
                  </a:lnTo>
                  <a:lnTo>
                    <a:pt x="273" y="477"/>
                  </a:lnTo>
                  <a:lnTo>
                    <a:pt x="267" y="469"/>
                  </a:lnTo>
                  <a:lnTo>
                    <a:pt x="260" y="461"/>
                  </a:lnTo>
                  <a:lnTo>
                    <a:pt x="249" y="454"/>
                  </a:lnTo>
                  <a:lnTo>
                    <a:pt x="237" y="451"/>
                  </a:lnTo>
                  <a:lnTo>
                    <a:pt x="222" y="448"/>
                  </a:lnTo>
                  <a:lnTo>
                    <a:pt x="159" y="448"/>
                  </a:lnTo>
                  <a:lnTo>
                    <a:pt x="159" y="49"/>
                  </a:lnTo>
                  <a:lnTo>
                    <a:pt x="224" y="49"/>
                  </a:lnTo>
                  <a:lnTo>
                    <a:pt x="240" y="48"/>
                  </a:lnTo>
                  <a:lnTo>
                    <a:pt x="258" y="39"/>
                  </a:lnTo>
                  <a:lnTo>
                    <a:pt x="267" y="30"/>
                  </a:lnTo>
                  <a:lnTo>
                    <a:pt x="273" y="18"/>
                  </a:lnTo>
                  <a:lnTo>
                    <a:pt x="278" y="7"/>
                  </a:lnTo>
                  <a:lnTo>
                    <a:pt x="279" y="0"/>
                  </a:lnTo>
                  <a:lnTo>
                    <a:pt x="0" y="0"/>
                  </a:lnTo>
                  <a:lnTo>
                    <a:pt x="6" y="18"/>
                  </a:lnTo>
                  <a:lnTo>
                    <a:pt x="14" y="31"/>
                  </a:lnTo>
                  <a:lnTo>
                    <a:pt x="23" y="39"/>
                  </a:lnTo>
                  <a:lnTo>
                    <a:pt x="38" y="48"/>
                  </a:lnTo>
                  <a:lnTo>
                    <a:pt x="53" y="49"/>
                  </a:lnTo>
                  <a:lnTo>
                    <a:pt x="119" y="49"/>
                  </a:lnTo>
                  <a:lnTo>
                    <a:pt x="120" y="448"/>
                  </a:lnTo>
                  <a:lnTo>
                    <a:pt x="96" y="447"/>
                  </a:lnTo>
                  <a:lnTo>
                    <a:pt x="60" y="448"/>
                  </a:lnTo>
                  <a:lnTo>
                    <a:pt x="44" y="450"/>
                  </a:lnTo>
                  <a:lnTo>
                    <a:pt x="33" y="453"/>
                  </a:lnTo>
                  <a:lnTo>
                    <a:pt x="24" y="457"/>
                  </a:lnTo>
                  <a:lnTo>
                    <a:pt x="15" y="463"/>
                  </a:lnTo>
                  <a:lnTo>
                    <a:pt x="9" y="474"/>
                  </a:lnTo>
                  <a:lnTo>
                    <a:pt x="2" y="495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4223" y="2867"/>
              <a:ext cx="784" cy="75"/>
            </a:xfrm>
            <a:prstGeom prst="rect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4221" y="3561"/>
              <a:ext cx="784" cy="75"/>
            </a:xfrm>
            <a:prstGeom prst="rect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2747967" y="3454400"/>
            <a:ext cx="1188444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(b) Double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 angles.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7727950" y="3479800"/>
            <a:ext cx="1124324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(e) Pipe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section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857876" y="3484564"/>
            <a:ext cx="141927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(d) Structural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 tubing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110040" y="6107120"/>
            <a:ext cx="195147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(f) Built-up section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9332913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12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Type of Structural Steel Sections:</a:t>
            </a:r>
          </a:p>
        </p:txBody>
      </p:sp>
      <p:sp>
        <p:nvSpPr>
          <p:cNvPr id="20482" name="Freeform 2"/>
          <p:cNvSpPr>
            <a:spLocks noChangeArrowheads="1"/>
          </p:cNvSpPr>
          <p:nvPr/>
        </p:nvSpPr>
        <p:spPr bwMode="auto">
          <a:xfrm>
            <a:off x="1352554" y="2640013"/>
            <a:ext cx="536575" cy="779462"/>
          </a:xfrm>
          <a:custGeom>
            <a:avLst/>
            <a:gdLst>
              <a:gd name="T0" fmla="*/ 2 w 279"/>
              <a:gd name="T1" fmla="*/ 495 h 495"/>
              <a:gd name="T2" fmla="*/ 278 w 279"/>
              <a:gd name="T3" fmla="*/ 495 h 495"/>
              <a:gd name="T4" fmla="*/ 273 w 279"/>
              <a:gd name="T5" fmla="*/ 477 h 495"/>
              <a:gd name="T6" fmla="*/ 267 w 279"/>
              <a:gd name="T7" fmla="*/ 469 h 495"/>
              <a:gd name="T8" fmla="*/ 260 w 279"/>
              <a:gd name="T9" fmla="*/ 461 h 495"/>
              <a:gd name="T10" fmla="*/ 249 w 279"/>
              <a:gd name="T11" fmla="*/ 454 h 495"/>
              <a:gd name="T12" fmla="*/ 237 w 279"/>
              <a:gd name="T13" fmla="*/ 451 h 495"/>
              <a:gd name="T14" fmla="*/ 222 w 279"/>
              <a:gd name="T15" fmla="*/ 448 h 495"/>
              <a:gd name="T16" fmla="*/ 159 w 279"/>
              <a:gd name="T17" fmla="*/ 448 h 495"/>
              <a:gd name="T18" fmla="*/ 159 w 279"/>
              <a:gd name="T19" fmla="*/ 49 h 495"/>
              <a:gd name="T20" fmla="*/ 224 w 279"/>
              <a:gd name="T21" fmla="*/ 49 h 495"/>
              <a:gd name="T22" fmla="*/ 240 w 279"/>
              <a:gd name="T23" fmla="*/ 48 h 495"/>
              <a:gd name="T24" fmla="*/ 258 w 279"/>
              <a:gd name="T25" fmla="*/ 39 h 495"/>
              <a:gd name="T26" fmla="*/ 267 w 279"/>
              <a:gd name="T27" fmla="*/ 30 h 495"/>
              <a:gd name="T28" fmla="*/ 273 w 279"/>
              <a:gd name="T29" fmla="*/ 18 h 495"/>
              <a:gd name="T30" fmla="*/ 278 w 279"/>
              <a:gd name="T31" fmla="*/ 7 h 495"/>
              <a:gd name="T32" fmla="*/ 279 w 279"/>
              <a:gd name="T33" fmla="*/ 0 h 495"/>
              <a:gd name="T34" fmla="*/ 0 w 279"/>
              <a:gd name="T35" fmla="*/ 0 h 495"/>
              <a:gd name="T36" fmla="*/ 6 w 279"/>
              <a:gd name="T37" fmla="*/ 18 h 495"/>
              <a:gd name="T38" fmla="*/ 14 w 279"/>
              <a:gd name="T39" fmla="*/ 31 h 495"/>
              <a:gd name="T40" fmla="*/ 23 w 279"/>
              <a:gd name="T41" fmla="*/ 39 h 495"/>
              <a:gd name="T42" fmla="*/ 38 w 279"/>
              <a:gd name="T43" fmla="*/ 48 h 495"/>
              <a:gd name="T44" fmla="*/ 53 w 279"/>
              <a:gd name="T45" fmla="*/ 49 h 495"/>
              <a:gd name="T46" fmla="*/ 119 w 279"/>
              <a:gd name="T47" fmla="*/ 49 h 495"/>
              <a:gd name="T48" fmla="*/ 120 w 279"/>
              <a:gd name="T49" fmla="*/ 448 h 495"/>
              <a:gd name="T50" fmla="*/ 96 w 279"/>
              <a:gd name="T51" fmla="*/ 447 h 495"/>
              <a:gd name="T52" fmla="*/ 60 w 279"/>
              <a:gd name="T53" fmla="*/ 448 h 495"/>
              <a:gd name="T54" fmla="*/ 44 w 279"/>
              <a:gd name="T55" fmla="*/ 450 h 495"/>
              <a:gd name="T56" fmla="*/ 33 w 279"/>
              <a:gd name="T57" fmla="*/ 453 h 495"/>
              <a:gd name="T58" fmla="*/ 24 w 279"/>
              <a:gd name="T59" fmla="*/ 457 h 495"/>
              <a:gd name="T60" fmla="*/ 15 w 279"/>
              <a:gd name="T61" fmla="*/ 463 h 495"/>
              <a:gd name="T62" fmla="*/ 9 w 279"/>
              <a:gd name="T63" fmla="*/ 474 h 495"/>
              <a:gd name="T64" fmla="*/ 2 w 279"/>
              <a:gd name="T65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9" h="495">
                <a:moveTo>
                  <a:pt x="2" y="495"/>
                </a:moveTo>
                <a:lnTo>
                  <a:pt x="278" y="495"/>
                </a:lnTo>
                <a:lnTo>
                  <a:pt x="273" y="477"/>
                </a:lnTo>
                <a:lnTo>
                  <a:pt x="267" y="469"/>
                </a:lnTo>
                <a:lnTo>
                  <a:pt x="260" y="461"/>
                </a:lnTo>
                <a:lnTo>
                  <a:pt x="249" y="454"/>
                </a:lnTo>
                <a:lnTo>
                  <a:pt x="237" y="451"/>
                </a:lnTo>
                <a:lnTo>
                  <a:pt x="222" y="448"/>
                </a:lnTo>
                <a:lnTo>
                  <a:pt x="159" y="448"/>
                </a:lnTo>
                <a:lnTo>
                  <a:pt x="159" y="49"/>
                </a:lnTo>
                <a:lnTo>
                  <a:pt x="224" y="49"/>
                </a:lnTo>
                <a:lnTo>
                  <a:pt x="240" y="48"/>
                </a:lnTo>
                <a:lnTo>
                  <a:pt x="258" y="39"/>
                </a:lnTo>
                <a:lnTo>
                  <a:pt x="267" y="30"/>
                </a:lnTo>
                <a:lnTo>
                  <a:pt x="273" y="18"/>
                </a:lnTo>
                <a:lnTo>
                  <a:pt x="278" y="7"/>
                </a:lnTo>
                <a:lnTo>
                  <a:pt x="279" y="0"/>
                </a:lnTo>
                <a:lnTo>
                  <a:pt x="0" y="0"/>
                </a:lnTo>
                <a:lnTo>
                  <a:pt x="6" y="18"/>
                </a:lnTo>
                <a:lnTo>
                  <a:pt x="14" y="31"/>
                </a:lnTo>
                <a:lnTo>
                  <a:pt x="23" y="39"/>
                </a:lnTo>
                <a:lnTo>
                  <a:pt x="38" y="48"/>
                </a:lnTo>
                <a:lnTo>
                  <a:pt x="53" y="49"/>
                </a:lnTo>
                <a:lnTo>
                  <a:pt x="119" y="49"/>
                </a:lnTo>
                <a:lnTo>
                  <a:pt x="120" y="448"/>
                </a:lnTo>
                <a:lnTo>
                  <a:pt x="96" y="447"/>
                </a:lnTo>
                <a:lnTo>
                  <a:pt x="60" y="448"/>
                </a:lnTo>
                <a:lnTo>
                  <a:pt x="44" y="450"/>
                </a:lnTo>
                <a:lnTo>
                  <a:pt x="33" y="453"/>
                </a:lnTo>
                <a:lnTo>
                  <a:pt x="24" y="457"/>
                </a:lnTo>
                <a:lnTo>
                  <a:pt x="15" y="463"/>
                </a:lnTo>
                <a:lnTo>
                  <a:pt x="9" y="474"/>
                </a:lnTo>
                <a:lnTo>
                  <a:pt x="2" y="495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3592" y="3454401"/>
            <a:ext cx="1797585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(a) Rolled W-and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other I-shaped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sections.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154617" y="3508380"/>
            <a:ext cx="19001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(c) open web joist.</a:t>
            </a:r>
          </a:p>
        </p:txBody>
      </p:sp>
      <p:sp>
        <p:nvSpPr>
          <p:cNvPr id="20485" name="Freeform 5"/>
          <p:cNvSpPr>
            <a:spLocks noChangeArrowheads="1"/>
          </p:cNvSpPr>
          <p:nvPr/>
        </p:nvSpPr>
        <p:spPr bwMode="auto">
          <a:xfrm>
            <a:off x="3106741" y="4445000"/>
            <a:ext cx="487363" cy="1220788"/>
          </a:xfrm>
          <a:custGeom>
            <a:avLst/>
            <a:gdLst>
              <a:gd name="T0" fmla="*/ 2 w 160"/>
              <a:gd name="T1" fmla="*/ 495 h 495"/>
              <a:gd name="T2" fmla="*/ 159 w 160"/>
              <a:gd name="T3" fmla="*/ 495 h 495"/>
              <a:gd name="T4" fmla="*/ 154 w 160"/>
              <a:gd name="T5" fmla="*/ 477 h 495"/>
              <a:gd name="T6" fmla="*/ 148 w 160"/>
              <a:gd name="T7" fmla="*/ 469 h 495"/>
              <a:gd name="T8" fmla="*/ 141 w 160"/>
              <a:gd name="T9" fmla="*/ 461 h 495"/>
              <a:gd name="T10" fmla="*/ 130 w 160"/>
              <a:gd name="T11" fmla="*/ 454 h 495"/>
              <a:gd name="T12" fmla="*/ 118 w 160"/>
              <a:gd name="T13" fmla="*/ 451 h 495"/>
              <a:gd name="T14" fmla="*/ 103 w 160"/>
              <a:gd name="T15" fmla="*/ 448 h 495"/>
              <a:gd name="T16" fmla="*/ 40 w 160"/>
              <a:gd name="T17" fmla="*/ 448 h 495"/>
              <a:gd name="T18" fmla="*/ 40 w 160"/>
              <a:gd name="T19" fmla="*/ 49 h 495"/>
              <a:gd name="T20" fmla="*/ 105 w 160"/>
              <a:gd name="T21" fmla="*/ 49 h 495"/>
              <a:gd name="T22" fmla="*/ 121 w 160"/>
              <a:gd name="T23" fmla="*/ 48 h 495"/>
              <a:gd name="T24" fmla="*/ 139 w 160"/>
              <a:gd name="T25" fmla="*/ 39 h 495"/>
              <a:gd name="T26" fmla="*/ 148 w 160"/>
              <a:gd name="T27" fmla="*/ 30 h 495"/>
              <a:gd name="T28" fmla="*/ 154 w 160"/>
              <a:gd name="T29" fmla="*/ 18 h 495"/>
              <a:gd name="T30" fmla="*/ 159 w 160"/>
              <a:gd name="T31" fmla="*/ 7 h 495"/>
              <a:gd name="T32" fmla="*/ 160 w 160"/>
              <a:gd name="T33" fmla="*/ 0 h 495"/>
              <a:gd name="T34" fmla="*/ 0 w 160"/>
              <a:gd name="T35" fmla="*/ 0 h 495"/>
              <a:gd name="T36" fmla="*/ 2 w 160"/>
              <a:gd name="T37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0" h="495">
                <a:moveTo>
                  <a:pt x="2" y="495"/>
                </a:moveTo>
                <a:lnTo>
                  <a:pt x="159" y="495"/>
                </a:lnTo>
                <a:lnTo>
                  <a:pt x="154" y="477"/>
                </a:lnTo>
                <a:lnTo>
                  <a:pt x="148" y="469"/>
                </a:lnTo>
                <a:lnTo>
                  <a:pt x="141" y="461"/>
                </a:lnTo>
                <a:lnTo>
                  <a:pt x="130" y="454"/>
                </a:lnTo>
                <a:lnTo>
                  <a:pt x="118" y="451"/>
                </a:lnTo>
                <a:lnTo>
                  <a:pt x="103" y="448"/>
                </a:lnTo>
                <a:lnTo>
                  <a:pt x="40" y="448"/>
                </a:lnTo>
                <a:lnTo>
                  <a:pt x="40" y="49"/>
                </a:lnTo>
                <a:lnTo>
                  <a:pt x="105" y="49"/>
                </a:lnTo>
                <a:lnTo>
                  <a:pt x="121" y="48"/>
                </a:lnTo>
                <a:lnTo>
                  <a:pt x="139" y="39"/>
                </a:lnTo>
                <a:lnTo>
                  <a:pt x="148" y="30"/>
                </a:lnTo>
                <a:lnTo>
                  <a:pt x="154" y="18"/>
                </a:lnTo>
                <a:lnTo>
                  <a:pt x="159" y="7"/>
                </a:lnTo>
                <a:lnTo>
                  <a:pt x="160" y="0"/>
                </a:lnTo>
                <a:lnTo>
                  <a:pt x="0" y="0"/>
                </a:lnTo>
                <a:lnTo>
                  <a:pt x="2" y="495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65425" y="3471864"/>
            <a:ext cx="132950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(b) Build-up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     Sections.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422776" y="5818195"/>
            <a:ext cx="214383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(f) Built-up members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85779" y="1152533"/>
            <a:ext cx="4190869" cy="586957"/>
          </a:xfrm>
          <a:prstGeom prst="rect">
            <a:avLst/>
          </a:prstGeom>
          <a:solidFill>
            <a:srgbClr val="FFFF00"/>
          </a:solidFill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3200" b="1"/>
              <a:t>  Bending Members</a:t>
            </a:r>
            <a:r>
              <a:rPr lang="en-US" altLang="en-US" sz="2400" b="1"/>
              <a:t>.</a:t>
            </a:r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843217" y="1989138"/>
            <a:ext cx="923925" cy="1452562"/>
            <a:chOff x="1791" y="1253"/>
            <a:chExt cx="582" cy="915"/>
          </a:xfrm>
        </p:grpSpPr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797" y="1253"/>
              <a:ext cx="576" cy="75"/>
            </a:xfrm>
            <a:prstGeom prst="rect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1791" y="2112"/>
              <a:ext cx="576" cy="56"/>
            </a:xfrm>
            <a:prstGeom prst="rect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 rot="16200000">
              <a:off x="1686" y="1693"/>
              <a:ext cx="784" cy="56"/>
            </a:xfrm>
            <a:prstGeom prst="rect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4484693" y="2033596"/>
            <a:ext cx="854075" cy="1430337"/>
            <a:chOff x="2825" y="1281"/>
            <a:chExt cx="538" cy="901"/>
          </a:xfrm>
        </p:grpSpPr>
        <p:grpSp>
          <p:nvGrpSpPr>
            <p:cNvPr id="20494" name="Group 14"/>
            <p:cNvGrpSpPr>
              <a:grpSpLocks/>
            </p:cNvGrpSpPr>
            <p:nvPr/>
          </p:nvGrpSpPr>
          <p:grpSpPr bwMode="auto">
            <a:xfrm>
              <a:off x="2825" y="1281"/>
              <a:ext cx="538" cy="298"/>
              <a:chOff x="2825" y="1281"/>
              <a:chExt cx="538" cy="298"/>
            </a:xfrm>
          </p:grpSpPr>
          <p:sp>
            <p:nvSpPr>
              <p:cNvPr id="20495" name="Freeform 15"/>
              <p:cNvSpPr>
                <a:spLocks noChangeArrowheads="1"/>
              </p:cNvSpPr>
              <p:nvPr/>
            </p:nvSpPr>
            <p:spPr bwMode="auto">
              <a:xfrm rot="16200000" flipH="1" flipV="1">
                <a:off x="3099" y="1316"/>
                <a:ext cx="298" cy="230"/>
              </a:xfrm>
              <a:custGeom>
                <a:avLst/>
                <a:gdLst>
                  <a:gd name="T0" fmla="*/ 0 w 256"/>
                  <a:gd name="T1" fmla="*/ 0 h 203"/>
                  <a:gd name="T2" fmla="*/ 1 w 256"/>
                  <a:gd name="T3" fmla="*/ 203 h 203"/>
                  <a:gd name="T4" fmla="*/ 256 w 256"/>
                  <a:gd name="T5" fmla="*/ 203 h 203"/>
                  <a:gd name="T6" fmla="*/ 252 w 256"/>
                  <a:gd name="T7" fmla="*/ 188 h 203"/>
                  <a:gd name="T8" fmla="*/ 247 w 256"/>
                  <a:gd name="T9" fmla="*/ 179 h 203"/>
                  <a:gd name="T10" fmla="*/ 240 w 256"/>
                  <a:gd name="T11" fmla="*/ 171 h 203"/>
                  <a:gd name="T12" fmla="*/ 225 w 256"/>
                  <a:gd name="T13" fmla="*/ 162 h 203"/>
                  <a:gd name="T14" fmla="*/ 216 w 256"/>
                  <a:gd name="T15" fmla="*/ 159 h 203"/>
                  <a:gd name="T16" fmla="*/ 205 w 256"/>
                  <a:gd name="T17" fmla="*/ 158 h 203"/>
                  <a:gd name="T18" fmla="*/ 49 w 256"/>
                  <a:gd name="T19" fmla="*/ 158 h 203"/>
                  <a:gd name="T20" fmla="*/ 49 w 256"/>
                  <a:gd name="T21" fmla="*/ 44 h 203"/>
                  <a:gd name="T22" fmla="*/ 48 w 256"/>
                  <a:gd name="T23" fmla="*/ 33 h 203"/>
                  <a:gd name="T24" fmla="*/ 42 w 256"/>
                  <a:gd name="T25" fmla="*/ 21 h 203"/>
                  <a:gd name="T26" fmla="*/ 34 w 256"/>
                  <a:gd name="T27" fmla="*/ 14 h 203"/>
                  <a:gd name="T28" fmla="*/ 25 w 256"/>
                  <a:gd name="T29" fmla="*/ 6 h 203"/>
                  <a:gd name="T30" fmla="*/ 18 w 256"/>
                  <a:gd name="T31" fmla="*/ 3 h 203"/>
                  <a:gd name="T32" fmla="*/ 9 w 256"/>
                  <a:gd name="T33" fmla="*/ 0 h 203"/>
                  <a:gd name="T34" fmla="*/ 0 w 256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203">
                    <a:moveTo>
                      <a:pt x="0" y="0"/>
                    </a:moveTo>
                    <a:lnTo>
                      <a:pt x="1" y="203"/>
                    </a:lnTo>
                    <a:lnTo>
                      <a:pt x="256" y="203"/>
                    </a:lnTo>
                    <a:lnTo>
                      <a:pt x="252" y="188"/>
                    </a:lnTo>
                    <a:lnTo>
                      <a:pt x="247" y="179"/>
                    </a:lnTo>
                    <a:lnTo>
                      <a:pt x="240" y="171"/>
                    </a:lnTo>
                    <a:lnTo>
                      <a:pt x="225" y="162"/>
                    </a:lnTo>
                    <a:lnTo>
                      <a:pt x="216" y="159"/>
                    </a:lnTo>
                    <a:lnTo>
                      <a:pt x="205" y="158"/>
                    </a:lnTo>
                    <a:lnTo>
                      <a:pt x="49" y="158"/>
                    </a:lnTo>
                    <a:lnTo>
                      <a:pt x="49" y="44"/>
                    </a:lnTo>
                    <a:lnTo>
                      <a:pt x="48" y="33"/>
                    </a:lnTo>
                    <a:lnTo>
                      <a:pt x="42" y="21"/>
                    </a:lnTo>
                    <a:lnTo>
                      <a:pt x="34" y="14"/>
                    </a:lnTo>
                    <a:lnTo>
                      <a:pt x="25" y="6"/>
                    </a:lnTo>
                    <a:lnTo>
                      <a:pt x="18" y="3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Freeform 16"/>
              <p:cNvSpPr>
                <a:spLocks noChangeArrowheads="1"/>
              </p:cNvSpPr>
              <p:nvPr/>
            </p:nvSpPr>
            <p:spPr bwMode="auto">
              <a:xfrm rot="5400000" flipV="1">
                <a:off x="2791" y="1316"/>
                <a:ext cx="298" cy="230"/>
              </a:xfrm>
              <a:custGeom>
                <a:avLst/>
                <a:gdLst>
                  <a:gd name="T0" fmla="*/ 0 w 256"/>
                  <a:gd name="T1" fmla="*/ 0 h 203"/>
                  <a:gd name="T2" fmla="*/ 1 w 256"/>
                  <a:gd name="T3" fmla="*/ 203 h 203"/>
                  <a:gd name="T4" fmla="*/ 256 w 256"/>
                  <a:gd name="T5" fmla="*/ 203 h 203"/>
                  <a:gd name="T6" fmla="*/ 252 w 256"/>
                  <a:gd name="T7" fmla="*/ 188 h 203"/>
                  <a:gd name="T8" fmla="*/ 247 w 256"/>
                  <a:gd name="T9" fmla="*/ 179 h 203"/>
                  <a:gd name="T10" fmla="*/ 240 w 256"/>
                  <a:gd name="T11" fmla="*/ 171 h 203"/>
                  <a:gd name="T12" fmla="*/ 225 w 256"/>
                  <a:gd name="T13" fmla="*/ 162 h 203"/>
                  <a:gd name="T14" fmla="*/ 216 w 256"/>
                  <a:gd name="T15" fmla="*/ 159 h 203"/>
                  <a:gd name="T16" fmla="*/ 205 w 256"/>
                  <a:gd name="T17" fmla="*/ 158 h 203"/>
                  <a:gd name="T18" fmla="*/ 49 w 256"/>
                  <a:gd name="T19" fmla="*/ 158 h 203"/>
                  <a:gd name="T20" fmla="*/ 49 w 256"/>
                  <a:gd name="T21" fmla="*/ 44 h 203"/>
                  <a:gd name="T22" fmla="*/ 48 w 256"/>
                  <a:gd name="T23" fmla="*/ 33 h 203"/>
                  <a:gd name="T24" fmla="*/ 42 w 256"/>
                  <a:gd name="T25" fmla="*/ 21 h 203"/>
                  <a:gd name="T26" fmla="*/ 34 w 256"/>
                  <a:gd name="T27" fmla="*/ 14 h 203"/>
                  <a:gd name="T28" fmla="*/ 25 w 256"/>
                  <a:gd name="T29" fmla="*/ 6 h 203"/>
                  <a:gd name="T30" fmla="*/ 18 w 256"/>
                  <a:gd name="T31" fmla="*/ 3 h 203"/>
                  <a:gd name="T32" fmla="*/ 9 w 256"/>
                  <a:gd name="T33" fmla="*/ 0 h 203"/>
                  <a:gd name="T34" fmla="*/ 0 w 256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203">
                    <a:moveTo>
                      <a:pt x="0" y="0"/>
                    </a:moveTo>
                    <a:lnTo>
                      <a:pt x="1" y="203"/>
                    </a:lnTo>
                    <a:lnTo>
                      <a:pt x="256" y="203"/>
                    </a:lnTo>
                    <a:lnTo>
                      <a:pt x="252" y="188"/>
                    </a:lnTo>
                    <a:lnTo>
                      <a:pt x="247" y="179"/>
                    </a:lnTo>
                    <a:lnTo>
                      <a:pt x="240" y="171"/>
                    </a:lnTo>
                    <a:lnTo>
                      <a:pt x="225" y="162"/>
                    </a:lnTo>
                    <a:lnTo>
                      <a:pt x="216" y="159"/>
                    </a:lnTo>
                    <a:lnTo>
                      <a:pt x="205" y="158"/>
                    </a:lnTo>
                    <a:lnTo>
                      <a:pt x="49" y="158"/>
                    </a:lnTo>
                    <a:lnTo>
                      <a:pt x="49" y="44"/>
                    </a:lnTo>
                    <a:lnTo>
                      <a:pt x="48" y="33"/>
                    </a:lnTo>
                    <a:lnTo>
                      <a:pt x="42" y="21"/>
                    </a:lnTo>
                    <a:lnTo>
                      <a:pt x="34" y="14"/>
                    </a:lnTo>
                    <a:lnTo>
                      <a:pt x="25" y="6"/>
                    </a:lnTo>
                    <a:lnTo>
                      <a:pt x="18" y="3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3056" y="1404"/>
              <a:ext cx="70" cy="751"/>
            </a:xfrm>
            <a:prstGeom prst="rect">
              <a:avLst/>
            </a:prstGeom>
            <a:solidFill>
              <a:srgbClr val="80808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Oval 18"/>
            <p:cNvSpPr>
              <a:spLocks noChangeArrowheads="1"/>
            </p:cNvSpPr>
            <p:nvPr/>
          </p:nvSpPr>
          <p:spPr bwMode="auto">
            <a:xfrm>
              <a:off x="2984" y="2112"/>
              <a:ext cx="69" cy="69"/>
            </a:xfrm>
            <a:prstGeom prst="ellipse">
              <a:avLst/>
            </a:prstGeom>
            <a:solidFill>
              <a:srgbClr val="80808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3131" y="2112"/>
              <a:ext cx="69" cy="69"/>
            </a:xfrm>
            <a:prstGeom prst="ellipse">
              <a:avLst/>
            </a:prstGeom>
            <a:solidFill>
              <a:srgbClr val="80808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AutoShape 20"/>
            <p:cNvSpPr>
              <a:spLocks noChangeArrowheads="1"/>
            </p:cNvSpPr>
            <p:nvPr/>
          </p:nvSpPr>
          <p:spPr bwMode="auto">
            <a:xfrm rot="10800000">
              <a:off x="3057" y="2120"/>
              <a:ext cx="69" cy="64"/>
            </a:xfrm>
            <a:custGeom>
              <a:avLst/>
              <a:gdLst>
                <a:gd name="G0" fmla="sin 10800 11660945"/>
                <a:gd name="G1" fmla="+- G0 10800 0"/>
                <a:gd name="G2" fmla="cos 10800 11660945"/>
                <a:gd name="G3" fmla="+- G2 10800 0"/>
                <a:gd name="G4" fmla="sin 10800 0"/>
                <a:gd name="G5" fmla="+- G4 10800 0"/>
                <a:gd name="G6" fmla="cos 10800 0"/>
                <a:gd name="G7" fmla="+- G6 10800 0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21599 w 21600"/>
                <a:gd name="T15" fmla="*/ 113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stroke="0">
                  <a:moveTo>
                    <a:pt x="7" y="11188"/>
                  </a:moveTo>
                  <a:cubicBezTo>
                    <a:pt x="2" y="11059"/>
                    <a:pt x="0" y="10929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10800" y="10800"/>
                  </a:lnTo>
                  <a:close/>
                </a:path>
                <a:path w="21600" h="21600" fill="none">
                  <a:moveTo>
                    <a:pt x="7" y="11188"/>
                  </a:moveTo>
                  <a:cubicBezTo>
                    <a:pt x="2" y="11059"/>
                    <a:pt x="0" y="10929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</a:path>
              </a:pathLst>
            </a:cu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21"/>
            <p:cNvSpPr>
              <a:spLocks noChangeArrowheads="1"/>
            </p:cNvSpPr>
            <p:nvPr/>
          </p:nvSpPr>
          <p:spPr bwMode="auto">
            <a:xfrm>
              <a:off x="3056" y="1646"/>
              <a:ext cx="69" cy="69"/>
            </a:xfrm>
            <a:prstGeom prst="ellipse">
              <a:avLst/>
            </a:prstGeom>
            <a:solidFill>
              <a:srgbClr val="80808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2" name="Freeform 22"/>
          <p:cNvSpPr>
            <a:spLocks noChangeArrowheads="1"/>
          </p:cNvSpPr>
          <p:nvPr/>
        </p:nvSpPr>
        <p:spPr bwMode="auto">
          <a:xfrm rot="5400000" flipH="1">
            <a:off x="1443835" y="4964907"/>
            <a:ext cx="569913" cy="444500"/>
          </a:xfrm>
          <a:custGeom>
            <a:avLst/>
            <a:gdLst>
              <a:gd name="T0" fmla="*/ 0 w 256"/>
              <a:gd name="T1" fmla="*/ 0 h 203"/>
              <a:gd name="T2" fmla="*/ 1 w 256"/>
              <a:gd name="T3" fmla="*/ 203 h 203"/>
              <a:gd name="T4" fmla="*/ 256 w 256"/>
              <a:gd name="T5" fmla="*/ 203 h 203"/>
              <a:gd name="T6" fmla="*/ 252 w 256"/>
              <a:gd name="T7" fmla="*/ 188 h 203"/>
              <a:gd name="T8" fmla="*/ 247 w 256"/>
              <a:gd name="T9" fmla="*/ 179 h 203"/>
              <a:gd name="T10" fmla="*/ 240 w 256"/>
              <a:gd name="T11" fmla="*/ 171 h 203"/>
              <a:gd name="T12" fmla="*/ 225 w 256"/>
              <a:gd name="T13" fmla="*/ 162 h 203"/>
              <a:gd name="T14" fmla="*/ 216 w 256"/>
              <a:gd name="T15" fmla="*/ 159 h 203"/>
              <a:gd name="T16" fmla="*/ 205 w 256"/>
              <a:gd name="T17" fmla="*/ 158 h 203"/>
              <a:gd name="T18" fmla="*/ 49 w 256"/>
              <a:gd name="T19" fmla="*/ 158 h 203"/>
              <a:gd name="T20" fmla="*/ 49 w 256"/>
              <a:gd name="T21" fmla="*/ 44 h 203"/>
              <a:gd name="T22" fmla="*/ 48 w 256"/>
              <a:gd name="T23" fmla="*/ 33 h 203"/>
              <a:gd name="T24" fmla="*/ 42 w 256"/>
              <a:gd name="T25" fmla="*/ 21 h 203"/>
              <a:gd name="T26" fmla="*/ 34 w 256"/>
              <a:gd name="T27" fmla="*/ 14 h 203"/>
              <a:gd name="T28" fmla="*/ 25 w 256"/>
              <a:gd name="T29" fmla="*/ 6 h 203"/>
              <a:gd name="T30" fmla="*/ 18 w 256"/>
              <a:gd name="T31" fmla="*/ 3 h 203"/>
              <a:gd name="T32" fmla="*/ 9 w 256"/>
              <a:gd name="T33" fmla="*/ 0 h 203"/>
              <a:gd name="T34" fmla="*/ 0 w 256"/>
              <a:gd name="T3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03">
                <a:moveTo>
                  <a:pt x="0" y="0"/>
                </a:moveTo>
                <a:lnTo>
                  <a:pt x="1" y="203"/>
                </a:lnTo>
                <a:lnTo>
                  <a:pt x="256" y="203"/>
                </a:lnTo>
                <a:lnTo>
                  <a:pt x="252" y="188"/>
                </a:lnTo>
                <a:lnTo>
                  <a:pt x="247" y="179"/>
                </a:lnTo>
                <a:lnTo>
                  <a:pt x="240" y="171"/>
                </a:lnTo>
                <a:lnTo>
                  <a:pt x="225" y="162"/>
                </a:lnTo>
                <a:lnTo>
                  <a:pt x="216" y="159"/>
                </a:lnTo>
                <a:lnTo>
                  <a:pt x="205" y="158"/>
                </a:lnTo>
                <a:lnTo>
                  <a:pt x="49" y="158"/>
                </a:lnTo>
                <a:lnTo>
                  <a:pt x="49" y="44"/>
                </a:lnTo>
                <a:lnTo>
                  <a:pt x="48" y="33"/>
                </a:lnTo>
                <a:lnTo>
                  <a:pt x="42" y="21"/>
                </a:lnTo>
                <a:lnTo>
                  <a:pt x="34" y="14"/>
                </a:lnTo>
                <a:lnTo>
                  <a:pt x="25" y="6"/>
                </a:lnTo>
                <a:lnTo>
                  <a:pt x="18" y="3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116898" y="5708657"/>
            <a:ext cx="106026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(d) Angle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2659781" y="5811845"/>
            <a:ext cx="12653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(e) Channel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6867529" y="5818195"/>
            <a:ext cx="290045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(g) Composite steel-Concrete</a:t>
            </a:r>
          </a:p>
        </p:txBody>
      </p:sp>
      <p:grpSp>
        <p:nvGrpSpPr>
          <p:cNvPr id="20506" name="Group 26"/>
          <p:cNvGrpSpPr>
            <a:grpSpLocks/>
          </p:cNvGrpSpPr>
          <p:nvPr/>
        </p:nvGrpSpPr>
        <p:grpSpPr bwMode="auto">
          <a:xfrm>
            <a:off x="4416425" y="4295783"/>
            <a:ext cx="1784350" cy="1331913"/>
            <a:chOff x="2782" y="2706"/>
            <a:chExt cx="1124" cy="839"/>
          </a:xfrm>
        </p:grpSpPr>
        <p:grpSp>
          <p:nvGrpSpPr>
            <p:cNvPr id="20507" name="Group 27"/>
            <p:cNvGrpSpPr>
              <a:grpSpLocks/>
            </p:cNvGrpSpPr>
            <p:nvPr/>
          </p:nvGrpSpPr>
          <p:grpSpPr bwMode="auto">
            <a:xfrm>
              <a:off x="2782" y="2706"/>
              <a:ext cx="1124" cy="839"/>
              <a:chOff x="2782" y="2706"/>
              <a:chExt cx="1124" cy="839"/>
            </a:xfrm>
          </p:grpSpPr>
          <p:sp>
            <p:nvSpPr>
              <p:cNvPr id="20508" name="Rectangle 28"/>
              <p:cNvSpPr>
                <a:spLocks noChangeArrowheads="1"/>
              </p:cNvSpPr>
              <p:nvPr/>
            </p:nvSpPr>
            <p:spPr bwMode="auto">
              <a:xfrm>
                <a:off x="2784" y="2706"/>
                <a:ext cx="1122" cy="75"/>
              </a:xfrm>
              <a:prstGeom prst="rect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Rectangle 29"/>
              <p:cNvSpPr>
                <a:spLocks noChangeArrowheads="1"/>
              </p:cNvSpPr>
              <p:nvPr/>
            </p:nvSpPr>
            <p:spPr bwMode="auto">
              <a:xfrm>
                <a:off x="2782" y="3470"/>
                <a:ext cx="1122" cy="75"/>
              </a:xfrm>
              <a:prstGeom prst="rect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10" name="Group 30"/>
            <p:cNvGrpSpPr>
              <a:grpSpLocks/>
            </p:cNvGrpSpPr>
            <p:nvPr/>
          </p:nvGrpSpPr>
          <p:grpSpPr bwMode="auto">
            <a:xfrm>
              <a:off x="3021" y="2781"/>
              <a:ext cx="650" cy="688"/>
              <a:chOff x="3021" y="2781"/>
              <a:chExt cx="650" cy="688"/>
            </a:xfrm>
          </p:grpSpPr>
          <p:sp>
            <p:nvSpPr>
              <p:cNvPr id="20511" name="Rectangle 31"/>
              <p:cNvSpPr>
                <a:spLocks noChangeArrowheads="1"/>
              </p:cNvSpPr>
              <p:nvPr/>
            </p:nvSpPr>
            <p:spPr bwMode="auto">
              <a:xfrm rot="16200000">
                <a:off x="2715" y="3088"/>
                <a:ext cx="687" cy="75"/>
              </a:xfrm>
              <a:prstGeom prst="rect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Rectangle 32"/>
              <p:cNvSpPr>
                <a:spLocks noChangeArrowheads="1"/>
              </p:cNvSpPr>
              <p:nvPr/>
            </p:nvSpPr>
            <p:spPr bwMode="auto">
              <a:xfrm rot="16200000">
                <a:off x="3290" y="3087"/>
                <a:ext cx="687" cy="75"/>
              </a:xfrm>
              <a:prstGeom prst="rect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0513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1" y="1857375"/>
            <a:ext cx="19335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4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4318008"/>
            <a:ext cx="2322512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9340851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13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1"/>
          <p:cNvGrpSpPr>
            <a:grpSpLocks/>
          </p:cNvGrpSpPr>
          <p:nvPr/>
        </p:nvGrpSpPr>
        <p:grpSpPr bwMode="auto">
          <a:xfrm>
            <a:off x="368300" y="334971"/>
            <a:ext cx="9297987" cy="6024563"/>
            <a:chOff x="232" y="211"/>
            <a:chExt cx="5857" cy="3795"/>
          </a:xfrm>
        </p:grpSpPr>
        <p:sp>
          <p:nvSpPr>
            <p:cNvPr id="21506" name="WordArt 2"/>
            <p:cNvSpPr>
              <a:spLocks noChangeArrowheads="1" noChangeShapeType="1" noTextEdit="1"/>
            </p:cNvSpPr>
            <p:nvPr/>
          </p:nvSpPr>
          <p:spPr bwMode="auto">
            <a:xfrm>
              <a:off x="1495" y="211"/>
              <a:ext cx="3873" cy="36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b="1" kern="10" dirty="0">
                  <a:ln w="936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cs typeface="Times New Roman"/>
                </a:rPr>
                <a:t>Philosophies of Design:</a:t>
              </a:r>
            </a:p>
          </p:txBody>
        </p:sp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633" y="875"/>
              <a:ext cx="5456" cy="3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Working Stress Design (Allowable Stress Design),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widely known as (ASD) – used for over 100 years.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endParaRPr lang="en-US" altLang="en-US" sz="2400" b="1"/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Limited States Design (Load &amp; Resistance Factor Design),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also known as (LRFD) – first introduced in 1986.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endParaRPr lang="en-US" altLang="en-US" sz="2400" b="1"/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A limit state means “A set of conditions at which a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structure ceases to fulfill its intended function”.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endParaRPr lang="en-US" altLang="en-US" sz="2400" b="1"/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Two types of limit states exist, these are: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	- Safety (Strength).</a:t>
              </a:r>
            </a:p>
            <a:p>
              <a:pPr>
                <a:lnSpc>
                  <a:spcPct val="110000"/>
                </a:lnSpc>
                <a:buClrTx/>
                <a:buFontTx/>
                <a:buNone/>
              </a:pPr>
              <a:r>
                <a:rPr lang="en-US" altLang="en-US" sz="2400" b="1"/>
                <a:t>	- Serviceability (Deformation).</a:t>
              </a:r>
            </a:p>
          </p:txBody>
        </p:sp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232" y="895"/>
              <a:ext cx="31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b="1"/>
                <a:t>A)</a:t>
              </a:r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232" y="1649"/>
              <a:ext cx="31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b="1"/>
                <a:t>B)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302" y="2410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b="1"/>
                <a:t>-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98" y="3128"/>
              <a:ext cx="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b="1"/>
                <a:t>-</a:t>
              </a:r>
            </a:p>
          </p:txBody>
        </p:sp>
      </p:grp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9340851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14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"/>
          <p:cNvGrpSpPr>
            <a:grpSpLocks/>
          </p:cNvGrpSpPr>
          <p:nvPr/>
        </p:nvGrpSpPr>
        <p:grpSpPr bwMode="auto">
          <a:xfrm>
            <a:off x="628651" y="1109671"/>
            <a:ext cx="9029700" cy="5681663"/>
            <a:chOff x="396" y="699"/>
            <a:chExt cx="5688" cy="3579"/>
          </a:xfrm>
        </p:grpSpPr>
        <p:sp>
          <p:nvSpPr>
            <p:cNvPr id="22530" name="Text Box 2"/>
            <p:cNvSpPr txBox="1">
              <a:spLocks noChangeArrowheads="1"/>
            </p:cNvSpPr>
            <p:nvPr/>
          </p:nvSpPr>
          <p:spPr bwMode="auto">
            <a:xfrm>
              <a:off x="1132" y="699"/>
              <a:ext cx="3844" cy="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b="1"/>
                <a:t>     Assume load effects on structures = Q</a:t>
              </a:r>
            </a:p>
            <a:p>
              <a:pPr>
                <a:buClrTx/>
                <a:buFontTx/>
                <a:buNone/>
              </a:pPr>
              <a:r>
                <a:rPr lang="en-US" altLang="en-US" sz="2000" b="1"/>
                <a:t>     Assume Resistance to these loads = R</a:t>
              </a:r>
            </a:p>
            <a:p>
              <a:pPr>
                <a:buClrTx/>
                <a:buFontTx/>
                <a:buNone/>
              </a:pPr>
              <a:endParaRPr lang="en-US" altLang="en-US" sz="2000" b="1"/>
            </a:p>
            <a:p>
              <a:pPr>
                <a:buClrTx/>
                <a:buFontTx/>
                <a:buNone/>
              </a:pPr>
              <a:r>
                <a:rPr lang="en-US" altLang="en-US" sz="2000" b="1"/>
                <a:t>Establishing frequency distribution for (Q) &amp; (R):</a:t>
              </a:r>
            </a:p>
          </p:txBody>
        </p:sp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396" y="3539"/>
              <a:ext cx="5688" cy="739"/>
              <a:chOff x="396" y="3539"/>
              <a:chExt cx="5688" cy="739"/>
            </a:xfrm>
          </p:grpSpPr>
          <p:sp>
            <p:nvSpPr>
              <p:cNvPr id="22532" name="Text Box 4"/>
              <p:cNvSpPr txBox="1">
                <a:spLocks noChangeArrowheads="1"/>
              </p:cNvSpPr>
              <p:nvPr/>
            </p:nvSpPr>
            <p:spPr bwMode="auto">
              <a:xfrm>
                <a:off x="396" y="3539"/>
                <a:ext cx="5688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b="1"/>
                  <a:t>Thus always R</a:t>
                </a:r>
                <a:r>
                  <a:rPr lang="en-US" altLang="en-US" sz="2000" b="1" baseline="-25000"/>
                  <a:t>m</a:t>
                </a:r>
                <a:r>
                  <a:rPr lang="en-US" altLang="en-US" sz="2000" b="1"/>
                  <a:t> &gt; Q</a:t>
                </a:r>
                <a:r>
                  <a:rPr lang="en-US" altLang="en-US" sz="2000" b="1" baseline="-25000"/>
                  <a:t>m</a:t>
                </a:r>
                <a:r>
                  <a:rPr lang="en-US" altLang="en-US" sz="2000" b="1"/>
                  <a:t>, and the ratio of R/Q defines the “Factor of Safety”,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2000" b="1"/>
                  <a:t>such:</a:t>
                </a:r>
              </a:p>
            </p:txBody>
          </p:sp>
          <p:sp>
            <p:nvSpPr>
              <p:cNvPr id="22533" name="Text Box 5"/>
              <p:cNvSpPr txBox="1">
                <a:spLocks noChangeArrowheads="1"/>
              </p:cNvSpPr>
              <p:nvPr/>
            </p:nvSpPr>
            <p:spPr bwMode="auto">
              <a:xfrm>
                <a:off x="2625" y="3906"/>
                <a:ext cx="1991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b="1"/>
                  <a:t>=  Factor of Safety (F.S.).</a:t>
                </a:r>
              </a:p>
            </p:txBody>
          </p:sp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2411" y="3831"/>
                <a:ext cx="240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b="1" u="sng"/>
                  <a:t>R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2000" b="1"/>
                  <a:t>Q</a:t>
                </a:r>
              </a:p>
            </p:txBody>
          </p:sp>
        </p:grpSp>
        <p:pic>
          <p:nvPicPr>
            <p:cNvPr id="2253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3" t="8609" r="7373" b="17555"/>
            <a:stretch>
              <a:fillRect/>
            </a:stretch>
          </p:blipFill>
          <p:spPr bwMode="auto">
            <a:xfrm>
              <a:off x="1567" y="1610"/>
              <a:ext cx="2896" cy="1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6853" t="8609" r="7373" b="17555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1428" y="3171"/>
              <a:ext cx="330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Frequency distribution of load </a:t>
              </a:r>
              <a:r>
                <a:rPr lang="en-US" altLang="en-US" i="1">
                  <a:latin typeface="Monotype Corsiva" pitchFamily="64" charset="0"/>
                </a:rPr>
                <a:t>Q</a:t>
              </a:r>
              <a:r>
                <a:rPr lang="en-US" altLang="en-US"/>
                <a:t> and resistance </a:t>
              </a:r>
              <a:r>
                <a:rPr lang="en-US" altLang="en-US" i="1">
                  <a:latin typeface="Monotype Corsiva" pitchFamily="64" charset="0"/>
                </a:rPr>
                <a:t>R</a:t>
              </a:r>
              <a:r>
                <a:rPr lang="en-US" altLang="en-US"/>
                <a:t>.</a:t>
              </a: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 rot="16200000">
              <a:off x="1314" y="2219"/>
              <a:ext cx="64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/>
                <a:t>Frequency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2472" y="2950"/>
              <a:ext cx="118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/>
                <a:t>Resistance </a:t>
              </a:r>
              <a:r>
                <a:rPr lang="en-US" altLang="en-US" sz="1400" i="1">
                  <a:latin typeface="Monotype Corsiva" pitchFamily="64" charset="0"/>
                </a:rPr>
                <a:t>R</a:t>
              </a:r>
              <a:r>
                <a:rPr lang="en-US" altLang="en-US" sz="1400"/>
                <a:t>, Load </a:t>
              </a:r>
              <a:r>
                <a:rPr lang="en-US" altLang="en-US" sz="1400" i="1">
                  <a:latin typeface="Monotype Corsiva" pitchFamily="64" charset="0"/>
                </a:rPr>
                <a:t>Q</a:t>
              </a:r>
            </a:p>
          </p:txBody>
        </p:sp>
      </p:grp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9332913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15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AISC - Load &amp; Resistance Factor Design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73079" y="1177925"/>
            <a:ext cx="866645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000"/>
              <a:t>Let (</a:t>
            </a:r>
            <a:r>
              <a:rPr lang="en-US" altLang="en-US" sz="2000">
                <a:latin typeface="Wingdings" charset="2"/>
              </a:rPr>
              <a:t></a:t>
            </a:r>
            <a:r>
              <a:rPr lang="en-US" altLang="en-US" sz="2000"/>
              <a:t>) = Strength Reduction Factor (Due to material and / or construction)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000"/>
              <a:t>Let (</a:t>
            </a:r>
            <a:r>
              <a:rPr lang="en-US" altLang="en-US" sz="2000">
                <a:latin typeface="Wingdings" charset="2"/>
              </a:rPr>
              <a:t></a:t>
            </a:r>
            <a:r>
              <a:rPr lang="en-US" altLang="en-US" sz="2000"/>
              <a:t>) = Overload Factors ( Due to unexpected conditions).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095504" y="2006600"/>
            <a:ext cx="56431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i="1">
                <a:latin typeface="Wingdings" charset="2"/>
              </a:rPr>
              <a:t></a:t>
            </a:r>
            <a:r>
              <a:rPr lang="en-US" altLang="en-US" sz="2400" i="1">
                <a:latin typeface="Times New Roman" pitchFamily="16" charset="0"/>
                <a:cs typeface="Times New Roman" pitchFamily="16" charset="0"/>
              </a:rPr>
              <a:t>R </a:t>
            </a:r>
            <a:r>
              <a:rPr lang="en-US" altLang="en-US" sz="2400" i="1">
                <a:latin typeface="Times New Roman" pitchFamily="16" charset="0"/>
              </a:rPr>
              <a:t>≥</a:t>
            </a:r>
            <a:r>
              <a:rPr lang="en-US" altLang="en-US" sz="2400" i="1">
                <a:latin typeface="Times New Roman" pitchFamily="16" charset="0"/>
                <a:cs typeface="Times New Roman" pitchFamily="16" charset="0"/>
              </a:rPr>
              <a:t> ‪</a:t>
            </a:r>
            <a:r>
              <a:rPr lang="en-US" altLang="en-US" sz="2400" i="1">
                <a:latin typeface="Wingdings" charset="2"/>
              </a:rPr>
              <a:t></a:t>
            </a:r>
            <a:r>
              <a:rPr lang="en-US" altLang="en-US" sz="2400" i="1" baseline="-25000">
                <a:latin typeface="Times New Roman" pitchFamily="16" charset="0"/>
                <a:cs typeface="Times New Roman" pitchFamily="16" charset="0"/>
              </a:rPr>
              <a:t>i</a:t>
            </a:r>
            <a:r>
              <a:rPr lang="en-US" altLang="en-US" sz="2400" i="1">
                <a:latin typeface="Times New Roman" pitchFamily="16" charset="0"/>
                <a:cs typeface="Times New Roman" pitchFamily="16" charset="0"/>
              </a:rPr>
              <a:t>Q</a:t>
            </a:r>
            <a:r>
              <a:rPr lang="en-US" altLang="en-US" sz="2400" i="1" baseline="-25000">
                <a:latin typeface="Times New Roman" pitchFamily="16" charset="0"/>
                <a:cs typeface="Times New Roman" pitchFamily="16" charset="0"/>
              </a:rPr>
              <a:t>i</a:t>
            </a:r>
            <a:r>
              <a:rPr lang="en-US" altLang="en-US" sz="2400"/>
              <a:t>                (</a:t>
            </a:r>
            <a:r>
              <a:rPr lang="en-US" altLang="en-US" sz="2400" i="1">
                <a:latin typeface="Monotype Corsiva" pitchFamily="64" charset="0"/>
              </a:rPr>
              <a:t>i</a:t>
            </a:r>
            <a:r>
              <a:rPr lang="en-US" altLang="en-US" sz="2400"/>
              <a:t> = type of loading)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8454" y="2581282"/>
            <a:ext cx="946647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This approach was presented in the ASCE-7, and was adopted by the AISC-LRFD of 1986.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4056" r="2821" b="1871"/>
          <a:stretch>
            <a:fillRect/>
          </a:stretch>
        </p:blipFill>
        <p:spPr bwMode="auto">
          <a:xfrm>
            <a:off x="1885954" y="3103571"/>
            <a:ext cx="5864225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96" t="4056" r="2821" b="18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332913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16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Factor of Safety: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90592" y="1068389"/>
            <a:ext cx="661460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Allowable Stress Design (ASD):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        suppose </a:t>
            </a:r>
            <a:r>
              <a:rPr lang="en-US" altLang="en-US" sz="2400">
                <a:latin typeface="Wingdings" charset="2"/>
              </a:rPr>
              <a:t></a:t>
            </a:r>
            <a:r>
              <a:rPr lang="en-US" altLang="en-US" sz="2400"/>
              <a:t>R is the reduction in resistance.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        suppose </a:t>
            </a:r>
            <a:r>
              <a:rPr lang="en-US" altLang="en-US" sz="2400">
                <a:latin typeface="Wingdings" charset="2"/>
              </a:rPr>
              <a:t></a:t>
            </a:r>
            <a:r>
              <a:rPr lang="en-US" altLang="en-US" sz="2400"/>
              <a:t>Q is the increase in loading.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320925" y="2384425"/>
          <a:ext cx="534511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r:id="rId5" imgW="2641320" imgH="1180800" progId="">
                  <p:embed/>
                </p:oleObj>
              </mc:Choice>
              <mc:Fallback>
                <p:oleObj r:id="rId5" imgW="2641320" imgH="1180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384425"/>
                        <a:ext cx="5345113" cy="2390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04872" y="4970470"/>
            <a:ext cx="491382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Load &amp; Resistance Factor Design (LRFD)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652838" y="5364170"/>
            <a:ext cx="5385555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000"/>
              <a:t>  1.4   D  =  0.90  R   (First load case)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000"/>
              <a:t>  1.56 D  =  R             LRFD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000">
                <a:latin typeface="Wingdings" charset="2"/>
              </a:rPr>
              <a:t></a:t>
            </a:r>
            <a:r>
              <a:rPr lang="en-US" altLang="en-US" sz="2000"/>
              <a:t>    F.S. = R/D = 1.56     LRFD,  compared to: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000"/>
              <a:t>       F.S. = R/Q = 1.67     ASD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340851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17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71525" y="1028707"/>
            <a:ext cx="8417026" cy="441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Text:</a:t>
            </a:r>
            <a:r>
              <a:rPr lang="en-US" altLang="en-US" sz="2400"/>
              <a:t>  1)  Steel Structures, Design &amp; Behavior (4</a:t>
            </a:r>
            <a:r>
              <a:rPr lang="en-US" altLang="en-US" sz="2400" baseline="30000"/>
              <a:t>th</a:t>
            </a:r>
            <a:r>
              <a:rPr lang="en-US" altLang="en-US" sz="2400"/>
              <a:t>Ed.)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/>
              <a:t>                                                      Salman &amp; Johnson.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/>
              <a:t>          2)  Manual of Steel Construction (LRFD) AISC (3</a:t>
            </a:r>
            <a:r>
              <a:rPr lang="en-US" altLang="en-US" sz="2400" baseline="30000"/>
              <a:t>rd</a:t>
            </a:r>
            <a:r>
              <a:rPr lang="en-US" altLang="en-US" sz="2400"/>
              <a:t>Ed.)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endParaRPr lang="en-US" altLang="en-US" sz="2400"/>
          </a:p>
          <a:p>
            <a:pPr>
              <a:lnSpc>
                <a:spcPct val="130000"/>
              </a:lnSpc>
              <a:buClrTx/>
              <a:buFontTx/>
              <a:buNone/>
            </a:pPr>
            <a:endParaRPr lang="en-US" altLang="en-US" sz="2400"/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Course Objectives: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/>
              <a:t>	Expose students to the concepts and fundamentals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/>
              <a:t>	of steel design and provide design skill to undertake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/>
              <a:t>	design problems in Steel Construction.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WordArt 1"/>
          <p:cNvSpPr>
            <a:spLocks noChangeArrowheads="1" noChangeShapeType="1" noTextEdit="1"/>
          </p:cNvSpPr>
          <p:nvPr/>
        </p:nvSpPr>
        <p:spPr bwMode="auto">
          <a:xfrm>
            <a:off x="2617788" y="334963"/>
            <a:ext cx="5810250" cy="4810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Structural Steels: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2591" y="1100138"/>
            <a:ext cx="9102533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400"/>
              <a:t>ASTM (A33) Steel with Fy = 33 ksi up to 1960.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400"/>
              <a:t>Today steel offer wide choice of yield from 25 ksi upto 100 ksi,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400"/>
              <a:t>among other different characteristics. The majority of construction</a:t>
            </a:r>
          </a:p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2400"/>
              <a:t>steels are grouped under the following main groups: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31829" y="2906720"/>
            <a:ext cx="7726131" cy="3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A)  </a:t>
            </a: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Carbon Steels</a:t>
            </a:r>
            <a:r>
              <a:rPr lang="en-US" altLang="en-US" sz="2400"/>
              <a:t>: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low carbon  [C &lt; (0.15%)]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mild carbon [0.15% &lt; C&lt; 0.3%]  such as A-36, A-53.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medium carbon  [0.3% C &lt; 0.6%] A-500, A-529.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high carbon [0.6% &lt; C &lt; 1.7%] A-570</a:t>
            </a:r>
          </a:p>
          <a:p>
            <a:pPr>
              <a:buClrTx/>
              <a:buFontTx/>
              <a:buNone/>
            </a:pPr>
            <a:endParaRPr lang="en-US" altLang="en-US" sz="2400"/>
          </a:p>
          <a:p>
            <a:pPr>
              <a:buClrTx/>
              <a:buFontTx/>
              <a:buNone/>
            </a:pPr>
            <a:r>
              <a:rPr lang="en-US" altLang="en-US" sz="2400"/>
              <a:t>B)  </a:t>
            </a: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High-Strength Low-Alloy Steels</a:t>
            </a:r>
            <a:r>
              <a:rPr lang="en-US" altLang="en-US" sz="2400"/>
              <a:t>: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Having Fy 40 ksi to 70 ksi, may include chromium,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           copper, manganese, nickel in addition to carbon.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e.g. A-242, A-441 and A-572.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332913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18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90542" y="1049341"/>
            <a:ext cx="7674065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C)  </a:t>
            </a: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Alloy Steels</a:t>
            </a:r>
            <a:r>
              <a:rPr lang="en-US" altLang="en-US" sz="2400"/>
              <a:t>: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These alloy steels which are quenched and tampered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to obtain Fy &gt; 80 ksi. They do not have a well defined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yield point, and are specified a yield point by the “offset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	method”, examples are A-709, A-852and A-913.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74694" y="4249739"/>
            <a:ext cx="290269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Typical stress-strain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Relations</a:t>
            </a:r>
          </a:p>
          <a:p>
            <a:pPr>
              <a:buClrTx/>
              <a:buFontTx/>
              <a:buNone/>
            </a:pPr>
            <a:r>
              <a:rPr lang="en-US" altLang="en-US" sz="2400"/>
              <a:t>for various steels: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" t="3799" r="4166" b="3055"/>
          <a:stretch>
            <a:fillRect/>
          </a:stretch>
        </p:blipFill>
        <p:spPr bwMode="auto">
          <a:xfrm>
            <a:off x="3849692" y="3087688"/>
            <a:ext cx="54832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943" t="3799" r="4166" b="305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340851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19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WordArt 1"/>
          <p:cNvSpPr>
            <a:spLocks noChangeArrowheads="1" noChangeShapeType="1" noTextEdit="1"/>
          </p:cNvSpPr>
          <p:nvPr/>
        </p:nvSpPr>
        <p:spPr bwMode="auto">
          <a:xfrm>
            <a:off x="2617788" y="334963"/>
            <a:ext cx="5810250" cy="4810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 smtClean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Fastener </a:t>
            </a:r>
            <a:r>
              <a:rPr lang="en-US" b="1" kern="10" dirty="0" smtClean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Steels</a:t>
            </a:r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9586" y="1296988"/>
            <a:ext cx="7506520" cy="496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A)    </a:t>
            </a:r>
            <a:r>
              <a:rPr lang="en-US" altLang="en-US" sz="2400" u="sng" dirty="0"/>
              <a:t>Carbon Steel Bolts (A-307):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	These are common non-structural fasteners with 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	minimum tensile strength (Fu) of 60 </a:t>
            </a:r>
            <a:r>
              <a:rPr lang="en-US" altLang="en-US" sz="2400" dirty="0" err="1"/>
              <a:t>ksi</a:t>
            </a:r>
            <a:r>
              <a:rPr lang="en-US" altLang="en-US" sz="2400" dirty="0"/>
              <a:t>.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endParaRPr lang="en-US" altLang="en-US" sz="2400" dirty="0"/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B)    </a:t>
            </a:r>
            <a:r>
              <a:rPr lang="en-US" altLang="en-US" sz="2400" u="sng" dirty="0"/>
              <a:t>High Strength Bolts (A-325):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	These are structural fasteners (bolts) with low carbon,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	their ultimate tensile strength could reach 105 </a:t>
            </a:r>
            <a:r>
              <a:rPr lang="en-US" altLang="en-US" sz="2400" dirty="0" err="1"/>
              <a:t>ksi</a:t>
            </a:r>
            <a:r>
              <a:rPr lang="en-US" altLang="en-US" sz="2400" dirty="0"/>
              <a:t>.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endParaRPr lang="en-US" altLang="en-US" sz="2400" dirty="0"/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C)    </a:t>
            </a:r>
            <a:r>
              <a:rPr lang="en-US" altLang="en-US" sz="2400" u="sng" dirty="0"/>
              <a:t>Quenched and Tempered Bolts (A-449):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	These are similar to A-307 in strength but can be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en-US" sz="2400" dirty="0"/>
              <a:t>	produced to large diameters exceeding 1.5 inch,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340851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20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989017" y="1804989"/>
            <a:ext cx="6783565" cy="319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40000"/>
              </a:lnSpc>
              <a:buClrTx/>
              <a:buFontTx/>
              <a:buNone/>
            </a:pPr>
            <a:r>
              <a:rPr lang="en-US" altLang="en-US" sz="2400"/>
              <a:t>D)    </a:t>
            </a:r>
            <a:r>
              <a:rPr lang="en-US" altLang="en-US" sz="2400" u="sng"/>
              <a:t>Heat Treated Structural Steel Bolts (A-490):</a:t>
            </a:r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en-US" altLang="en-US" sz="2400"/>
              <a:t>	These are in carbon content (upto 0.5%)</a:t>
            </a:r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en-US" altLang="en-US" sz="2400"/>
              <a:t>	and has other alloys. They are quenched and</a:t>
            </a:r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en-US" altLang="en-US" sz="2400"/>
              <a:t>	re-heated (tempered) to 900</a:t>
            </a:r>
            <a:r>
              <a:rPr lang="en-US" altLang="en-US" sz="2400" baseline="30000"/>
              <a:t>o</a:t>
            </a:r>
            <a:r>
              <a:rPr lang="en-US" altLang="en-US" sz="2400"/>
              <a:t>F.</a:t>
            </a:r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en-US" altLang="en-US" sz="2400"/>
              <a:t>	The minimum yield strength (Fy) for these bolts</a:t>
            </a:r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en-US" altLang="en-US" sz="2400"/>
              <a:t>	ranges from 115 ksi upto 130 ksi.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364663" y="6389689"/>
            <a:ext cx="38053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21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US" sz="1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2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WordArt 1"/>
          <p:cNvSpPr>
            <a:spLocks noChangeArrowheads="1" noChangeShapeType="1" noTextEdit="1"/>
          </p:cNvSpPr>
          <p:nvPr/>
        </p:nvSpPr>
        <p:spPr bwMode="auto">
          <a:xfrm>
            <a:off x="2919417" y="341313"/>
            <a:ext cx="5138737" cy="455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 smtClean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STEEL  </a:t>
            </a:r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17525" y="1155701"/>
            <a:ext cx="62651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b="1" u="sng" dirty="0"/>
              <a:t>Four Stages for the Engineering Projects: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19217" y="2346326"/>
            <a:ext cx="294533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b="1">
                <a:latin typeface="Monotype Corsiva" pitchFamily="64" charset="0"/>
              </a:rPr>
              <a:t>I</a:t>
            </a:r>
            <a:r>
              <a:rPr lang="en-US" altLang="en-US" sz="2400" b="1"/>
              <a:t> – Planning Stage.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037137" y="3343275"/>
            <a:ext cx="1464160" cy="371513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Architectural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051425" y="4122745"/>
            <a:ext cx="1169208" cy="371513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Structural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954844" y="2797182"/>
            <a:ext cx="1733465" cy="371513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Cost (Budget)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958017" y="2287595"/>
            <a:ext cx="822959" cy="371513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Size.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953250" y="1781175"/>
            <a:ext cx="1258976" cy="371513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Function.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231907" y="3533776"/>
            <a:ext cx="27914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b="1">
                <a:latin typeface="Monotype Corsiva" pitchFamily="64" charset="0"/>
              </a:rPr>
              <a:t>II</a:t>
            </a:r>
            <a:r>
              <a:rPr lang="en-US" altLang="en-US" sz="2400" b="1"/>
              <a:t> – Design Stage.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158876" y="4683125"/>
            <a:ext cx="587883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b="1">
                <a:latin typeface="Monotype Corsiva" pitchFamily="64" charset="0"/>
              </a:rPr>
              <a:t>III</a:t>
            </a:r>
            <a:r>
              <a:rPr lang="en-US" altLang="en-US" sz="2400" b="1"/>
              <a:t> – Construction Stage.</a:t>
            </a:r>
          </a:p>
          <a:p>
            <a:pPr>
              <a:buClrTx/>
              <a:buFontTx/>
              <a:buNone/>
            </a:pPr>
            <a:endParaRPr lang="en-US" altLang="en-US" sz="2400" b="1"/>
          </a:p>
          <a:p>
            <a:pPr>
              <a:buClrTx/>
              <a:buFontTx/>
              <a:buNone/>
            </a:pPr>
            <a:endParaRPr lang="en-US" altLang="en-US" sz="2400" b="1"/>
          </a:p>
          <a:p>
            <a:pPr>
              <a:buClrTx/>
              <a:buFontTx/>
              <a:buNone/>
            </a:pPr>
            <a:r>
              <a:rPr lang="en-US" altLang="en-US" sz="2400" b="1">
                <a:latin typeface="Monotype Corsiva" pitchFamily="64" charset="0"/>
              </a:rPr>
              <a:t>IV</a:t>
            </a:r>
            <a:r>
              <a:rPr lang="en-US" altLang="en-US" sz="2400" b="1"/>
              <a:t> – Operation and Maintenance Stage.</a:t>
            </a:r>
          </a:p>
        </p:txBody>
      </p:sp>
      <p:cxnSp>
        <p:nvCxnSpPr>
          <p:cNvPr id="8203" name="AutoShape 11"/>
          <p:cNvCxnSpPr>
            <a:cxnSpLocks noChangeShapeType="1"/>
            <a:stCxn id="8195" idx="3"/>
            <a:endCxn id="8200" idx="1"/>
          </p:cNvCxnSpPr>
          <p:nvPr/>
        </p:nvCxnSpPr>
        <p:spPr bwMode="auto">
          <a:xfrm flipV="1">
            <a:off x="4264552" y="1966932"/>
            <a:ext cx="2688698" cy="61131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5" idx="3"/>
            <a:endCxn id="8198" idx="1"/>
          </p:cNvCxnSpPr>
          <p:nvPr/>
        </p:nvCxnSpPr>
        <p:spPr bwMode="auto">
          <a:xfrm>
            <a:off x="4264552" y="2578249"/>
            <a:ext cx="2690292" cy="404690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5" idx="3"/>
            <a:endCxn id="8199" idx="1"/>
          </p:cNvCxnSpPr>
          <p:nvPr/>
        </p:nvCxnSpPr>
        <p:spPr bwMode="auto">
          <a:xfrm flipV="1">
            <a:off x="4264552" y="2473352"/>
            <a:ext cx="2693465" cy="10489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201" idx="3"/>
            <a:endCxn id="8196" idx="1"/>
          </p:cNvCxnSpPr>
          <p:nvPr/>
        </p:nvCxnSpPr>
        <p:spPr bwMode="auto">
          <a:xfrm flipV="1">
            <a:off x="4023354" y="3529032"/>
            <a:ext cx="1013783" cy="23666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201" idx="3"/>
            <a:endCxn id="8197" idx="1"/>
          </p:cNvCxnSpPr>
          <p:nvPr/>
        </p:nvCxnSpPr>
        <p:spPr bwMode="auto">
          <a:xfrm>
            <a:off x="4023354" y="3765699"/>
            <a:ext cx="1028071" cy="542803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1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WordArt 1"/>
          <p:cNvSpPr>
            <a:spLocks noChangeArrowheads="1" noChangeShapeType="1" noTextEdit="1"/>
          </p:cNvSpPr>
          <p:nvPr/>
        </p:nvSpPr>
        <p:spPr bwMode="auto">
          <a:xfrm>
            <a:off x="3273429" y="371475"/>
            <a:ext cx="4443413" cy="446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STRUCTURAL  DESIGN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39713" y="968382"/>
            <a:ext cx="9533677" cy="129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F3300"/>
                </a:solidFill>
              </a:rPr>
              <a:t>I</a:t>
            </a:r>
            <a:r>
              <a:rPr lang="en-US" altLang="en-US" sz="2400" b="1"/>
              <a:t>t is a mixture of  </a:t>
            </a:r>
            <a:r>
              <a:rPr lang="en-US" altLang="en-US" sz="2400" b="1" u="sng"/>
              <a:t>art and science</a:t>
            </a:r>
            <a:r>
              <a:rPr lang="en-US" altLang="en-US" sz="2400" b="1"/>
              <a:t>  to produce a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u="sng"/>
              <a:t>safe and economical</a:t>
            </a:r>
            <a:r>
              <a:rPr lang="en-US" altLang="en-US" sz="2400" b="1"/>
              <a:t> structure that serves its intended purpose.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90539" y="2697171"/>
            <a:ext cx="8523288" cy="3074987"/>
            <a:chOff x="309" y="1699"/>
            <a:chExt cx="5369" cy="1937"/>
          </a:xfrm>
        </p:grpSpPr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 rot="5400000">
              <a:off x="2089" y="2284"/>
              <a:ext cx="1937" cy="767"/>
            </a:xfrm>
            <a:custGeom>
              <a:avLst/>
              <a:gdLst>
                <a:gd name="G0" fmla="+- 7534 0 0"/>
                <a:gd name="G1" fmla="+- 21600 0 7534"/>
                <a:gd name="G2" fmla="*/ 7534 1 2"/>
                <a:gd name="G3" fmla="+- 21600 0 G2"/>
                <a:gd name="G4" fmla="+/ 7534 21600 2"/>
                <a:gd name="G5" fmla="+/ G1 0 2"/>
                <a:gd name="G6" fmla="*/ 21600 21600 7534"/>
                <a:gd name="G7" fmla="*/ G6 1 2"/>
                <a:gd name="G8" fmla="+- 21600 0 G7"/>
                <a:gd name="G9" fmla="*/ 21600 1 2"/>
                <a:gd name="G10" fmla="+- 7534 0 G9"/>
                <a:gd name="G11" fmla="?: G10 G8 0"/>
                <a:gd name="G12" fmla="?: G10 G7 21600"/>
                <a:gd name="T0" fmla="*/ 17833 w 21600"/>
                <a:gd name="T1" fmla="*/ 10800 h 21600"/>
                <a:gd name="T2" fmla="*/ 10800 w 21600"/>
                <a:gd name="T3" fmla="*/ 21600 h 21600"/>
                <a:gd name="T4" fmla="*/ 3767 w 21600"/>
                <a:gd name="T5" fmla="*/ 10800 h 21600"/>
                <a:gd name="T6" fmla="*/ 10800 w 21600"/>
                <a:gd name="T7" fmla="*/ 0 h 21600"/>
                <a:gd name="T8" fmla="*/ 5567 w 21600"/>
                <a:gd name="T9" fmla="*/ 5567 h 21600"/>
                <a:gd name="T10" fmla="*/ 16033 w 21600"/>
                <a:gd name="T11" fmla="*/ 1603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534" y="21600"/>
                  </a:lnTo>
                  <a:lnTo>
                    <a:pt x="1406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6E7567"/>
                </a:gs>
                <a:gs pos="100000">
                  <a:srgbClr val="F0FFE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309" y="2357"/>
              <a:ext cx="2379" cy="602"/>
            </a:xfrm>
            <a:prstGeom prst="rect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800" b="1"/>
                <a:t>Design is an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800" b="1"/>
                <a:t>optimization process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442" y="1713"/>
              <a:ext cx="2236" cy="1921"/>
            </a:xfrm>
            <a:prstGeom prst="rect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60000"/>
                </a:lnSpc>
                <a:buSzPct val="125000"/>
                <a:buFont typeface="Arial" charset="0"/>
                <a:buChar char="•"/>
              </a:pPr>
              <a:r>
                <a:rPr lang="en-US" altLang="en-US" sz="2400"/>
                <a:t> Min. Weight.</a:t>
              </a:r>
            </a:p>
            <a:p>
              <a:pPr>
                <a:lnSpc>
                  <a:spcPct val="160000"/>
                </a:lnSpc>
                <a:buSzPct val="125000"/>
                <a:buFont typeface="Arial" charset="0"/>
                <a:buChar char="•"/>
              </a:pPr>
              <a:r>
                <a:rPr lang="en-US" altLang="en-US" sz="2400"/>
                <a:t> Min. Cost.</a:t>
              </a:r>
            </a:p>
            <a:p>
              <a:pPr>
                <a:lnSpc>
                  <a:spcPct val="160000"/>
                </a:lnSpc>
                <a:buSzPct val="125000"/>
                <a:buFont typeface="Arial" charset="0"/>
                <a:buChar char="•"/>
              </a:pPr>
              <a:r>
                <a:rPr lang="en-US" altLang="en-US" sz="2400"/>
                <a:t> Min Construction Time.</a:t>
              </a:r>
            </a:p>
            <a:p>
              <a:pPr>
                <a:lnSpc>
                  <a:spcPct val="160000"/>
                </a:lnSpc>
                <a:buSzPct val="125000"/>
                <a:buFont typeface="Arial" charset="0"/>
                <a:buChar char="•"/>
              </a:pPr>
              <a:r>
                <a:rPr lang="en-US" altLang="en-US" sz="2400"/>
                <a:t> Min. Labor Force.</a:t>
              </a:r>
            </a:p>
            <a:p>
              <a:pPr>
                <a:lnSpc>
                  <a:spcPct val="160000"/>
                </a:lnSpc>
                <a:buSzPct val="125000"/>
                <a:buFont typeface="Arial" charset="0"/>
                <a:buChar char="•"/>
              </a:pPr>
              <a:r>
                <a:rPr lang="en-US" altLang="en-US" sz="2400"/>
                <a:t> Min. Operational Cost.</a:t>
              </a:r>
            </a:p>
          </p:txBody>
        </p:sp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2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WordArt 1"/>
          <p:cNvSpPr>
            <a:spLocks noChangeArrowheads="1" noChangeShapeType="1" noTextEdit="1"/>
          </p:cNvSpPr>
          <p:nvPr/>
        </p:nvSpPr>
        <p:spPr bwMode="auto">
          <a:xfrm>
            <a:off x="3152779" y="309571"/>
            <a:ext cx="4818063" cy="585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Iterative Design Cycle: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36631" y="1065213"/>
            <a:ext cx="7565189" cy="345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dirty="0"/>
              <a:t>1:  Planning, Function Design.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dirty="0"/>
              <a:t>2:  Preliminary Structural Configuration.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dirty="0"/>
              <a:t>3:  Establish Load Cases &amp; Load Combinations.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dirty="0"/>
              <a:t>4:  Preliminary Member Selection.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dirty="0"/>
              <a:t>5:  Structural Analysis.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dirty="0"/>
              <a:t>6:  Evaluation of all members to meet strength and</a:t>
            </a:r>
          </a:p>
          <a:p>
            <a:pPr>
              <a:lnSpc>
                <a:spcPct val="130000"/>
              </a:lnSpc>
              <a:buClrTx/>
              <a:buFontTx/>
              <a:buNone/>
            </a:pPr>
            <a:r>
              <a:rPr lang="en-US" altLang="en-US" sz="2400" b="1" dirty="0"/>
              <a:t>     serviceability Criteria.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957267" y="4510094"/>
            <a:ext cx="8610601" cy="2127249"/>
            <a:chOff x="603" y="2841"/>
            <a:chExt cx="5424" cy="1340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1318" y="3377"/>
              <a:ext cx="4709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Tx/>
                <a:buNone/>
              </a:pPr>
              <a:r>
                <a:rPr lang="en-US" altLang="en-US" sz="2400" b="1"/>
                <a:t>7:  Redesign by going to step “3” above.</a:t>
              </a:r>
            </a:p>
            <a:p>
              <a:pPr>
                <a:lnSpc>
                  <a:spcPct val="80000"/>
                </a:lnSpc>
                <a:buClrTx/>
                <a:buFontTx/>
                <a:buNone/>
              </a:pPr>
              <a:endParaRPr lang="en-US" altLang="en-US" sz="2400" b="1"/>
            </a:p>
            <a:p>
              <a:pPr>
                <a:lnSpc>
                  <a:spcPct val="80000"/>
                </a:lnSpc>
                <a:buClrTx/>
                <a:buFontTx/>
                <a:buNone/>
              </a:pPr>
              <a:endParaRPr lang="en-US" altLang="en-US" sz="2400" b="1"/>
            </a:p>
            <a:p>
              <a:pPr>
                <a:lnSpc>
                  <a:spcPct val="80000"/>
                </a:lnSpc>
                <a:buClrTx/>
                <a:buFontTx/>
                <a:buNone/>
              </a:pPr>
              <a:r>
                <a:rPr lang="en-US" altLang="en-US" sz="2400" b="1"/>
                <a:t>8:  Final Design thus optimum design is achieved.</a:t>
              </a:r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993" y="2841"/>
              <a:ext cx="295" cy="673"/>
            </a:xfrm>
            <a:custGeom>
              <a:avLst/>
              <a:gdLst>
                <a:gd name="T0" fmla="*/ 0 w 296"/>
                <a:gd name="T1" fmla="*/ 0 h 334"/>
                <a:gd name="T2" fmla="*/ 0 w 296"/>
                <a:gd name="T3" fmla="*/ 334 h 334"/>
                <a:gd name="T4" fmla="*/ 296 w 296"/>
                <a:gd name="T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" h="334">
                  <a:moveTo>
                    <a:pt x="0" y="0"/>
                  </a:moveTo>
                  <a:lnTo>
                    <a:pt x="0" y="334"/>
                  </a:lnTo>
                  <a:lnTo>
                    <a:pt x="296" y="334"/>
                  </a:lnTo>
                </a:path>
              </a:pathLst>
            </a:custGeom>
            <a:noFill/>
            <a:ln w="28440" cap="sq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859" y="3049"/>
              <a:ext cx="282" cy="282"/>
            </a:xfrm>
            <a:prstGeom prst="ellipse">
              <a:avLst/>
            </a:prstGeom>
            <a:solidFill>
              <a:srgbClr val="FFF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/>
                <a:t>No</a:t>
              </a:r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740" y="2851"/>
              <a:ext cx="563" cy="1183"/>
            </a:xfrm>
            <a:custGeom>
              <a:avLst/>
              <a:gdLst>
                <a:gd name="T0" fmla="*/ 0 w 296"/>
                <a:gd name="T1" fmla="*/ 0 h 334"/>
                <a:gd name="T2" fmla="*/ 0 w 296"/>
                <a:gd name="T3" fmla="*/ 334 h 334"/>
                <a:gd name="T4" fmla="*/ 296 w 296"/>
                <a:gd name="T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" h="334">
                  <a:moveTo>
                    <a:pt x="0" y="0"/>
                  </a:moveTo>
                  <a:lnTo>
                    <a:pt x="0" y="334"/>
                  </a:lnTo>
                  <a:lnTo>
                    <a:pt x="296" y="334"/>
                  </a:lnTo>
                </a:path>
              </a:pathLst>
            </a:custGeom>
            <a:noFill/>
            <a:ln w="28440" cap="sq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603" y="3563"/>
              <a:ext cx="282" cy="282"/>
            </a:xfrm>
            <a:prstGeom prst="ellipse">
              <a:avLst/>
            </a:prstGeom>
            <a:solidFill>
              <a:srgbClr val="FFF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/>
                <a:t>Yes</a:t>
              </a:r>
            </a:p>
          </p:txBody>
        </p:sp>
      </p:grp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3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WordArt 1"/>
          <p:cNvSpPr>
            <a:spLocks noChangeArrowheads="1" noChangeShapeType="1" noTextEdit="1"/>
          </p:cNvSpPr>
          <p:nvPr/>
        </p:nvSpPr>
        <p:spPr bwMode="auto">
          <a:xfrm>
            <a:off x="2276475" y="350838"/>
            <a:ext cx="6577013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History  of  STEEL STRUCTURES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09614" y="1516063"/>
            <a:ext cx="8651320" cy="456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buFont typeface="Times New Roman" pitchFamily="16" charset="0"/>
              <a:buAutoNum type="arabicPlain" startAt="1780"/>
            </a:pPr>
            <a:r>
              <a:rPr lang="en-US" altLang="en-US" sz="2400" b="1"/>
              <a:t>  -  1840       Cast Iron.</a:t>
            </a:r>
          </a:p>
          <a:p>
            <a:pPr marL="342900">
              <a:lnSpc>
                <a:spcPct val="110000"/>
              </a:lnSpc>
              <a:buClrTx/>
              <a:buFontTx/>
              <a:buNone/>
            </a:pPr>
            <a:r>
              <a:rPr lang="en-US" altLang="en-US" sz="2400" b="1"/>
              <a:t>                            arch-shaped bridges upto 30</a:t>
            </a:r>
            <a:r>
              <a:rPr lang="en-US" altLang="en-US" sz="2400" b="1" baseline="30000"/>
              <a:t>m</a:t>
            </a:r>
            <a:r>
              <a:rPr lang="en-US" altLang="en-US" sz="2400" b="1"/>
              <a:t> span.</a:t>
            </a:r>
          </a:p>
          <a:p>
            <a:pPr marL="342900">
              <a:lnSpc>
                <a:spcPct val="110000"/>
              </a:lnSpc>
              <a:buClrTx/>
              <a:buFontTx/>
              <a:buNone/>
            </a:pPr>
            <a:endParaRPr lang="en-US" altLang="en-US" sz="2400" b="1"/>
          </a:p>
          <a:p>
            <a:pPr marL="342900">
              <a:lnSpc>
                <a:spcPct val="110000"/>
              </a:lnSpc>
              <a:buClrTx/>
              <a:buFontTx/>
              <a:buNone/>
            </a:pPr>
            <a:r>
              <a:rPr lang="en-US" altLang="en-US" sz="2400" b="1"/>
              <a:t>1840  -  1890       Wrought Iron.</a:t>
            </a:r>
          </a:p>
          <a:p>
            <a:pPr marL="342900">
              <a:lnSpc>
                <a:spcPct val="110000"/>
              </a:lnSpc>
              <a:buClrTx/>
              <a:buFontTx/>
              <a:buNone/>
            </a:pPr>
            <a:r>
              <a:rPr lang="en-US" altLang="en-US" sz="2400" b="1"/>
              <a:t>		                  Spans upto 100</a:t>
            </a:r>
            <a:r>
              <a:rPr lang="en-US" altLang="en-US" sz="2400" b="1" baseline="30000"/>
              <a:t>m</a:t>
            </a:r>
            <a:r>
              <a:rPr lang="en-US" altLang="en-US" sz="2400" b="1"/>
              <a:t>. </a:t>
            </a:r>
          </a:p>
          <a:p>
            <a:pPr marL="342900">
              <a:lnSpc>
                <a:spcPct val="110000"/>
              </a:lnSpc>
              <a:buClrTx/>
              <a:buFontTx/>
              <a:buNone/>
            </a:pPr>
            <a:endParaRPr lang="en-US" altLang="en-US" sz="2400" b="1"/>
          </a:p>
          <a:p>
            <a:pPr marL="342900">
              <a:lnSpc>
                <a:spcPct val="110000"/>
              </a:lnSpc>
              <a:buClrTx/>
              <a:buFontTx/>
              <a:buNone/>
            </a:pPr>
            <a:r>
              <a:rPr lang="en-US" altLang="en-US" sz="2400" b="1"/>
              <a:t>1870  -  1920       Bessemer Converter</a:t>
            </a:r>
          </a:p>
          <a:p>
            <a:pPr marL="342900">
              <a:lnSpc>
                <a:spcPct val="110000"/>
              </a:lnSpc>
              <a:buClrTx/>
              <a:buFontTx/>
              <a:buNone/>
            </a:pPr>
            <a:r>
              <a:rPr lang="en-US" altLang="en-US" sz="2400" b="1"/>
              <a:t>                            Introduction to Carbon Steel.</a:t>
            </a:r>
          </a:p>
          <a:p>
            <a:pPr marL="342900">
              <a:lnSpc>
                <a:spcPct val="110000"/>
              </a:lnSpc>
              <a:buClrTx/>
              <a:buFontTx/>
              <a:buNone/>
            </a:pPr>
            <a:endParaRPr lang="en-US" altLang="en-US" sz="2400" b="1"/>
          </a:p>
          <a:p>
            <a:pPr marL="342900">
              <a:lnSpc>
                <a:spcPct val="110000"/>
              </a:lnSpc>
              <a:buClrTx/>
              <a:buFontTx/>
              <a:buNone/>
            </a:pPr>
            <a:r>
              <a:rPr lang="en-US" altLang="en-US" sz="2400" b="1"/>
              <a:t>1920  -  Todate    Third most popular construction material</a:t>
            </a:r>
          </a:p>
          <a:p>
            <a:pPr marL="342900">
              <a:lnSpc>
                <a:spcPct val="110000"/>
              </a:lnSpc>
              <a:buClrTx/>
              <a:buFontTx/>
              <a:buNone/>
            </a:pPr>
            <a:r>
              <a:rPr lang="en-US" altLang="en-US" sz="2400" b="1"/>
              <a:t>                             after Concrete and Timber.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4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WordArt 1"/>
          <p:cNvSpPr>
            <a:spLocks noChangeArrowheads="1" noChangeShapeType="1" noTextEdit="1"/>
          </p:cNvSpPr>
          <p:nvPr/>
        </p:nvSpPr>
        <p:spPr bwMode="auto">
          <a:xfrm>
            <a:off x="3797305" y="415925"/>
            <a:ext cx="3381375" cy="3492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L O A D S</a:t>
            </a:r>
            <a:endParaRPr lang="en-US" b="1" kern="10" dirty="0"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5231" y="1238251"/>
            <a:ext cx="8884333" cy="541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1 – Dead Loads:   Also known as gravity loads, includes the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                              weight of the structure and all fixed and 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                              permanent attachments.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endParaRPr lang="en-US" altLang="en-US" sz="2400" b="1"/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2 – Live Loads:    Also belong to gravity loads, but their 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                              intensity and location may vary 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                              (non-permanent loads).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endParaRPr lang="en-US" altLang="en-US" sz="2400" b="1"/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3 – Highways / Rail Live Loads: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                               AASHTO, AREA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endParaRPr lang="en-US" altLang="en-US" sz="2400" b="1"/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3 – Impact Loads: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                               Associated with Live Loads.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endParaRPr lang="en-US" altLang="en-US" sz="2400" b="1"/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4 – Snow Loads:</a:t>
            </a:r>
          </a:p>
          <a:p>
            <a:pPr algn="r"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                               20 to 40 psf ( </a:t>
            </a:r>
            <a:r>
              <a:rPr lang="en-US" altLang="en-US" sz="2400" b="1">
                <a:latin typeface="Wingdings" charset="2"/>
              </a:rPr>
              <a:t></a:t>
            </a:r>
            <a:r>
              <a:rPr lang="en-US" altLang="en-US" sz="2400" b="1"/>
              <a:t> 1000 to 2000 Pa 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5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WordArt 1"/>
          <p:cNvSpPr>
            <a:spLocks noChangeArrowheads="1" noChangeShapeType="1" noTextEdit="1"/>
          </p:cNvSpPr>
          <p:nvPr/>
        </p:nvSpPr>
        <p:spPr bwMode="auto">
          <a:xfrm>
            <a:off x="3667128" y="407996"/>
            <a:ext cx="3913188" cy="4016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L O A D S (Cont.)</a:t>
            </a:r>
            <a:endParaRPr lang="en-US" b="1" kern="10" dirty="0"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47700" y="1195390"/>
            <a:ext cx="7681118" cy="541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6 – Wind Loads:    	Static Wind Pressure = q C</a:t>
            </a:r>
            <a:r>
              <a:rPr lang="en-US" altLang="en-US" sz="2400" b="1" baseline="-25000"/>
              <a:t>e</a:t>
            </a:r>
            <a:r>
              <a:rPr lang="en-US" altLang="en-US" sz="2400" b="1"/>
              <a:t>C</a:t>
            </a:r>
            <a:r>
              <a:rPr lang="en-US" altLang="en-US" sz="2400" b="1" baseline="-25000"/>
              <a:t>g</a:t>
            </a:r>
            <a:r>
              <a:rPr lang="en-US" altLang="en-US" sz="2400" b="1"/>
              <a:t>C</a:t>
            </a:r>
            <a:r>
              <a:rPr lang="en-US" altLang="en-US" sz="2400" b="1" baseline="-25000"/>
              <a:t>p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             	 where  q = Dynamic pressure = 1/2pv</a:t>
            </a:r>
            <a:r>
              <a:rPr lang="en-US" altLang="en-US" sz="2400" b="1" baseline="30000"/>
              <a:t>2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	 C</a:t>
            </a:r>
            <a:r>
              <a:rPr lang="en-US" altLang="en-US" sz="2400" b="1" baseline="-25000"/>
              <a:t>e</a:t>
            </a:r>
            <a:r>
              <a:rPr lang="en-US" altLang="en-US" sz="2400" b="1"/>
              <a:t> =  Exposure Factor ( 1 to 2 )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	 C</a:t>
            </a:r>
            <a:r>
              <a:rPr lang="en-US" altLang="en-US" sz="2400" b="1" baseline="-25000"/>
              <a:t>g</a:t>
            </a:r>
            <a:r>
              <a:rPr lang="en-US" altLang="en-US" sz="2400" b="1"/>
              <a:t> =  Gust Factor ( above 2 )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	 C</a:t>
            </a:r>
            <a:r>
              <a:rPr lang="en-US" altLang="en-US" sz="2400" b="1" baseline="-25000"/>
              <a:t>p</a:t>
            </a:r>
            <a:r>
              <a:rPr lang="en-US" altLang="en-US" sz="2400" b="1"/>
              <a:t> =  Shape Factor ( about 1.5)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7 -  Earthquake Load: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Latitude Load on structure.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8 -  Thermal Loads: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For Indeterminate Structures.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9 – Other Loads: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e.g.  -  Rain Loads  -  Ponding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        -  Hydrostatic Loads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400" b="1"/>
              <a:t>			        -  Blast Loads.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6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WordArt 1"/>
          <p:cNvSpPr>
            <a:spLocks noChangeArrowheads="1" noChangeShapeType="1" noTextEdit="1"/>
          </p:cNvSpPr>
          <p:nvPr/>
        </p:nvSpPr>
        <p:spPr bwMode="auto">
          <a:xfrm>
            <a:off x="2373317" y="334963"/>
            <a:ext cx="6149975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b="1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Type of Structural Steel Sections:</a:t>
            </a: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876425" y="2549525"/>
            <a:ext cx="6731004" cy="1935163"/>
            <a:chOff x="1182" y="1606"/>
            <a:chExt cx="4240" cy="1219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182" y="1860"/>
              <a:ext cx="1211" cy="712"/>
              <a:chOff x="1182" y="1860"/>
              <a:chExt cx="1211" cy="712"/>
            </a:xfrm>
          </p:grpSpPr>
          <p:sp>
            <p:nvSpPr>
              <p:cNvPr id="14340" name="AutoShape 4"/>
              <p:cNvSpPr>
                <a:spLocks noChangeArrowheads="1"/>
              </p:cNvSpPr>
              <p:nvPr/>
            </p:nvSpPr>
            <p:spPr bwMode="auto">
              <a:xfrm>
                <a:off x="1182" y="1860"/>
                <a:ext cx="1211" cy="712"/>
              </a:xfrm>
              <a:prstGeom prst="homePlate">
                <a:avLst>
                  <a:gd name="adj" fmla="val 42521"/>
                </a:avLst>
              </a:prstGeom>
              <a:solidFill>
                <a:srgbClr val="F0FFE1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1182" y="1879"/>
                <a:ext cx="1104" cy="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en-US" altLang="en-US" sz="2400" b="1"/>
                  <a:t>Steel Structural Sections</a:t>
                </a:r>
              </a:p>
            </p:txBody>
          </p:sp>
        </p:grp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 rot="16200000">
              <a:off x="2078" y="1928"/>
              <a:ext cx="1219" cy="57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FF99"/>
                </a:gs>
                <a:gs pos="100000">
                  <a:srgbClr val="5E7546"/>
                </a:gs>
              </a:gsLst>
              <a:lin ang="10805999" scaled="1"/>
            </a:gra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977" y="1625"/>
              <a:ext cx="2445" cy="1176"/>
            </a:xfrm>
            <a:prstGeom prst="rect">
              <a:avLst/>
            </a:prstGeom>
            <a:solidFill>
              <a:srgbClr val="FFFF00"/>
            </a:solidFill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20000"/>
                </a:lnSpc>
                <a:buFont typeface="Arial" charset="0"/>
                <a:buChar char="•"/>
              </a:pPr>
              <a:r>
                <a:rPr lang="en-US" altLang="en-US" sz="2400" b="1"/>
                <a:t>  </a:t>
              </a:r>
              <a:r>
                <a:rPr lang="en-US" altLang="en-US" sz="3200" b="1">
                  <a:solidFill>
                    <a:srgbClr val="FF3300"/>
                  </a:solidFill>
                </a:rPr>
                <a:t>H</a:t>
              </a:r>
              <a:r>
                <a:rPr lang="en-US" altLang="en-US" sz="2400" b="1"/>
                <a:t>ot-Rolled Sections.</a:t>
              </a:r>
            </a:p>
            <a:p>
              <a:pPr>
                <a:lnSpc>
                  <a:spcPct val="120000"/>
                </a:lnSpc>
                <a:buFont typeface="Arial" charset="0"/>
                <a:buChar char="•"/>
              </a:pPr>
              <a:r>
                <a:rPr lang="en-US" altLang="en-US" sz="2400" b="1"/>
                <a:t>  </a:t>
              </a:r>
              <a:r>
                <a:rPr lang="en-US" altLang="en-US" sz="3200" b="1">
                  <a:solidFill>
                    <a:srgbClr val="0066FF"/>
                  </a:solidFill>
                </a:rPr>
                <a:t>C</a:t>
              </a:r>
              <a:r>
                <a:rPr lang="en-US" altLang="en-US" sz="2400" b="1"/>
                <a:t>old Formed Sections.</a:t>
              </a:r>
            </a:p>
            <a:p>
              <a:pPr>
                <a:lnSpc>
                  <a:spcPct val="120000"/>
                </a:lnSpc>
                <a:buFont typeface="Arial" charset="0"/>
                <a:buChar char="•"/>
              </a:pPr>
              <a:r>
                <a:rPr lang="en-US" altLang="en-US" sz="2400" b="1"/>
                <a:t>  </a:t>
              </a:r>
              <a:r>
                <a:rPr lang="en-US" altLang="en-US" sz="3200" b="1">
                  <a:solidFill>
                    <a:srgbClr val="669900"/>
                  </a:solidFill>
                </a:rPr>
                <a:t>B</a:t>
              </a:r>
              <a:r>
                <a:rPr lang="en-US" altLang="en-US" sz="2400" b="1"/>
                <a:t>uilt-Up Sections.</a:t>
              </a:r>
            </a:p>
          </p:txBody>
        </p:sp>
      </p:grp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9404350" y="6389689"/>
            <a:ext cx="28114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7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1155</Words>
  <Application>Microsoft Office PowerPoint</Application>
  <PresentationFormat>Custom</PresentationFormat>
  <Paragraphs>292</Paragraphs>
  <Slides>24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mumtaz</dc:creator>
  <cp:lastModifiedBy>INDIA</cp:lastModifiedBy>
  <cp:revision>69</cp:revision>
  <cp:lastPrinted>1601-01-01T00:00:00Z</cp:lastPrinted>
  <dcterms:created xsi:type="dcterms:W3CDTF">2007-02-03T07:26:28Z</dcterms:created>
  <dcterms:modified xsi:type="dcterms:W3CDTF">2017-12-31T05:15:46Z</dcterms:modified>
</cp:coreProperties>
</file>