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5CC46-3B72-4CA5-B0C5-4E1868D931E2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F5AE3-9A8E-44C3-A2BE-BC680F09B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136DED7-6567-DE4E-7A52-F89409855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059134B0-EB94-51F4-328B-3CB853577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7C7E7511-68B6-0E92-3500-E58B502E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BA694-9DDE-47A7-BC3F-54137C595018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690C613-50B3-3489-353D-DEA50ACD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98BCABF-F3CF-3C07-BC59-3C478F322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5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82B53C-D111-7815-617B-4D579619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FBC3887-15A5-9871-B3B9-4CD049FCB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E36773D-CD76-CB4B-6026-40D97215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F582-0DFC-498C-8722-9DFBCAAECBDB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2E50F48-2A44-1005-CC16-A34285E7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3BD7299-5662-7530-229F-F1342472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6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3A73EB79-E6F5-5D6B-4EEE-76862419D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4BA07D73-7057-F5A1-500E-F4D5C234A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92D8430-1636-529A-07A4-615574DC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8085-24D3-4086-AF92-B184BD577D8B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A35C215-27CB-C996-FF59-7CA833FB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49401172-A56C-CEA4-E8AD-C19DCFA2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75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FE0D1E2-236E-2B62-A57E-F6DC0A92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E75B5FB-33B5-FDCD-A79E-BC1CDC3EA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734D728-B8F3-CBBF-7D3B-6A172270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3DDEC-9AE9-4B9C-AA01-9C05DC066E8D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03E25CC-90C6-9FA4-3D6C-C3FA3035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1021FB-21C4-20BB-6B8B-79C1860A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0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3F04652-6168-B411-1BBF-83B25CCC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8ABAFB5-E734-0AFD-120D-E37F534E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9755615-55D6-39D0-27D7-720BA70E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621EB-67A1-4C26-8DDB-BB7E8C376E6C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A2505E9-034B-D59A-1B1E-AFF7834C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A7FFEB6-9764-9FED-6C0D-1EB8A2B51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3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3F87E8-BD88-6C26-A9F4-48712349E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52F546A-D35A-869C-5B2A-AFAA6DCC8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1FAB7EA-9BDA-4A33-9C5D-508EDE1D4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6E4824E-9C0E-1F23-B5BD-AC9E71EE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EC58-1860-4AA7-A71F-C99E1AC45C13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5B6B7BD9-B180-7F21-76E6-71C045D8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F512973-12C0-0B31-235F-131AA7E9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7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2728D79-6384-2A10-8337-D50463DA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ADDF440-0923-5644-CCEA-215A8698E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2688B46-A869-A4CA-2983-69D8345C8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DFF13311-F7F9-F75D-D33E-55DFF6DE3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EF3E367A-4182-E47F-6530-228861833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06E80CE7-4E10-BDE5-76F8-D011DB551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0A0-0F00-420F-ABB4-0C53B17F06BD}" type="datetime1">
              <a:rPr lang="en-US" smtClean="0"/>
              <a:t>10/15/2025</a:t>
            </a:fld>
            <a:endParaRPr lang="en-US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163E7C69-8403-C210-7FB9-1BAA9218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394F2B9-8DF5-8C4C-039B-5C633D80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4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30ED05-38BF-0E16-E98C-705F8F7A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8A8E4FE2-F1F7-E5C2-0DCC-C4F8858F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D474-B315-4C31-A321-B204E43B480C}" type="datetime1">
              <a:rPr lang="en-US" smtClean="0"/>
              <a:t>10/15/2025</a:t>
            </a:fld>
            <a:endParaRPr lang="en-US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62058323-8F66-F70C-0348-DC21E2F0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35F1411-2900-2243-4B1B-FEE2CF00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2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FC8537DA-5B8E-A829-09A7-1AC5236F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29E4F-6492-41C4-8EAA-120C18317750}" type="datetime1">
              <a:rPr lang="en-US" smtClean="0"/>
              <a:t>10/15/2025</a:t>
            </a:fld>
            <a:endParaRPr lang="en-US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C0A380DD-575D-3617-9B8F-842C506B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367FD6B8-6B83-DAD0-6FF5-61CF3347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16257A2-F7FC-EBA6-6A60-FEAD7724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53919D7-3F5D-9093-C15A-49790E8CE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97567E73-C755-AE3C-3F6F-A138A85C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7A0A426-0620-1E38-A220-F89DC0F6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D816E-C7FB-4E46-8B91-A65F85AE0A3E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FECDB6F7-8251-6CCD-B2AD-7ACD9E3D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4DC40C4-3038-ED31-41EA-D6DDFB4E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44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982493-D16A-BD01-96F9-4A173BE3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BE07D953-0252-FCCF-DEE5-4CEE27280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83DD3FD2-3739-C86F-46E1-8CF896B72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08C9A8A-DE32-A569-24E6-0C11C778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5D49-AF9C-43BD-B33B-FAD1A656B4F8}" type="datetime1">
              <a:rPr lang="en-US" smtClean="0"/>
              <a:t>10/15/2025</a:t>
            </a:fld>
            <a:endParaRPr lang="en-US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7AF63A1F-2AF7-93EA-E3B8-0FDCFDF3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A7D8196A-CC70-4AFA-C8D6-445E6B94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9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A7B8D715-E0A3-82F9-D56F-F6409010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6948E83F-E567-70D3-368F-A8709E2AB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83EF6D7-0237-B963-5C57-05A8AC375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47415-11E7-490B-9489-7E7A9AFFEAB7}" type="datetime1">
              <a:rPr lang="en-US" smtClean="0"/>
              <a:t>10/15/2025</a:t>
            </a:fld>
            <a:endParaRPr lang="en-US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906B888-7FD2-FB56-FBC2-9599906A3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804B34E-8AA1-4C4A-FA52-276980F97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B07A8-9683-4814-8097-A9DE14688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65D88D9-2FEB-ECDD-04AC-93C8DD2A2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32E3B16-4B49-6730-E4AB-209B53441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Regression Notes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3E9E11CE-4343-EBFD-2DBC-BCD33139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51A45B0-C9E6-A4A5-6859-2D794FB7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9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DB2D67-3F2C-E266-F7B7-21AADE3D2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Optimization Methods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580E366-4A71-6BF7-77E1-8B7302ED4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0"/>
                <a:ext cx="10515600" cy="5193189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Ordinary Least Squares (OLS)</a:t>
                </a:r>
              </a:p>
              <a:p>
                <a:pPr lvl="1"/>
                <a:r>
                  <a:rPr lang="en-US" sz="1600" b="1" dirty="0"/>
                  <a:t>Analytical solution.</a:t>
                </a:r>
              </a:p>
              <a:p>
                <a:pPr lvl="1"/>
                <a:r>
                  <a:rPr lang="en-US" sz="1600" b="1" dirty="0"/>
                  <a:t>Provides the optimal solution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1600" b="1" dirty="0"/>
                  <a:t>.</a:t>
                </a:r>
              </a:p>
              <a:p>
                <a:pPr lvl="1"/>
                <a:r>
                  <a:rPr lang="en-US" sz="1600" dirty="0"/>
                  <a:t>Time complexity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/>
                  <a:t> is the number of features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is the number of training samples.</a:t>
                </a:r>
              </a:p>
              <a:p>
                <a:pPr lvl="1"/>
                <a:r>
                  <a:rPr lang="en-US" sz="1600" dirty="0"/>
                  <a:t>Computational expensive for large datasets (million samples with many features).</a:t>
                </a:r>
              </a:p>
              <a:p>
                <a:r>
                  <a:rPr lang="en-US" sz="2000" b="1" dirty="0"/>
                  <a:t>Gradient Descent (GD)</a:t>
                </a:r>
              </a:p>
              <a:p>
                <a:pPr lvl="1"/>
                <a:r>
                  <a:rPr lang="en-US" sz="1600" b="1" dirty="0"/>
                  <a:t>Approximated solution.</a:t>
                </a:r>
              </a:p>
              <a:p>
                <a:pPr lvl="1"/>
                <a:r>
                  <a:rPr lang="en-US" sz="1600" dirty="0"/>
                  <a:t>First-Order Iterative algorithm.</a:t>
                </a:r>
              </a:p>
              <a:p>
                <a:pPr lvl="1"/>
                <a:r>
                  <a:rPr lang="en-US" sz="1600" dirty="0"/>
                  <a:t>Time complexity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𝐷𝑁𝐾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/>
                  <a:t> is the number of training iterations (</a:t>
                </a:r>
                <a:r>
                  <a:rPr lang="en-US" sz="1600" b="1" dirty="0"/>
                  <a:t>epochs</a:t>
                </a:r>
                <a:r>
                  <a:rPr lang="en-US" sz="1600" dirty="0"/>
                  <a:t>). </a:t>
                </a:r>
              </a:p>
              <a:p>
                <a:pPr lvl="1"/>
                <a:r>
                  <a:rPr lang="en-US" sz="1600" dirty="0"/>
                  <a:t>Can approximate the solution in large datasets (million samples), without expensive hardware.</a:t>
                </a:r>
              </a:p>
              <a:p>
                <a:r>
                  <a:rPr lang="en-US" sz="2000" b="1" dirty="0"/>
                  <a:t>Stochastic Gradient Descent (SGD)</a:t>
                </a:r>
              </a:p>
              <a:p>
                <a:pPr lvl="1"/>
                <a:r>
                  <a:rPr lang="en-US" sz="1600" dirty="0"/>
                  <a:t>Like GD, but it updates the weights using batches (subsets of the training set).</a:t>
                </a:r>
              </a:p>
              <a:p>
                <a:pPr lvl="1"/>
                <a:r>
                  <a:rPr lang="en-US" sz="1600" dirty="0"/>
                  <a:t>Faster than GD, because it can be slow to calculate the gradients for the entire training set. </a:t>
                </a:r>
              </a:p>
              <a:p>
                <a:pPr lvl="1"/>
                <a:r>
                  <a:rPr lang="en-US" sz="1600" dirty="0"/>
                  <a:t>Time complexity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𝐷𝑁𝐾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S is the batch size.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E580E366-4A71-6BF7-77E1-8B7302ED4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0"/>
                <a:ext cx="10515600" cy="5193189"/>
              </a:xfrm>
              <a:blipFill>
                <a:blip r:embed="rId2"/>
                <a:stretch>
                  <a:fillRect l="-522" t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DD914107-AAB0-404C-5AFD-F157C718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FC93246-DF10-FBFF-234A-3DFE821E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8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FF98507-2138-217E-96E2-3CCA23DE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Optimization Methods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4F91B1D-0E4F-C6E3-80F8-D69A6DC52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7048"/>
                <a:ext cx="10515600" cy="464991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Stochastic Average Gradient (SAGA)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Alternative to SGD, which usually converges faster for simple linear models, such as Linear/Logistic Regression.</a:t>
                </a:r>
              </a:p>
              <a:p>
                <a:r>
                  <a:rPr lang="en-US" sz="2000" dirty="0"/>
                  <a:t>Limited-memory BFGS (LBFGS)</a:t>
                </a:r>
              </a:p>
              <a:p>
                <a:pPr lvl="1"/>
                <a:r>
                  <a:rPr lang="en-US" sz="1600" dirty="0"/>
                  <a:t>Approximated solution.</a:t>
                </a:r>
              </a:p>
              <a:p>
                <a:pPr lvl="1"/>
                <a:r>
                  <a:rPr lang="en-US" sz="1600" dirty="0"/>
                  <a:t>Second-Order Iterative algorithm.</a:t>
                </a:r>
              </a:p>
              <a:p>
                <a:pPr lvl="1"/>
                <a:r>
                  <a:rPr lang="en-US" sz="1600" dirty="0"/>
                  <a:t>Time complexity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𝐷𝑁𝐾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600" dirty="0"/>
                  <a:t> is the number of training iterations (</a:t>
                </a:r>
                <a:r>
                  <a:rPr lang="en-US" sz="1600" b="1" dirty="0"/>
                  <a:t>epochs</a:t>
                </a:r>
                <a:r>
                  <a:rPr lang="en-US" sz="1600" dirty="0"/>
                  <a:t>). </a:t>
                </a:r>
              </a:p>
              <a:p>
                <a:pPr lvl="1"/>
                <a:r>
                  <a:rPr lang="en-US" sz="1600" dirty="0"/>
                  <a:t>Converges faster than GD or SGD, but usually to sub-optimal solutions.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D4F91B1D-0E4F-C6E3-80F8-D69A6DC52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7048"/>
                <a:ext cx="10515600" cy="4649915"/>
              </a:xfrm>
              <a:blipFill>
                <a:blip r:embed="rId2"/>
                <a:stretch>
                  <a:fillRect l="-522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0E400C6-16CE-4748-9396-11F57D46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Βασίλειος Κοχλιαρίδης</a:t>
            </a:r>
            <a:endParaRPr lang="en-US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CA188656-51EF-67CF-0B44-4751B64D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8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Polynomial Regression. This is my third blog in the Machine… | by Animesh  Agarwal | Towards Data Science">
            <a:extLst>
              <a:ext uri="{FF2B5EF4-FFF2-40B4-BE49-F238E27FC236}">
                <a16:creationId xmlns:a16="http://schemas.microsoft.com/office/drawing/2014/main" id="{E741353F-7E56-1958-B5AC-29B34381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8778" y="3134327"/>
            <a:ext cx="7320709" cy="358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E6F04961-B548-7E0D-06EF-BEC2909AF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Polynomial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70F864B-CB67-6113-DEEA-F978D41A9D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5899"/>
                <a:ext cx="11213592" cy="201107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be the number of features. The polynomial Regression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Polynomial Regression can capture non-linear relationships between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and target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The order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b="1" dirty="0"/>
                  <a:t> will have to be adjusted</a:t>
                </a:r>
                <a:r>
                  <a:rPr lang="en-US" sz="2000" dirty="0"/>
                  <a:t> (</a:t>
                </a:r>
                <a:r>
                  <a:rPr lang="en-US" sz="2000" b="1" dirty="0"/>
                  <a:t>fine-tuned</a:t>
                </a:r>
                <a:r>
                  <a:rPr lang="en-US" sz="2000" dirty="0"/>
                  <a:t>). </a:t>
                </a:r>
                <a:r>
                  <a:rPr lang="en-US" sz="2000" b="1" dirty="0"/>
                  <a:t>Low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b="1" dirty="0"/>
                  <a:t> values could lead to underfitting issues, while large ones could lead to overfitting</a:t>
                </a:r>
                <a:r>
                  <a:rPr lang="en-US" sz="2000" dirty="0"/>
                  <a:t>. </a:t>
                </a:r>
                <a:r>
                  <a:rPr lang="en-US" sz="2000" b="1" dirty="0"/>
                  <a:t>Typical values: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70F864B-CB67-6113-DEEA-F978D41A9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5899"/>
                <a:ext cx="11213592" cy="2011077"/>
              </a:xfrm>
              <a:blipFill>
                <a:blip r:embed="rId3"/>
                <a:stretch>
                  <a:fillRect l="-489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62BE47F-9FDC-161B-0082-8DD6A44C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D2FEE10-BD99-30E3-1C0F-A08972BE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5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Ομάδα 19">
            <a:extLst>
              <a:ext uri="{FF2B5EF4-FFF2-40B4-BE49-F238E27FC236}">
                <a16:creationId xmlns:a16="http://schemas.microsoft.com/office/drawing/2014/main" id="{52A47BFF-C7BD-D34C-20A3-E757EE72D6F5}"/>
              </a:ext>
            </a:extLst>
          </p:cNvPr>
          <p:cNvGrpSpPr/>
          <p:nvPr/>
        </p:nvGrpSpPr>
        <p:grpSpPr>
          <a:xfrm>
            <a:off x="7613399" y="61309"/>
            <a:ext cx="4468873" cy="6477603"/>
            <a:chOff x="7723127" y="-365"/>
            <a:chExt cx="4673095" cy="6477603"/>
          </a:xfrm>
        </p:grpSpPr>
        <p:pic>
          <p:nvPicPr>
            <p:cNvPr id="10" name="Εικόνα 9">
              <a:extLst>
                <a:ext uri="{FF2B5EF4-FFF2-40B4-BE49-F238E27FC236}">
                  <a16:creationId xmlns:a16="http://schemas.microsoft.com/office/drawing/2014/main" id="{B60461E0-0126-973B-9A1C-3509DDE61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3127" y="3439275"/>
              <a:ext cx="3917185" cy="3037963"/>
            </a:xfrm>
            <a:prstGeom prst="rect">
              <a:avLst/>
            </a:prstGeom>
          </p:spPr>
        </p:pic>
        <p:sp>
          <p:nvSpPr>
            <p:cNvPr id="11" name="Βέλος: Κάτω 10">
              <a:extLst>
                <a:ext uri="{FF2B5EF4-FFF2-40B4-BE49-F238E27FC236}">
                  <a16:creationId xmlns:a16="http://schemas.microsoft.com/office/drawing/2014/main" id="{BECC906D-1A4F-0CCD-A755-596AD36761AC}"/>
                </a:ext>
              </a:extLst>
            </p:cNvPr>
            <p:cNvSpPr/>
            <p:nvPr/>
          </p:nvSpPr>
          <p:spPr>
            <a:xfrm>
              <a:off x="9792351" y="3156499"/>
              <a:ext cx="265176" cy="46163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Ομάδα 18">
              <a:extLst>
                <a:ext uri="{FF2B5EF4-FFF2-40B4-BE49-F238E27FC236}">
                  <a16:creationId xmlns:a16="http://schemas.microsoft.com/office/drawing/2014/main" id="{2F252039-495C-0005-E723-C6A3DFDE4776}"/>
                </a:ext>
              </a:extLst>
            </p:cNvPr>
            <p:cNvGrpSpPr/>
            <p:nvPr/>
          </p:nvGrpSpPr>
          <p:grpSpPr>
            <a:xfrm>
              <a:off x="7723127" y="-365"/>
              <a:ext cx="4673095" cy="3429365"/>
              <a:chOff x="7723127" y="-365"/>
              <a:chExt cx="4673095" cy="3429365"/>
            </a:xfrm>
          </p:grpSpPr>
          <p:pic>
            <p:nvPicPr>
              <p:cNvPr id="7" name="Εικόνα 6">
                <a:extLst>
                  <a:ext uri="{FF2B5EF4-FFF2-40B4-BE49-F238E27FC236}">
                    <a16:creationId xmlns:a16="http://schemas.microsoft.com/office/drawing/2014/main" id="{852AE1E9-BA8B-1748-D12F-81F870332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0746" y="233571"/>
                <a:ext cx="3500213" cy="3041551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E971050-B07B-332F-713E-BBCA10A994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11509" y="3121244"/>
                    <a:ext cx="398900" cy="3077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E971050-B07B-332F-713E-BBCA10A99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11509" y="3121244"/>
                    <a:ext cx="398900" cy="3077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FE08263-AF62-51F8-34A0-92095EAC0725}"/>
                      </a:ext>
                    </a:extLst>
                  </p:cNvPr>
                  <p:cNvSpPr txBox="1"/>
                  <p:nvPr/>
                </p:nvSpPr>
                <p:spPr>
                  <a:xfrm>
                    <a:off x="7723127" y="-365"/>
                    <a:ext cx="403413" cy="3077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FE08263-AF62-51F8-34A0-92095EAC07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3127" y="-365"/>
                    <a:ext cx="403413" cy="30775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E531C8E-B945-9650-AC38-B2D53DE2454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73475" y="537104"/>
                    <a:ext cx="2222747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a14:m>
                    <a:r>
                      <a:rPr lang="en-US" sz="1400" dirty="0"/>
                      <a:t>:</a:t>
                    </a:r>
                    <a:r>
                      <a:rPr lang="el-GR" sz="1400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E531C8E-B945-9650-AC38-B2D53DE245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73475" y="537104"/>
                    <a:ext cx="2222747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9EEF61C-632A-7847-A645-5D52B11A664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5438" y="1061687"/>
                    <a:ext cx="82524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a14:m>
                    <a:r>
                      <a:rPr lang="en-US" sz="1800" dirty="0"/>
                      <a:t> </a:t>
                    </a:r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9EEF61C-632A-7847-A645-5D52B11A66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5438" y="1061687"/>
                    <a:ext cx="82524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D62FA29-0D11-50AE-1C9B-B84D9C1D5422}"/>
                      </a:ext>
                    </a:extLst>
                  </p:cNvPr>
                  <p:cNvSpPr txBox="1"/>
                  <p:nvPr/>
                </p:nvSpPr>
                <p:spPr>
                  <a:xfrm>
                    <a:off x="9348229" y="178328"/>
                    <a:ext cx="82524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r>
                      <a:rPr lang="en-US" sz="1800" dirty="0">
                        <a:solidFill>
                          <a:srgbClr val="0070C0"/>
                        </a:solidFill>
                      </a:rPr>
                      <a:t> </a:t>
                    </a:r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ED62FA29-0D11-50AE-1C9B-B84D9C1D5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8229" y="178328"/>
                    <a:ext cx="8252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87264693-DA7B-BDBC-1C41-D71F4E80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909" y="18255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07213E93-91E3-BBFC-D139-4D678E312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4588" y="1239297"/>
                <a:ext cx="7088539" cy="522157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 there be a dataset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 with </a:t>
                </a:r>
                <a:r>
                  <a:rPr lang="en-US" sz="2000" b="1" dirty="0"/>
                  <a:t>labels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r>
                  <a:rPr lang="en-US" sz="2000" dirty="0"/>
                  <a:t> representing classes A and B, respectively.</a:t>
                </a:r>
              </a:p>
              <a:p>
                <a:r>
                  <a:rPr lang="en-US" sz="2000" dirty="0"/>
                  <a:t>The goal is to find a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that separates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</a:t>
                </a:r>
                <a:endParaRPr lang="el-GR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Alternatively,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should equal 0 if class belongs to the first class else 1.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can be calculated as a Regression 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:</a:t>
                </a:r>
                <a:r>
                  <a:rPr lang="el-GR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Given a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weights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then: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if the sample is placed on the line.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1600" dirty="0"/>
                  <a:t> if the sample is placed below the line.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</a:t>
                </a:r>
                <a:r>
                  <a:rPr lang="en-US" sz="1600" dirty="0"/>
                  <a:t>if the sample is placed above the line.</a:t>
                </a:r>
              </a:p>
              <a:p>
                <a:r>
                  <a:rPr lang="en-US" sz="2000" b="1" dirty="0"/>
                  <a:t>Sigmoid (Logistic) Function:</a:t>
                </a:r>
                <a:r>
                  <a:rPr lang="en-US" sz="2000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Converts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1600" dirty="0"/>
                  <a:t> to probability: Negative values become probability close to 0, while positive values become probability close to 1.0.</a:t>
                </a:r>
                <a:endParaRPr lang="en-US" sz="1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b="0" dirty="0"/>
                  <a:t>Formula: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sz="16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16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07213E93-91E3-BBFC-D139-4D678E312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588" y="1239297"/>
                <a:ext cx="7088539" cy="5221574"/>
              </a:xfrm>
              <a:blipFill>
                <a:blip r:embed="rId9"/>
                <a:stretch>
                  <a:fillRect l="-774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DB2A6E7E-D397-ED96-197E-0B4E2151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Βασίλειος Κοχλιαρίδης</a:t>
            </a:r>
            <a:endParaRPr lang="en-US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2020850-7B2E-C224-BB7C-FCACF582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28BF02-4160-8B25-C075-A296FC5713D9}"/>
                  </a:ext>
                </a:extLst>
              </p:cNvPr>
              <p:cNvSpPr txBox="1"/>
              <p:nvPr/>
            </p:nvSpPr>
            <p:spPr>
              <a:xfrm>
                <a:off x="10388822" y="4163428"/>
                <a:ext cx="1156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28BF02-4160-8B25-C075-A296FC571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8822" y="4163428"/>
                <a:ext cx="1156176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FBC19A-D24B-10C3-0B71-9F42411CA491}"/>
                  </a:ext>
                </a:extLst>
              </p:cNvPr>
              <p:cNvSpPr txBox="1"/>
              <p:nvPr/>
            </p:nvSpPr>
            <p:spPr>
              <a:xfrm>
                <a:off x="10454955" y="5072247"/>
                <a:ext cx="10560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US" sz="1800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FBC19A-D24B-10C3-0B71-9F42411CA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955" y="5072247"/>
                <a:ext cx="105600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820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45C09FE-2997-75E1-285E-BC182551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Sigmoid (Logistic) Function: </a:t>
            </a:r>
            <a:br>
              <a:rPr lang="en-US" dirty="0"/>
            </a:br>
            <a:endParaRPr lang="en-US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FF9CF0AA-7261-66BE-A747-E6B363DF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27300A8-1140-EA25-CBE1-12190A8E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8E3D5F-01C8-DB18-93B2-6F1D503C83F5}"/>
                  </a:ext>
                </a:extLst>
              </p:cNvPr>
              <p:cNvSpPr txBox="1"/>
              <p:nvPr/>
            </p:nvSpPr>
            <p:spPr>
              <a:xfrm>
                <a:off x="3310128" y="5433020"/>
                <a:ext cx="61365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becomes positive and close to 0.0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l-G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l-GR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becomes positive and close to 1.0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8E3D5F-01C8-DB18-93B2-6F1D503C8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128" y="5433020"/>
                <a:ext cx="6136552" cy="923330"/>
              </a:xfrm>
              <a:prstGeom prst="rect">
                <a:avLst/>
              </a:prstGeom>
              <a:blipFill>
                <a:blip r:embed="rId2"/>
                <a:stretch>
                  <a:fillRect l="-596" t="-2632" r="-397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8" name="Picture 6" descr="Sigmoid Function - GeeksforGeeks">
            <a:extLst>
              <a:ext uri="{FF2B5EF4-FFF2-40B4-BE49-F238E27FC236}">
                <a16:creationId xmlns:a16="http://schemas.microsoft.com/office/drawing/2014/main" id="{3C3CCA13-CE7A-A846-0CDF-8CD6845A5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12" y="1123757"/>
            <a:ext cx="6658356" cy="430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26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4B2C5220-42DD-2064-8E7C-5DA96A22058B}"/>
              </a:ext>
            </a:extLst>
          </p:cNvPr>
          <p:cNvGrpSpPr/>
          <p:nvPr/>
        </p:nvGrpSpPr>
        <p:grpSpPr>
          <a:xfrm>
            <a:off x="7695695" y="61309"/>
            <a:ext cx="4423153" cy="6477603"/>
            <a:chOff x="7723127" y="-365"/>
            <a:chExt cx="4736412" cy="6477603"/>
          </a:xfrm>
        </p:grpSpPr>
        <p:pic>
          <p:nvPicPr>
            <p:cNvPr id="7" name="Εικόνα 6">
              <a:extLst>
                <a:ext uri="{FF2B5EF4-FFF2-40B4-BE49-F238E27FC236}">
                  <a16:creationId xmlns:a16="http://schemas.microsoft.com/office/drawing/2014/main" id="{740E2189-A95E-BEA2-35BD-73398056E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3127" y="3439275"/>
              <a:ext cx="3917185" cy="3037963"/>
            </a:xfrm>
            <a:prstGeom prst="rect">
              <a:avLst/>
            </a:prstGeom>
          </p:spPr>
        </p:pic>
        <p:sp>
          <p:nvSpPr>
            <p:cNvPr id="8" name="Βέλος: Κάτω 7">
              <a:extLst>
                <a:ext uri="{FF2B5EF4-FFF2-40B4-BE49-F238E27FC236}">
                  <a16:creationId xmlns:a16="http://schemas.microsoft.com/office/drawing/2014/main" id="{4BF83993-CD02-0251-3BB1-5348583E122D}"/>
                </a:ext>
              </a:extLst>
            </p:cNvPr>
            <p:cNvSpPr/>
            <p:nvPr/>
          </p:nvSpPr>
          <p:spPr>
            <a:xfrm>
              <a:off x="9792351" y="3156499"/>
              <a:ext cx="265176" cy="461635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Ομάδα 8">
              <a:extLst>
                <a:ext uri="{FF2B5EF4-FFF2-40B4-BE49-F238E27FC236}">
                  <a16:creationId xmlns:a16="http://schemas.microsoft.com/office/drawing/2014/main" id="{FC738214-27BF-840F-465C-954A6AC5AA05}"/>
                </a:ext>
              </a:extLst>
            </p:cNvPr>
            <p:cNvGrpSpPr/>
            <p:nvPr/>
          </p:nvGrpSpPr>
          <p:grpSpPr>
            <a:xfrm>
              <a:off x="7723127" y="-365"/>
              <a:ext cx="4736412" cy="3429365"/>
              <a:chOff x="7723127" y="-365"/>
              <a:chExt cx="4736412" cy="3429365"/>
            </a:xfrm>
          </p:grpSpPr>
          <p:pic>
            <p:nvPicPr>
              <p:cNvPr id="10" name="Εικόνα 9">
                <a:extLst>
                  <a:ext uri="{FF2B5EF4-FFF2-40B4-BE49-F238E27FC236}">
                    <a16:creationId xmlns:a16="http://schemas.microsoft.com/office/drawing/2014/main" id="{98DD5A4B-255C-6202-5FB2-E37B57D1B9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10746" y="233571"/>
                <a:ext cx="3500213" cy="3041551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D7D70AF-C824-AD1A-DCCF-0FCD1A73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1311509" y="3121244"/>
                    <a:ext cx="398900" cy="3077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D7D70AF-C824-AD1A-DCCF-0FCD1A732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11509" y="3121244"/>
                    <a:ext cx="398900" cy="3077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21B4EEA-B3E2-FCDB-2D4C-D330C2677CA5}"/>
                      </a:ext>
                    </a:extLst>
                  </p:cNvPr>
                  <p:cNvSpPr txBox="1"/>
                  <p:nvPr/>
                </p:nvSpPr>
                <p:spPr>
                  <a:xfrm>
                    <a:off x="7723127" y="-365"/>
                    <a:ext cx="403413" cy="30775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21B4EEA-B3E2-FCDB-2D4C-D330C2677C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3127" y="-365"/>
                    <a:ext cx="403413" cy="30775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A4F7658-30AF-10E2-929E-E932B38D06F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73474" y="537104"/>
                    <a:ext cx="2286065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a14:m>
                    <a:r>
                      <a:rPr lang="en-US" sz="1400" dirty="0"/>
                      <a:t>:</a:t>
                    </a:r>
                    <a:r>
                      <a:rPr lang="el-GR" sz="1400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A4F7658-30AF-10E2-929E-E932B38D06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73474" y="537104"/>
                    <a:ext cx="228606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DB77B31-CDA1-E727-AE09-47676368E32B}"/>
                      </a:ext>
                    </a:extLst>
                  </p:cNvPr>
                  <p:cNvSpPr txBox="1"/>
                  <p:nvPr/>
                </p:nvSpPr>
                <p:spPr>
                  <a:xfrm>
                    <a:off x="10785438" y="1061687"/>
                    <a:ext cx="82524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a14:m>
                    <a:r>
                      <a:rPr lang="en-US" sz="1800" dirty="0"/>
                      <a:t> </a:t>
                    </a:r>
                    <a:endParaRPr lang="en-US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DB77B31-CDA1-E727-AE09-47676368E3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85438" y="1061687"/>
                    <a:ext cx="82524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EB78A9B-FC37-1397-AADD-7561D2079B40}"/>
                      </a:ext>
                    </a:extLst>
                  </p:cNvPr>
                  <p:cNvSpPr txBox="1"/>
                  <p:nvPr/>
                </p:nvSpPr>
                <p:spPr>
                  <a:xfrm>
                    <a:off x="9348229" y="178328"/>
                    <a:ext cx="82524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a14:m>
                    <a:r>
                      <a:rPr lang="en-US" sz="1800" dirty="0">
                        <a:solidFill>
                          <a:srgbClr val="0070C0"/>
                        </a:solidFill>
                      </a:rPr>
                      <a:t> </a:t>
                    </a:r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EB78A9B-FC37-1397-AADD-7561D2079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48229" y="178328"/>
                    <a:ext cx="82524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Τίτλος 1">
            <a:extLst>
              <a:ext uri="{FF2B5EF4-FFF2-40B4-BE49-F238E27FC236}">
                <a16:creationId xmlns:a16="http://schemas.microsoft.com/office/drawing/2014/main" id="{86905A09-C03D-6D1C-A8AF-8F9AE9375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534" y="123114"/>
            <a:ext cx="10515600" cy="1325563"/>
          </a:xfrm>
        </p:spPr>
        <p:txBody>
          <a:bodyPr/>
          <a:lstStyle/>
          <a:p>
            <a:r>
              <a:rPr lang="en-US" dirty="0"/>
              <a:t>Optimizing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3D54C88-3049-7D7B-DB86-1337A9046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4408" y="1334507"/>
                <a:ext cx="7301278" cy="538696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Logistic Regression is similar as Linear Regression but passes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through the sigmoid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to predict the label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sz="2000" b="0" i="0" smtClean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l-GR" sz="2000" b="0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WX</m:t>
                                </m:r>
                                <m:r>
                                  <a:rPr lang="el-GR" sz="20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In this example: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l-G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sz="2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l-GR" sz="20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000"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00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000" b="0" i="0" smtClean="0"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000" b="0" i="0" smtClean="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0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000">
                                                <a:latin typeface="Cambria Math" panose="02040503050406030204" pitchFamily="18" charset="0"/>
                                              </a:rPr>
                                              <m:t>w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b="1" dirty="0"/>
                  <a:t>Optimizers (solvers)</a:t>
                </a:r>
                <a:r>
                  <a:rPr lang="en-US" sz="2000" dirty="0"/>
                  <a:t> that minimize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sz="2000" dirty="0"/>
                  <a:t>: (L-BFGS, SAG/SAGA, GD/SGD).</a:t>
                </a:r>
                <a:endParaRPr lang="en-US" sz="1600" dirty="0"/>
              </a:p>
              <a:p>
                <a:r>
                  <a:rPr lang="en-US" sz="2000" dirty="0"/>
                  <a:t>An improved version of Logistic Regression minimizes </a:t>
                </a:r>
                <a:r>
                  <a:rPr lang="en-US" sz="2000" b="1" dirty="0"/>
                  <a:t>Binary Cross-Entropy (log-loss)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𝑩𝑪𝑬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instead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𝐵𝐶𝐸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⁡(1−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l-GR" sz="1600" dirty="0"/>
                  <a:t>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/>
                  <a:t> (</a:t>
                </a:r>
                <a:r>
                  <a:rPr lang="el-GR" sz="1600" dirty="0"/>
                  <a:t>Κλάση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l-GR" sz="1600" dirty="0"/>
                  <a:t>)</a:t>
                </a:r>
                <a:r>
                  <a:rPr lang="en-US" sz="1600" dirty="0"/>
                  <a:t>, </a:t>
                </a:r>
                <a:r>
                  <a:rPr lang="el-GR" sz="1600" dirty="0"/>
                  <a:t>τότε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𝐵𝐶𝐸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6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l-GR" sz="1600" dirty="0"/>
                  <a:t>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(</a:t>
                </a:r>
                <a:r>
                  <a:rPr lang="el-GR" sz="1600" dirty="0"/>
                  <a:t>Κλάση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l-GR" sz="1600" dirty="0"/>
                  <a:t>)</a:t>
                </a:r>
                <a:r>
                  <a:rPr lang="en-US" sz="1600" dirty="0"/>
                  <a:t>, </a:t>
                </a:r>
                <a:r>
                  <a:rPr lang="el-GR" sz="1600" dirty="0"/>
                  <a:t>τότε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𝐵𝐶𝐸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93D54C88-3049-7D7B-DB86-1337A9046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408" y="1334507"/>
                <a:ext cx="7301278" cy="5386968"/>
              </a:xfrm>
              <a:blipFill>
                <a:blip r:embed="rId9"/>
                <a:stretch>
                  <a:fillRect l="-1920" t="-1131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3E9A66B-D010-5891-DDEC-AB644231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12A77B0D-FEA2-2EE9-7401-565182DD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7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E905B1B-29EA-70E0-925E-00F0603A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1DDF06C-DDFD-3CDD-99D9-CF42F000D1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2088"/>
                <a:ext cx="10515600" cy="489426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In linear/logistic regression, a solver minimizes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(e.g.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𝐵𝐶𝐸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) by adjusting the coefficients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By default, the solver aims to adjust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600" dirty="0"/>
                  <a:t> so that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𝑙𝑜𝑠𝑠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2000" dirty="0"/>
                  <a:t>However, if the computed weights are large, small changes in values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could dramatically change the result. As a result, although it the solution perfectly fits the training data, it could make mistake in unknown samples (</a:t>
                </a:r>
                <a:r>
                  <a:rPr lang="en-US" sz="2000" b="1" dirty="0"/>
                  <a:t>overfitting</a:t>
                </a:r>
                <a:r>
                  <a:rPr lang="en-US" sz="2000" dirty="0"/>
                  <a:t>).</a:t>
                </a:r>
              </a:p>
              <a:p>
                <a:r>
                  <a:rPr lang="en-US" sz="2000" b="1" dirty="0"/>
                  <a:t>Question</a:t>
                </a:r>
                <a:r>
                  <a:rPr lang="en-US" sz="2000" dirty="0"/>
                  <a:t>: Is there a problem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=10000,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=0.02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Small changes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result in a completely different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2000" dirty="0"/>
                  <a:t>Ideally,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values should be as small and uniform (in the same range).</a:t>
                </a:r>
              </a:p>
              <a:p>
                <a:r>
                  <a:rPr lang="en-US" sz="2000" b="1" dirty="0"/>
                  <a:t>Solution</a:t>
                </a:r>
                <a:r>
                  <a:rPr lang="en-US" sz="2000" dirty="0"/>
                  <a:t>: </a:t>
                </a:r>
                <a:r>
                  <a:rPr lang="en-US" sz="2000" b="1" dirty="0"/>
                  <a:t>Minimize both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𝒍𝒐𝒔𝒔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sz="20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000" b="1" dirty="0"/>
                  <a:t> </a:t>
                </a:r>
                <a:r>
                  <a:rPr lang="en-US" sz="2000" b="1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at the same time.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41DDF06C-DDFD-3CDD-99D9-CF42F000D1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2088"/>
                <a:ext cx="10515600" cy="4894262"/>
              </a:xfrm>
              <a:blipFill>
                <a:blip r:embed="rId2"/>
                <a:stretch>
                  <a:fillRect l="-522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20542F8-F8AF-9002-69BB-9283BF77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2302B8B-8348-E186-845A-A497224B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4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7322F1-561B-7F40-1701-DBB563F4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Regularization Penalties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18B5F815-3D4F-5DD5-D439-BEFBC9786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5259"/>
                <a:ext cx="10856976" cy="4288886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 Regularization</a:t>
                </a:r>
                <a:endParaRPr lang="en-US" sz="2000" dirty="0"/>
              </a:p>
              <a:p>
                <a:pPr lvl="1"/>
                <a:r>
                  <a:rPr lang="en-US" sz="1800" dirty="0"/>
                  <a:t>Minimizes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r>
                      <a:rPr lang="el-GR" sz="1800" b="0" i="1" smtClean="0">
                        <a:latin typeface="Cambria Math" panose="02040503050406030204" pitchFamily="18" charset="0"/>
                      </a:rPr>
                      <m:t>𝜆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sz="1800" b="0" i="0" smtClean="0">
                        <a:latin typeface="Cambria Math" panose="02040503050406030204" pitchFamily="18" charset="0"/>
                      </a:rPr>
                      <m:t>,0≤</m:t>
                    </m:r>
                    <m:r>
                      <m:rPr>
                        <m:sty m:val="p"/>
                      </m:rPr>
                      <a:rPr lang="el-GR" sz="18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sz="1800" b="0" i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l-GR" sz="1800" dirty="0"/>
              </a:p>
              <a:p>
                <a:pPr lvl="1"/>
                <a:r>
                  <a:rPr lang="en-US" sz="1800" dirty="0"/>
                  <a:t>Encourages all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to be calculated equally and avoid overfitting.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 Regularization</a:t>
                </a:r>
                <a:endParaRPr lang="en-US" sz="2000" dirty="0"/>
              </a:p>
              <a:p>
                <a:pPr lvl="1"/>
                <a:r>
                  <a:rPr lang="en-US" sz="1800" dirty="0"/>
                  <a:t>Minimizes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r>
                      <a:rPr lang="el-GR" sz="1800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l-G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l-GR" sz="1800" b="0" i="0" smtClean="0">
                        <a:latin typeface="Cambria Math" panose="02040503050406030204" pitchFamily="18" charset="0"/>
                      </a:rPr>
                      <m:t>,0≤</m:t>
                    </m:r>
                    <m:r>
                      <m:rPr>
                        <m:sty m:val="p"/>
                      </m:rPr>
                      <a:rPr lang="el-GR" sz="18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sz="1800" b="0" i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l-GR" sz="1800" dirty="0"/>
              </a:p>
              <a:p>
                <a:pPr lvl="1"/>
                <a:r>
                  <a:rPr lang="en-US" sz="1800" dirty="0"/>
                  <a:t>Encourages the least important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to become zero, highlighting the important features (</a:t>
                </a:r>
                <a:r>
                  <a:rPr lang="en-US" sz="1800" b="1" dirty="0"/>
                  <a:t>Feature Importance</a:t>
                </a:r>
                <a:r>
                  <a:rPr lang="en-US" sz="1800" dirty="0"/>
                  <a:t>).</a:t>
                </a:r>
              </a:p>
              <a:p>
                <a:pPr lvl="1"/>
                <a:r>
                  <a:rPr lang="en-US" sz="1800" dirty="0"/>
                  <a:t>By assigning a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, the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eliminated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𝑊𝑋</m:t>
                    </m:r>
                  </m:oMath>
                </a14:m>
                <a:r>
                  <a:rPr lang="en-US" sz="1800" dirty="0"/>
                  <a:t> equation (as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sz="1800" dirty="0"/>
                  <a:t> If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sz="1800" dirty="0"/>
                  <a:t>).</a:t>
                </a:r>
              </a:p>
              <a:p>
                <a:r>
                  <a:rPr lang="en-US" sz="2000" b="1" dirty="0"/>
                  <a:t>Elastic Net</a:t>
                </a:r>
              </a:p>
              <a:p>
                <a:pPr lvl="1"/>
                <a:r>
                  <a:rPr lang="en-US" sz="1800" dirty="0"/>
                  <a:t>Minimizes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1800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l-G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el-G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l-G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l-GR" sz="1800" b="0" i="0" smtClean="0">
                        <a:latin typeface="Cambria Math" panose="02040503050406030204" pitchFamily="18" charset="0"/>
                      </a:rPr>
                      <m:t>,0≤</m:t>
                    </m:r>
                    <m:r>
                      <m:rPr>
                        <m:sty m:val="p"/>
                      </m:rPr>
                      <a:rPr lang="el-GR" sz="18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l-GR" sz="1800" b="0" i="0" smtClean="0">
                        <a:latin typeface="Cambria Math" panose="02040503050406030204" pitchFamily="18" charset="0"/>
                      </a:rPr>
                      <m:t>≤1,  0≤</m:t>
                    </m:r>
                    <m:r>
                      <m:rPr>
                        <m:sty m:val="p"/>
                      </m:rPr>
                      <a:rPr lang="el-GR" sz="1800" b="0" i="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l-GR" sz="1800" b="0" i="0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l-GR" sz="1800" dirty="0"/>
              </a:p>
              <a:p>
                <a:pPr lvl="1"/>
                <a:r>
                  <a:rPr lang="en-US" sz="1800" dirty="0"/>
                  <a:t>Attempts to address overfitting while highlighting the important features of the training data.</a:t>
                </a:r>
                <a:endParaRPr lang="el-GR" sz="18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18B5F815-3D4F-5DD5-D439-BEFBC9786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5259"/>
                <a:ext cx="10856976" cy="4288886"/>
              </a:xfrm>
              <a:blipFill>
                <a:blip r:embed="rId2"/>
                <a:stretch>
                  <a:fillRect l="-505" t="-1278" b="-5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BCB4D26-41C9-CA3F-3309-7FDC1399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BCFFF5E-5742-A512-EE63-22D942E5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1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9A3F60-2213-8739-B2E7-421F6FDB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Coefficient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4F7ABAD-2001-645B-8753-30619A6E8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9"/>
                <a:ext cx="10515600" cy="235300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Normalize each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into range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[0.0, 1.0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using </a:t>
                </a:r>
                <a:r>
                  <a:rPr lang="en-US" sz="2000" i="1" dirty="0"/>
                  <a:t>Min-Max </a:t>
                </a:r>
                <a:r>
                  <a:rPr lang="en-US" sz="2000" dirty="0"/>
                  <a:t>formula: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000" dirty="0"/>
                  <a:t> is the minimum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feature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</m:oMath>
                </a14:m>
                <a:r>
                  <a:rPr lang="en-US" sz="2000" dirty="0"/>
                  <a:t> is the maximum value.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Train a linear regression model with </a:t>
                </a:r>
                <a:r>
                  <a:rPr lang="en-US" sz="2000" i="1" dirty="0"/>
                  <a:t>L1 </a:t>
                </a:r>
                <a:r>
                  <a:rPr lang="en-US" sz="2000" dirty="0"/>
                  <a:t>regularization</a:t>
                </a:r>
                <a:r>
                  <a:rPr lang="en-US" sz="2000" i="1" dirty="0"/>
                  <a:t> </a:t>
                </a:r>
                <a:r>
                  <a:rPr lang="en-US" sz="2000" dirty="0"/>
                  <a:t>penalty.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Compute the absolute values of the coefficients.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000" dirty="0"/>
                  <a:t>Plot the coefficients using a bar plot.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4F7ABAD-2001-645B-8753-30619A6E8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9"/>
                <a:ext cx="10515600" cy="2353003"/>
              </a:xfrm>
              <a:blipFill>
                <a:blip r:embed="rId2"/>
                <a:stretch>
                  <a:fillRect l="-638" t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C22E01B-5C95-22A0-8437-5039701E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FD75A058-E75E-4BBA-6325-9F0B0152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18</a:t>
            </a:fld>
            <a:endParaRPr lang="en-US"/>
          </a:p>
        </p:txBody>
      </p:sp>
      <p:grpSp>
        <p:nvGrpSpPr>
          <p:cNvPr id="15" name="Ομάδα 14">
            <a:extLst>
              <a:ext uri="{FF2B5EF4-FFF2-40B4-BE49-F238E27FC236}">
                <a16:creationId xmlns:a16="http://schemas.microsoft.com/office/drawing/2014/main" id="{7FFC0949-31CC-C45D-E11C-DF119DCC9B49}"/>
              </a:ext>
            </a:extLst>
          </p:cNvPr>
          <p:cNvGrpSpPr/>
          <p:nvPr/>
        </p:nvGrpSpPr>
        <p:grpSpPr>
          <a:xfrm>
            <a:off x="7449239" y="3084423"/>
            <a:ext cx="3621097" cy="2680211"/>
            <a:chOff x="4038600" y="3623919"/>
            <a:chExt cx="3621097" cy="26802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2CB493-8DF0-7BC6-4C9D-6AEF70BCC0C4}"/>
                    </a:ext>
                  </a:extLst>
                </p:cNvPr>
                <p:cNvSpPr txBox="1"/>
                <p:nvPr/>
              </p:nvSpPr>
              <p:spPr>
                <a:xfrm>
                  <a:off x="4038600" y="3623919"/>
                  <a:ext cx="68262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12CB493-8DF0-7BC6-4C9D-6AEF70BCC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623919"/>
                  <a:ext cx="682623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Εικόνα 13">
              <a:extLst>
                <a:ext uri="{FF2B5EF4-FFF2-40B4-BE49-F238E27FC236}">
                  <a16:creationId xmlns:a16="http://schemas.microsoft.com/office/drawing/2014/main" id="{E29ADA98-E6B1-E771-5335-3837BB658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4008" y="3951127"/>
              <a:ext cx="3505689" cy="235300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F845A8-7DC3-0CE0-D4C0-C23231C01760}"/>
                  </a:ext>
                </a:extLst>
              </p:cNvPr>
              <p:cNvSpPr txBox="1"/>
              <p:nvPr/>
            </p:nvSpPr>
            <p:spPr>
              <a:xfrm>
                <a:off x="8055863" y="5768676"/>
                <a:ext cx="35056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Παράδειγμα για</a:t>
                </a:r>
                <a:r>
                  <a:rPr lang="en-US" dirty="0"/>
                  <a:t> Linear Regression </a:t>
                </a:r>
                <a:r>
                  <a:rPr lang="el-GR" dirty="0"/>
                  <a:t>με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features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EF845A8-7DC3-0CE0-D4C0-C23231C01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863" y="5768676"/>
                <a:ext cx="3505689" cy="646331"/>
              </a:xfrm>
              <a:prstGeom prst="rect">
                <a:avLst/>
              </a:prstGeom>
              <a:blipFill>
                <a:blip r:embed="rId5"/>
                <a:stretch>
                  <a:fillRect l="-1389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47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4549D0-DEEB-86F8-3045-CF080D3B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Correlation vs Causation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1075948-7F66-46E7-B4CF-8637842DE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3040"/>
                <a:ext cx="6501384" cy="4713923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Correlation:</a:t>
                </a:r>
                <a:r>
                  <a:rPr lang="en-US" sz="2000" dirty="0"/>
                  <a:t> Two variables appear to change synchronized.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For example, one might decrease as the other increases or vice versa.</a:t>
                </a:r>
              </a:p>
              <a:p>
                <a:r>
                  <a:rPr lang="en-US" sz="2000" b="1" dirty="0"/>
                  <a:t>Causation:</a:t>
                </a:r>
                <a:r>
                  <a:rPr lang="en-US" sz="2000" dirty="0"/>
                  <a:t> One variable </a:t>
                </a:r>
                <a:r>
                  <a:rPr lang="en-US" sz="2000" b="1" i="1" dirty="0"/>
                  <a:t>directly influences</a:t>
                </a:r>
                <a:r>
                  <a:rPr lang="en-US" sz="2000" i="1" dirty="0"/>
                  <a:t> </a:t>
                </a:r>
                <a:r>
                  <a:rPr lang="en-US" sz="2000" dirty="0"/>
                  <a:t>another (causes it to increase or decrease).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For instance, one variable increases </a:t>
                </a:r>
                <a:r>
                  <a:rPr lang="en-US" sz="1600" b="1" i="1" dirty="0"/>
                  <a:t>because </a:t>
                </a:r>
                <a:r>
                  <a:rPr lang="en-US" sz="1600" dirty="0"/>
                  <a:t>the other decreases.</a:t>
                </a:r>
              </a:p>
              <a:p>
                <a:r>
                  <a:rPr lang="en-US" sz="2000" b="1" dirty="0"/>
                  <a:t>Causation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Correlation</a:t>
                </a:r>
              </a:p>
              <a:p>
                <a:r>
                  <a:rPr lang="en-US" sz="2000" dirty="0"/>
                  <a:t>For instance, during summer, it is possible to eat an ice cream in the beach and get a sunburn. However, just because we eat ice cream doesn’t mean we get sunburn! </a:t>
                </a:r>
                <a:r>
                  <a:rPr lang="en-US" sz="2000" u="sng" dirty="0"/>
                  <a:t>It’s because of the sun!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21075948-7F66-46E7-B4CF-8637842DE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3040"/>
                <a:ext cx="6501384" cy="4713923"/>
              </a:xfrm>
              <a:blipFill>
                <a:blip r:embed="rId2"/>
                <a:stretch>
                  <a:fillRect l="-844" t="-1164" r="-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8604BE15-1D48-EF62-A433-77F9E8F8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984A80B-B723-FED4-E1D7-0404CA9C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19</a:t>
            </a:fld>
            <a:endParaRPr lang="en-US"/>
          </a:p>
        </p:txBody>
      </p:sp>
      <p:pic>
        <p:nvPicPr>
          <p:cNvPr id="6148" name="Picture 4" descr="Is There Proof? Correlation vs. Causation Matters - Tufts Health &amp;  Nutrition Letter">
            <a:extLst>
              <a:ext uri="{FF2B5EF4-FFF2-40B4-BE49-F238E27FC236}">
                <a16:creationId xmlns:a16="http://schemas.microsoft.com/office/drawing/2014/main" id="{18A7920F-E3AD-74A1-EE63-ADB120230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84" y="1885379"/>
            <a:ext cx="4291584" cy="429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7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32BB522-9A97-DD74-83B7-6BDEB250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0"/>
            <a:ext cx="10515600" cy="1325563"/>
          </a:xfrm>
        </p:spPr>
        <p:txBody>
          <a:bodyPr/>
          <a:lstStyle/>
          <a:p>
            <a:r>
              <a:rPr lang="en-US" dirty="0"/>
              <a:t>Concepts in Machine Learning (ML)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8C1FED9-B769-C59D-007A-E97827B76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343533"/>
            <a:ext cx="11231880" cy="5184331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Model: </a:t>
            </a:r>
            <a:r>
              <a:rPr lang="en-US" sz="2000" dirty="0"/>
              <a:t>An algorithm that describes/predicts an outcome, based on the observed data.</a:t>
            </a:r>
            <a:endParaRPr lang="en-US" sz="2000" b="1" dirty="0"/>
          </a:p>
          <a:p>
            <a:r>
              <a:rPr lang="en-US" sz="2000" b="1" dirty="0"/>
              <a:t>Fitting</a:t>
            </a:r>
            <a:r>
              <a:rPr lang="en-US" sz="2000" dirty="0"/>
              <a:t>: A model trained (fitted) in a dataset to learn patterns, relationships, or trends within that data.</a:t>
            </a:r>
          </a:p>
          <a:p>
            <a:r>
              <a:rPr lang="en-US" sz="2000" b="1" dirty="0"/>
              <a:t>Underfitting</a:t>
            </a:r>
            <a:r>
              <a:rPr lang="en-US" sz="2000" dirty="0"/>
              <a:t>: A model achieves poor performance in the training data.</a:t>
            </a:r>
          </a:p>
          <a:p>
            <a:r>
              <a:rPr lang="en-US" sz="2000" b="1" dirty="0"/>
              <a:t>Overfitting</a:t>
            </a:r>
            <a:r>
              <a:rPr lang="en-US" sz="2000" dirty="0"/>
              <a:t>: A model achieves great performance in the training (known) data, but it fails to generalize well in unseen (new) data.</a:t>
            </a:r>
          </a:p>
          <a:p>
            <a:r>
              <a:rPr lang="en-US" sz="2000" b="1" dirty="0"/>
              <a:t>Generalization</a:t>
            </a:r>
            <a:r>
              <a:rPr lang="en-US" sz="2000" dirty="0"/>
              <a:t>: The model’s ability to make good predictions in both training and unseen data.</a:t>
            </a:r>
          </a:p>
          <a:p>
            <a:r>
              <a:rPr lang="en-US" sz="2000" b="1" dirty="0"/>
              <a:t>Weights/Coefficients</a:t>
            </a:r>
            <a:r>
              <a:rPr lang="en-US" sz="2000" dirty="0"/>
              <a:t>: The parameters of a model that need to be found by training it in a dataset.</a:t>
            </a:r>
          </a:p>
          <a:p>
            <a:r>
              <a:rPr lang="en-US" sz="2000" b="1" dirty="0"/>
              <a:t>Hyperparameters</a:t>
            </a:r>
            <a:r>
              <a:rPr lang="en-US" sz="2000" dirty="0"/>
              <a:t>: The settings of an ML algorithm.</a:t>
            </a:r>
          </a:p>
          <a:p>
            <a:r>
              <a:rPr lang="en-US" sz="2000" b="1" dirty="0"/>
              <a:t>Hyperparameter Tuning: </a:t>
            </a:r>
            <a:r>
              <a:rPr lang="en-US" sz="2000" dirty="0"/>
              <a:t>The process in which several settings (hyperparameters) are adjusted for a specific dataset.</a:t>
            </a:r>
            <a:endParaRPr lang="en-US" sz="2000" b="1" dirty="0"/>
          </a:p>
          <a:p>
            <a:r>
              <a:rPr lang="en-US" sz="2000" b="1" dirty="0"/>
              <a:t>Observations/Samples: </a:t>
            </a:r>
            <a:r>
              <a:rPr lang="en-US" sz="2000" dirty="0"/>
              <a:t>The number of paradigms (rows) in a dataset.</a:t>
            </a:r>
            <a:endParaRPr lang="en-US" sz="2000" b="1" dirty="0"/>
          </a:p>
          <a:p>
            <a:r>
              <a:rPr lang="en-US" sz="2000" b="1" dirty="0"/>
              <a:t>Features</a:t>
            </a:r>
            <a:r>
              <a:rPr lang="en-US" sz="2000" dirty="0"/>
              <a:t>: The attributes (columns) of an observation (e.g. the features of a weather dataset could include Temperature, Humidity, Atmospheric Pressure, etc.).</a:t>
            </a:r>
          </a:p>
          <a:p>
            <a:r>
              <a:rPr lang="en-US" sz="2000" b="1" dirty="0"/>
              <a:t>Labels/Targets: </a:t>
            </a:r>
            <a:r>
              <a:rPr lang="en-US" sz="2000" dirty="0"/>
              <a:t>The feature, whose value is unknown and needs to be predicted.</a:t>
            </a:r>
            <a:endParaRPr lang="en-US" sz="2000" b="1" dirty="0"/>
          </a:p>
          <a:p>
            <a:endParaRPr lang="en-US" sz="2000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D8B8D4C7-33E4-6AD6-9A32-1F1206246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2B43A6C-6EE7-7D70-CF1E-901EB7B9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56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F7B4E-4C19-D708-8519-8F9155FAC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1F8088F-0224-3B80-0FE8-56600F258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2409F22-24C4-2813-06C2-5F026F65A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Linear Regression Notes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31243349-E240-E6D1-95B8-CF78E7A1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289538B-9EC6-F3AA-8D78-C0444CEC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6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0B9322-53D2-EE98-66FC-56C8BFC2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ML Concepts Example</a:t>
            </a:r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E6AC51C-585F-2FB1-0E35-A6E4B6E3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5969D4D-928A-6BCA-77AE-B97481F5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5A003D-A0DA-E59A-0450-4682BDB508E9}"/>
              </a:ext>
            </a:extLst>
          </p:cNvPr>
          <p:cNvSpPr txBox="1"/>
          <p:nvPr/>
        </p:nvSpPr>
        <p:spPr>
          <a:xfrm>
            <a:off x="168719" y="288441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B7D74-3300-D3AD-49FF-6CF4E1C6BF47}"/>
              </a:ext>
            </a:extLst>
          </p:cNvPr>
          <p:cNvSpPr txBox="1"/>
          <p:nvPr/>
        </p:nvSpPr>
        <p:spPr>
          <a:xfrm>
            <a:off x="168719" y="3289355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2</a:t>
            </a:r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9D05EC89-EE74-823F-6042-7999C5499DCF}"/>
              </a:ext>
            </a:extLst>
          </p:cNvPr>
          <p:cNvGrpSpPr/>
          <p:nvPr/>
        </p:nvGrpSpPr>
        <p:grpSpPr>
          <a:xfrm>
            <a:off x="563859" y="1554774"/>
            <a:ext cx="10789941" cy="2451497"/>
            <a:chOff x="545411" y="1914692"/>
            <a:chExt cx="10789941" cy="2451497"/>
          </a:xfrm>
        </p:grpSpPr>
        <p:pic>
          <p:nvPicPr>
            <p:cNvPr id="10" name="Εικόνα 9">
              <a:extLst>
                <a:ext uri="{FF2B5EF4-FFF2-40B4-BE49-F238E27FC236}">
                  <a16:creationId xmlns:a16="http://schemas.microsoft.com/office/drawing/2014/main" id="{C27396F3-A46B-8070-676C-793312337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3040" y="2188368"/>
              <a:ext cx="9872312" cy="21778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F9574C-DB47-1C9E-061E-5BA3ECEAD52A}"/>
                </a:ext>
              </a:extLst>
            </p:cNvPr>
            <p:cNvSpPr txBox="1"/>
            <p:nvPr/>
          </p:nvSpPr>
          <p:spPr>
            <a:xfrm>
              <a:off x="5282544" y="2003702"/>
              <a:ext cx="2233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Features (Columns)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6DD381E-FAC4-635C-5B72-428A6A09FD67}"/>
                </a:ext>
              </a:extLst>
            </p:cNvPr>
            <p:cNvSpPr txBox="1"/>
            <p:nvPr/>
          </p:nvSpPr>
          <p:spPr>
            <a:xfrm>
              <a:off x="10303202" y="191469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Target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A5C9A3-997B-2BC1-F81A-30CF25296503}"/>
                </a:ext>
              </a:extLst>
            </p:cNvPr>
            <p:cNvSpPr txBox="1"/>
            <p:nvPr/>
          </p:nvSpPr>
          <p:spPr>
            <a:xfrm>
              <a:off x="545411" y="3996857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….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3900283-D8ED-5C98-C71F-E38C06CA71D0}"/>
              </a:ext>
            </a:extLst>
          </p:cNvPr>
          <p:cNvSpPr txBox="1"/>
          <p:nvPr/>
        </p:nvSpPr>
        <p:spPr>
          <a:xfrm>
            <a:off x="168718" y="222028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Samples (Rows)</a:t>
            </a:r>
          </a:p>
        </p:txBody>
      </p:sp>
      <p:grpSp>
        <p:nvGrpSpPr>
          <p:cNvPr id="15" name="Ομάδα 14">
            <a:extLst>
              <a:ext uri="{FF2B5EF4-FFF2-40B4-BE49-F238E27FC236}">
                <a16:creationId xmlns:a16="http://schemas.microsoft.com/office/drawing/2014/main" id="{3C6643A8-4E34-D55B-3002-4F4106911E45}"/>
              </a:ext>
            </a:extLst>
          </p:cNvPr>
          <p:cNvGrpSpPr/>
          <p:nvPr/>
        </p:nvGrpSpPr>
        <p:grpSpPr>
          <a:xfrm>
            <a:off x="2704368" y="3928774"/>
            <a:ext cx="6516323" cy="2427576"/>
            <a:chOff x="2786100" y="4366189"/>
            <a:chExt cx="6516323" cy="2427576"/>
          </a:xfrm>
        </p:grpSpPr>
        <p:pic>
          <p:nvPicPr>
            <p:cNvPr id="16" name="Εικόνα 15">
              <a:extLst>
                <a:ext uri="{FF2B5EF4-FFF2-40B4-BE49-F238E27FC236}">
                  <a16:creationId xmlns:a16="http://schemas.microsoft.com/office/drawing/2014/main" id="{2AD8E16C-A1D2-FC10-2B37-17778E34D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6100" y="4366189"/>
              <a:ext cx="6134956" cy="201958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72608B-4322-5FC5-F461-A7C2731340CD}"/>
                </a:ext>
              </a:extLst>
            </p:cNvPr>
            <p:cNvSpPr txBox="1"/>
            <p:nvPr/>
          </p:nvSpPr>
          <p:spPr>
            <a:xfrm>
              <a:off x="3162344" y="6424433"/>
              <a:ext cx="6140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model that is trained to estimate the </a:t>
              </a:r>
              <a:r>
                <a:rPr lang="en-US" b="1" i="1" dirty="0"/>
                <a:t>rainfall</a:t>
              </a:r>
              <a:r>
                <a:rPr lang="en-US" i="1" dirty="0"/>
                <a:t> </a:t>
              </a:r>
              <a:r>
                <a:rPr lang="en-US" dirty="0"/>
                <a:t>over the time.</a:t>
              </a:r>
              <a:endParaRPr lang="en-US" i="1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B196333-070F-A219-6230-4A5912C51B90}"/>
              </a:ext>
            </a:extLst>
          </p:cNvPr>
          <p:cNvSpPr txBox="1"/>
          <p:nvPr/>
        </p:nvSpPr>
        <p:spPr>
          <a:xfrm>
            <a:off x="1106636" y="1590107"/>
            <a:ext cx="1287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42626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D8FA61-C3ED-BB46-5922-84E7BD28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Regression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116D9C5-B9CC-406E-0671-1F63F56D4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3206"/>
                <a:ext cx="7994904" cy="443525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Estimates the relationship between one or more independent variables (</a:t>
                </a:r>
                <a:r>
                  <a:rPr lang="en-US" sz="2000" b="1" dirty="0"/>
                  <a:t>features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and one dependent variable (</a:t>
                </a:r>
                <a:r>
                  <a:rPr lang="en-US" sz="2000" b="1" dirty="0"/>
                  <a:t>target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by calculating some parameters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Alternatively, it estimates a function: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 might not always be accurate. It tries to approximate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as best as possible.</a:t>
                </a:r>
              </a:p>
              <a:p>
                <a:r>
                  <a:rPr lang="en-US" sz="2000" dirty="0"/>
                  <a:t>Two main types of Regression Analysis: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b="1" dirty="0"/>
                  <a:t>Linear: </a:t>
                </a:r>
                <a:r>
                  <a:rPr lang="en-US" sz="1600" dirty="0"/>
                  <a:t>The model assumes linear relationship between inputs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and outputs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b="1" dirty="0"/>
                  <a:t>Non-Linear: </a:t>
                </a:r>
                <a:r>
                  <a:rPr lang="en-US" sz="1600" dirty="0"/>
                  <a:t>The model assumes non-linear relationship between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2000" dirty="0"/>
                  <a:t>The regression types can be furthered categorized in: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b="1" dirty="0"/>
                  <a:t>Univariate</a:t>
                </a:r>
                <a:r>
                  <a:rPr lang="en-US" sz="1600" dirty="0"/>
                  <a:t>: The target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is a single value.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b="1" dirty="0"/>
                  <a:t>Multivariate</a:t>
                </a:r>
                <a:r>
                  <a:rPr lang="en-US" sz="1600" dirty="0"/>
                  <a:t>: The target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1600" dirty="0"/>
                  <a:t> consists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600" dirty="0"/>
                  <a:t> dependent variables.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116D9C5-B9CC-406E-0671-1F63F56D4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3206"/>
                <a:ext cx="7994904" cy="4435258"/>
              </a:xfrm>
              <a:blipFill>
                <a:blip r:embed="rId2"/>
                <a:stretch>
                  <a:fillRect l="-686" t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C591BDD6-F330-CC69-FA5F-9120554D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dirty="0"/>
              <a:t>Βασίλειος Κοχλιαρίδης</a:t>
            </a:r>
            <a:endParaRPr lang="en-US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BFF7C26-768F-3BBF-0495-F5BA0D0C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4</a:t>
            </a:fld>
            <a:endParaRPr lang="en-US"/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3FECF5A9-CC18-3BC2-F886-8E3E44769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662" y="566991"/>
            <a:ext cx="2983026" cy="53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29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644FCA-A000-7C1C-CE7F-666691D1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B683E8E-CCB6-1113-AD4B-76BAEE581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8900"/>
                <a:ext cx="9476232" cy="285292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Statistical Process.</a:t>
                </a:r>
              </a:p>
              <a:p>
                <a:r>
                  <a:rPr lang="en-US" sz="2000" dirty="0"/>
                  <a:t>Linear type of Regression.</a:t>
                </a:r>
              </a:p>
              <a:p>
                <a:r>
                  <a:rPr lang="en-US" sz="2000" dirty="0"/>
                  <a:t>Very powerful algorithm, used in medicine, biology, finance, etc. </a:t>
                </a:r>
                <a:r>
                  <a:rPr lang="en-US" sz="2000" b="1" dirty="0"/>
                  <a:t>Why?</a:t>
                </a:r>
              </a:p>
              <a:p>
                <a:r>
                  <a:rPr lang="en-US" sz="2000" dirty="0"/>
                  <a:t>Two main types of Regression Analysis:</a:t>
                </a:r>
              </a:p>
              <a:p>
                <a:pPr lvl="1"/>
                <a:r>
                  <a:rPr lang="en-US" sz="1600" b="1" dirty="0"/>
                  <a:t>Linear </a:t>
                </a:r>
                <a:r>
                  <a:rPr lang="en-US" sz="1600" dirty="0"/>
                  <a:t>(The target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). Used in </a:t>
                </a:r>
                <a:r>
                  <a:rPr lang="en-US" sz="1600" b="1" dirty="0"/>
                  <a:t>Regression</a:t>
                </a:r>
                <a:r>
                  <a:rPr lang="en-US" sz="1600" dirty="0"/>
                  <a:t> tasks.</a:t>
                </a:r>
                <a:endParaRPr lang="en-US" sz="1600" b="1" dirty="0"/>
              </a:p>
              <a:p>
                <a:pPr lvl="1"/>
                <a:r>
                  <a:rPr lang="en-US" sz="1600" b="1" dirty="0"/>
                  <a:t>Logistic </a:t>
                </a:r>
                <a:r>
                  <a:rPr lang="en-US" sz="1600" dirty="0"/>
                  <a:t>(The target is a binary label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sz="1600" dirty="0"/>
                  <a:t>). Used in </a:t>
                </a:r>
                <a:r>
                  <a:rPr lang="en-US" sz="1600" b="1" dirty="0"/>
                  <a:t>Binary</a:t>
                </a:r>
                <a:r>
                  <a:rPr lang="en-US" sz="1600" dirty="0"/>
                  <a:t> </a:t>
                </a:r>
                <a:r>
                  <a:rPr lang="en-US" sz="1600" b="1" dirty="0"/>
                  <a:t>Classification</a:t>
                </a:r>
                <a:r>
                  <a:rPr lang="en-US" sz="1600" dirty="0"/>
                  <a:t> tasks.</a:t>
                </a:r>
                <a:endParaRPr lang="en-US" sz="1600" b="1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B683E8E-CCB6-1113-AD4B-76BAEE581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8900"/>
                <a:ext cx="9476232" cy="2852928"/>
              </a:xfrm>
              <a:blipFill>
                <a:blip r:embed="rId2"/>
                <a:stretch>
                  <a:fillRect l="-579" t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17174AE8-05B7-38A0-788B-F4719CF2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A437A89-7562-9E9A-0BE8-2D5350D3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5</a:t>
            </a:fld>
            <a:endParaRPr lang="en-US"/>
          </a:p>
        </p:txBody>
      </p: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D379F4E3-69A9-3BBE-B617-631515D7B086}"/>
              </a:ext>
            </a:extLst>
          </p:cNvPr>
          <p:cNvGrpSpPr/>
          <p:nvPr/>
        </p:nvGrpSpPr>
        <p:grpSpPr>
          <a:xfrm>
            <a:off x="2056406" y="3677699"/>
            <a:ext cx="7491190" cy="2678651"/>
            <a:chOff x="2453640" y="3919231"/>
            <a:chExt cx="6847795" cy="2448590"/>
          </a:xfrm>
        </p:grpSpPr>
        <p:pic>
          <p:nvPicPr>
            <p:cNvPr id="7" name="Εικόνα 6">
              <a:extLst>
                <a:ext uri="{FF2B5EF4-FFF2-40B4-BE49-F238E27FC236}">
                  <a16:creationId xmlns:a16="http://schemas.microsoft.com/office/drawing/2014/main" id="{269FE44D-65A2-73BE-0EEC-C557B6508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3640" y="4026190"/>
              <a:ext cx="6847795" cy="234163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7FD9A6-8A63-31A9-E786-CC2AE6BB4BAA}"/>
                </a:ext>
              </a:extLst>
            </p:cNvPr>
            <p:cNvSpPr txBox="1"/>
            <p:nvPr/>
          </p:nvSpPr>
          <p:spPr>
            <a:xfrm>
              <a:off x="5046155" y="3956176"/>
              <a:ext cx="166276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Linear Regression</a:t>
              </a:r>
            </a:p>
            <a:p>
              <a:pPr algn="ctr"/>
              <a:r>
                <a:rPr lang="en-US" sz="1400" b="1" dirty="0"/>
                <a:t>cannot be used in </a:t>
              </a:r>
            </a:p>
            <a:p>
              <a:pPr algn="ctr"/>
              <a:r>
                <a:rPr lang="en-US" sz="1400" b="1" dirty="0"/>
                <a:t>Classification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CC6337-C5DD-BD18-2611-80BB33EDBD4F}"/>
                </a:ext>
              </a:extLst>
            </p:cNvPr>
            <p:cNvSpPr txBox="1"/>
            <p:nvPr/>
          </p:nvSpPr>
          <p:spPr>
            <a:xfrm>
              <a:off x="7270305" y="3919231"/>
              <a:ext cx="17661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Logistic 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51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FCB0708-F068-62B2-FAF3-A55B761B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Linear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8CA0AB3-E5AB-6B24-D867-3AE1A8686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9888"/>
                <a:ext cx="11012424" cy="4787075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/>
                  <a:t>Question</a:t>
                </a:r>
                <a:r>
                  <a:rPr lang="en-US" sz="2000" dirty="0"/>
                  <a:t>: Given a vector of inputs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), how can I combine them to compute the target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i="1" dirty="0"/>
                  <a:t>Example: Given the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𝐹𝑙𝑜𝑜𝑟𝑠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𝑅𝑜𝑜𝑚𝑠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 of a house, how can I calculate its price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i="1" dirty="0"/>
                  <a:t>?</a:t>
                </a:r>
                <a:endParaRPr lang="en-US" sz="1600" b="1" i="1" dirty="0"/>
              </a:p>
              <a:p>
                <a:r>
                  <a:rPr lang="en-US" sz="2000" b="1" dirty="0"/>
                  <a:t>Linear Regression Hypothesis</a:t>
                </a:r>
                <a:r>
                  <a:rPr lang="en-US" sz="2000" dirty="0"/>
                  <a:t>: There is a linear relationship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can contribute to calculate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as follows: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𝐹𝑙𝑜𝑜𝑟𝑠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𝑁𝑢𝑚𝑏𝑒𝑟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𝑅𝑜𝑜𝑚𝑠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𝑆𝑖𝑧𝑒</m:t>
                    </m:r>
                    <m:r>
                      <a:rPr lang="en-US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𝑃𝑟𝑖𝑐𝑒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Each </a:t>
                </a:r>
                <a:r>
                  <a:rPr lang="en-US" sz="2000" b="1" dirty="0"/>
                  <a:t>coefficient (weight)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shows how much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contributes to the outcome. For instance: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=5000</m:t>
                    </m:r>
                  </m:oMath>
                </a14:m>
                <a:r>
                  <a:rPr lang="en-US" sz="1600" dirty="0"/>
                  <a:t>, it means that each floor increases the price of the house by 5000</a:t>
                </a:r>
                <a:r>
                  <a:rPr lang="el-GR" sz="1600" dirty="0"/>
                  <a:t>€.</a:t>
                </a:r>
                <a:endParaRPr lang="en-US" sz="16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en-US" sz="1600" dirty="0"/>
                  <a:t>, it means that each room costs 10000</a:t>
                </a:r>
                <a:r>
                  <a:rPr lang="el-GR" sz="1600" dirty="0"/>
                  <a:t>€.</a:t>
                </a:r>
                <a:endParaRPr lang="en-US" sz="16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sz="1600" dirty="0"/>
                  <a:t>, it means that each squared meter of the house costs 1000</a:t>
                </a:r>
                <a:r>
                  <a:rPr lang="el-GR" sz="1600" dirty="0"/>
                  <a:t>€.</a:t>
                </a:r>
                <a:endParaRPr lang="en-US" sz="16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en-US" sz="1600" dirty="0"/>
                  <a:t> means that the price starts from 10000</a:t>
                </a:r>
                <a:r>
                  <a:rPr lang="el-GR" sz="1600" dirty="0"/>
                  <a:t>€ </a:t>
                </a:r>
                <a:r>
                  <a:rPr lang="en-US" sz="1600" dirty="0"/>
                  <a:t>independently.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For house with 2 floors, 3 rooms and 100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, the price of the house can be calculated as: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5000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+10000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+1000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6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𝟏𝟎𝟎𝟎𝟎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150000</m:t>
                    </m:r>
                    <m:r>
                      <a:rPr lang="el-GR" sz="1600" b="0" i="1" smtClean="0">
                        <a:latin typeface="Cambria Math" panose="02040503050406030204" pitchFamily="18" charset="0"/>
                      </a:rPr>
                      <m:t>€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8CA0AB3-E5AB-6B24-D867-3AE1A8686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9888"/>
                <a:ext cx="11012424" cy="4787075"/>
              </a:xfrm>
              <a:blipFill>
                <a:blip r:embed="rId2"/>
                <a:stretch>
                  <a:fillRect l="-498" t="-1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92CB76AA-BA56-2AF8-72AD-578E684E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AB3A2A5-0F90-57FE-E758-8F7052C1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4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Understanding Linear Regression - Cloudera Community - 281391">
            <a:extLst>
              <a:ext uri="{FF2B5EF4-FFF2-40B4-BE49-F238E27FC236}">
                <a16:creationId xmlns:a16="http://schemas.microsoft.com/office/drawing/2014/main" id="{DCD2FA83-71E2-BFFA-5C05-41CDDC674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7785" y="1719663"/>
            <a:ext cx="5160264" cy="341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CD84C0F-10A6-D20D-1DF9-F3A477F0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68" y="0"/>
            <a:ext cx="10515600" cy="1325563"/>
          </a:xfrm>
        </p:spPr>
        <p:txBody>
          <a:bodyPr/>
          <a:lstStyle/>
          <a:p>
            <a:r>
              <a:rPr lang="en-US" dirty="0"/>
              <a:t>Linear Regression with 1 Feature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88A222-3B91-9A7B-346E-B24E864D5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968" y="1325563"/>
                <a:ext cx="6391656" cy="501253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 there be a dataset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.</a:t>
                </a:r>
                <a:endParaRPr lang="el-GR" sz="2000" dirty="0"/>
              </a:p>
              <a:p>
                <a:r>
                  <a:rPr lang="en-US" sz="2000" dirty="0"/>
                  <a:t>The goal is to find a linear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for every given </a:t>
                </a:r>
                <a:r>
                  <a:rPr lang="en-US" sz="2000" b="1" dirty="0"/>
                  <a:t>training</a:t>
                </a:r>
                <a:r>
                  <a:rPr lang="en-US" sz="2000" dirty="0"/>
                  <a:t> </a:t>
                </a:r>
                <a:r>
                  <a:rPr lang="en-US" sz="2000" b="1" dirty="0"/>
                  <a:t>point</a:t>
                </a:r>
                <a:r>
                  <a:rPr lang="en-US" sz="2000" dirty="0"/>
                  <a:t> (</a:t>
                </a:r>
                <a:r>
                  <a:rPr lang="en-US" sz="2000" b="1" dirty="0"/>
                  <a:t>sample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can be calculated as a </a:t>
                </a:r>
                <a:r>
                  <a:rPr lang="en-US" sz="2000" b="1" dirty="0"/>
                  <a:t>Regression 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alternatively: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where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/>
                  <a:t> is the estimated (predicted)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value.</a:t>
                </a:r>
              </a:p>
              <a:p>
                <a:r>
                  <a:rPr lang="en-US" sz="2000" b="0" dirty="0"/>
                  <a:t>The </a:t>
                </a:r>
                <a:r>
                  <a:rPr lang="en-US" sz="2000" b="1" dirty="0"/>
                  <a:t>weight (coefficient)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dirty="0"/>
                  <a:t>controls the </a:t>
                </a:r>
                <a:r>
                  <a:rPr lang="en-US" sz="2000" b="1" dirty="0"/>
                  <a:t>orientation</a:t>
                </a:r>
                <a:r>
                  <a:rPr lang="en-US" sz="2000" dirty="0"/>
                  <a:t> (</a:t>
                </a:r>
                <a:r>
                  <a:rPr lang="en-US" sz="2000" b="1" dirty="0"/>
                  <a:t>rotation</a:t>
                </a:r>
                <a:r>
                  <a:rPr lang="en-US" sz="2000" dirty="0"/>
                  <a:t>) of the line.</a:t>
                </a:r>
              </a:p>
              <a:p>
                <a:r>
                  <a:rPr lang="en-US" sz="2000" b="0" dirty="0"/>
                  <a:t>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(</a:t>
                </a:r>
                <a:r>
                  <a:rPr lang="en-US" sz="2000" b="1" dirty="0"/>
                  <a:t>bias</a:t>
                </a:r>
                <a:r>
                  <a:rPr lang="en-US" sz="2000" dirty="0"/>
                  <a:t>) affects the </a:t>
                </a:r>
                <a:r>
                  <a:rPr lang="en-US" sz="2000" b="1" dirty="0"/>
                  <a:t>position</a:t>
                </a:r>
                <a:r>
                  <a:rPr lang="en-US" sz="2000" dirty="0"/>
                  <a:t> (l</a:t>
                </a:r>
                <a:r>
                  <a:rPr lang="en-US" sz="2000" b="1" dirty="0"/>
                  <a:t>eft-right</a:t>
                </a:r>
                <a:r>
                  <a:rPr lang="en-US" sz="2000" dirty="0"/>
                  <a:t>) of the line.</a:t>
                </a:r>
              </a:p>
              <a:p>
                <a:r>
                  <a:rPr lang="en-US" sz="2000" dirty="0"/>
                  <a:t>The goal is to find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so that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the line fits perfectly.</a:t>
                </a:r>
              </a:p>
              <a:p>
                <a:r>
                  <a:rPr lang="en-US" sz="2000" dirty="0"/>
                  <a:t>Notice that the line does not fit perfectly the data. Each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generates an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which can be calculated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B488A222-3B91-9A7B-346E-B24E864D5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968" y="1325563"/>
                <a:ext cx="6391656" cy="5012532"/>
              </a:xfrm>
              <a:blipFill>
                <a:blip r:embed="rId3"/>
                <a:stretch>
                  <a:fillRect l="-859" t="-1094" r="-573" b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F6C2BEAC-CBF0-D90D-8DB6-199CB257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1D14CAF-78DB-4A76-75F0-292F6E58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Βέλος: Καμπύλο προς τα δεξιά 6">
            <a:extLst>
              <a:ext uri="{FF2B5EF4-FFF2-40B4-BE49-F238E27FC236}">
                <a16:creationId xmlns:a16="http://schemas.microsoft.com/office/drawing/2014/main" id="{1550CE84-317C-369C-6162-6604C490D498}"/>
              </a:ext>
            </a:extLst>
          </p:cNvPr>
          <p:cNvSpPr/>
          <p:nvPr/>
        </p:nvSpPr>
        <p:spPr>
          <a:xfrm rot="2962357">
            <a:off x="8191951" y="1934410"/>
            <a:ext cx="544583" cy="806833"/>
          </a:xfrm>
          <a:prstGeom prst="curved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52537F-8AB2-A9F4-DE65-D0B4DFD0FF81}"/>
                  </a:ext>
                </a:extLst>
              </p:cNvPr>
              <p:cNvSpPr txBox="1"/>
              <p:nvPr/>
            </p:nvSpPr>
            <p:spPr>
              <a:xfrm>
                <a:off x="8464243" y="2337826"/>
                <a:ext cx="444444" cy="389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52537F-8AB2-A9F4-DE65-D0B4DFD0F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243" y="2337826"/>
                <a:ext cx="444444" cy="389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Βέλος: Αριστερό-δεξιό 8">
            <a:extLst>
              <a:ext uri="{FF2B5EF4-FFF2-40B4-BE49-F238E27FC236}">
                <a16:creationId xmlns:a16="http://schemas.microsoft.com/office/drawing/2014/main" id="{E7099302-C7E2-4DBC-590B-92EA1B8303EB}"/>
              </a:ext>
            </a:extLst>
          </p:cNvPr>
          <p:cNvSpPr/>
          <p:nvPr/>
        </p:nvSpPr>
        <p:spPr>
          <a:xfrm>
            <a:off x="9394749" y="2059587"/>
            <a:ext cx="862979" cy="362423"/>
          </a:xfrm>
          <a:prstGeom prst="left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E613AE-5192-30E1-CDCD-F719ED9C1BB3}"/>
                  </a:ext>
                </a:extLst>
              </p:cNvPr>
              <p:cNvSpPr txBox="1"/>
              <p:nvPr/>
            </p:nvSpPr>
            <p:spPr>
              <a:xfrm>
                <a:off x="9555303" y="2338523"/>
                <a:ext cx="541872" cy="389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E613AE-5192-30E1-CDCD-F719ED9C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303" y="2338523"/>
                <a:ext cx="541872" cy="3892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A27549-A326-8AAF-CC57-112A493B6F84}"/>
                  </a:ext>
                </a:extLst>
              </p:cNvPr>
              <p:cNvSpPr txBox="1"/>
              <p:nvPr/>
            </p:nvSpPr>
            <p:spPr>
              <a:xfrm>
                <a:off x="10706288" y="2720339"/>
                <a:ext cx="1563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A27549-A326-8AAF-CC57-112A493B6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288" y="2720339"/>
                <a:ext cx="1563248" cy="369332"/>
              </a:xfrm>
              <a:prstGeom prst="rect">
                <a:avLst/>
              </a:prstGeom>
              <a:blipFill>
                <a:blip r:embed="rId6"/>
                <a:stretch>
                  <a:fillRect t="-655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03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51A9DFDE-1063-AAFD-DB0D-B5D475D1C6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4192" y="1250277"/>
                <a:ext cx="10984992" cy="157945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The same concept can be applied to multiple features,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has multiple features.</a:t>
                </a:r>
              </a:p>
              <a:p>
                <a:r>
                  <a:rPr lang="en-US" sz="2000" dirty="0"/>
                  <a:t>In these cases, the linear regression constructs a </a:t>
                </a:r>
                <a:r>
                  <a:rPr lang="en-US" sz="2000" b="1" dirty="0"/>
                  <a:t>hyperplane</a:t>
                </a:r>
                <a:r>
                  <a:rPr lang="en-US" sz="2000" dirty="0"/>
                  <a:t> (instead of a line) that fits the data.</a:t>
                </a:r>
              </a:p>
              <a:p>
                <a:r>
                  <a:rPr lang="en-US" sz="2000" dirty="0"/>
                  <a:t>For dataset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features, formula becomes: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where the goal is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that result in a perfect (as good as possible) hyperplane.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51A9DFDE-1063-AAFD-DB0D-B5D475D1C6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192" y="1250277"/>
                <a:ext cx="10984992" cy="1579452"/>
              </a:xfrm>
              <a:blipFill>
                <a:blip r:embed="rId2"/>
                <a:stretch>
                  <a:fillRect l="-499" t="-3475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16D080C-3965-7C40-ADC1-7419D4E2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B475520-1884-6737-1AAA-77A8C368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8</a:t>
            </a:fld>
            <a:endParaRPr lang="en-US"/>
          </a:p>
        </p:txBody>
      </p:sp>
      <p:sp>
        <p:nvSpPr>
          <p:cNvPr id="6" name="Τίτλος 1">
            <a:extLst>
              <a:ext uri="{FF2B5EF4-FFF2-40B4-BE49-F238E27FC236}">
                <a16:creationId xmlns:a16="http://schemas.microsoft.com/office/drawing/2014/main" id="{9F4EE2AF-4453-03AC-E8EE-3BF5E330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Linear Regression with Many Features</a:t>
            </a:r>
          </a:p>
        </p:txBody>
      </p:sp>
      <p:pic>
        <p:nvPicPr>
          <p:cNvPr id="2050" name="Picture 2" descr="Multiple Linear Regression and Visualization in Python | Pythonic Excursions">
            <a:extLst>
              <a:ext uri="{FF2B5EF4-FFF2-40B4-BE49-F238E27FC236}">
                <a16:creationId xmlns:a16="http://schemas.microsoft.com/office/drawing/2014/main" id="{FA0973BC-A8AD-9B0A-D5DB-4D03C4B2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305" y="2893354"/>
            <a:ext cx="6967727" cy="3462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61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4819965-A5B5-E8E2-2C7F-CFBE93E4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853"/>
            <a:ext cx="10515600" cy="1325563"/>
          </a:xfrm>
        </p:spPr>
        <p:txBody>
          <a:bodyPr/>
          <a:lstStyle/>
          <a:p>
            <a:r>
              <a:rPr lang="en-US" dirty="0"/>
              <a:t>Linear Regression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48A5DF5-D10B-028A-7354-A60BB8691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2"/>
                <a:ext cx="10515600" cy="4416870"/>
              </a:xfrm>
            </p:spPr>
            <p:txBody>
              <a:bodyPr>
                <a:normAutofit/>
              </a:bodyPr>
              <a:lstStyle/>
              <a:p>
                <a:r>
                  <a:rPr lang="en-US" sz="2000" b="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𝑤𝑥</m:t>
                    </m:r>
                  </m:oMath>
                </a14:m>
                <a:r>
                  <a:rPr lang="en-US" sz="2000" dirty="0"/>
                  <a:t> be the predicted value of the actual target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The error of the </a:t>
                </a:r>
              </a:p>
              <a:p>
                <a:r>
                  <a:rPr lang="en-US" sz="2000" dirty="0"/>
                  <a:t>Goal is to adjust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 so that the </a:t>
                </a:r>
                <a:r>
                  <a:rPr lang="en-US" sz="2000" b="1" dirty="0"/>
                  <a:t>Squared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minimized for each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To fit the regression line for every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the </a:t>
                </a:r>
                <a:r>
                  <a:rPr lang="en-US" sz="2000" b="1" dirty="0"/>
                  <a:t>Mean Squared Error 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𝑴𝑺𝑬</m:t>
                    </m:r>
                  </m:oMath>
                </a14:m>
                <a:r>
                  <a:rPr lang="en-US" sz="2000" b="1" dirty="0"/>
                  <a:t>) </a:t>
                </a:r>
                <a:r>
                  <a:rPr lang="en-US" sz="2000" dirty="0"/>
                  <a:t>must be minimized.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𝑀𝑆𝐸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=0⇒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Popular Optimization Methods (Solvers):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Ordinary Least Squares (OLS).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Gradient Descent (GD).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Stochastic Gradient Descent (SGD).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Stochastic Average Gradient (SAGA).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sz="1600" dirty="0"/>
                  <a:t>Limited-memory BFGS (LBFGS).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16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sz="16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348A5DF5-D10B-028A-7354-A60BB8691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2"/>
                <a:ext cx="10515600" cy="4416870"/>
              </a:xfrm>
              <a:blipFill>
                <a:blip r:embed="rId2"/>
                <a:stretch>
                  <a:fillRect l="-522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0756855B-0C4C-6CEB-A34E-96B2D5D7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/>
              <a:t>Βασίλειος Κοχλιαρίδης</a:t>
            </a:r>
            <a:endParaRPr lang="en-US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2BB4C44E-4AA2-7AF1-C792-B2E28FE3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07A8-9683-4814-8097-A9DE14688C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5329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2304</Words>
  <Application>Microsoft Office PowerPoint</Application>
  <PresentationFormat>Ευρεία οθόνη</PresentationFormat>
  <Paragraphs>226</Paragraphs>
  <Slides>20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Wingdings</vt:lpstr>
      <vt:lpstr>Θέμα του Office</vt:lpstr>
      <vt:lpstr>Machine Learning</vt:lpstr>
      <vt:lpstr>Concepts in Machine Learning (ML)</vt:lpstr>
      <vt:lpstr>ML Concepts Example</vt:lpstr>
      <vt:lpstr>Regression Analysis</vt:lpstr>
      <vt:lpstr>Linear Regression</vt:lpstr>
      <vt:lpstr>Linear Modeling</vt:lpstr>
      <vt:lpstr>Linear Regression with 1 Feature</vt:lpstr>
      <vt:lpstr>Linear Regression with Many Features</vt:lpstr>
      <vt:lpstr>Linear Regression Solution</vt:lpstr>
      <vt:lpstr>Optimization Methods (1)</vt:lpstr>
      <vt:lpstr>Optimization Methods (2)</vt:lpstr>
      <vt:lpstr>Polynomial Regression</vt:lpstr>
      <vt:lpstr>Logistic Regression</vt:lpstr>
      <vt:lpstr>Sigmoid (Logistic) Function:  </vt:lpstr>
      <vt:lpstr>Optimizing Logistic Regression</vt:lpstr>
      <vt:lpstr>Regularization</vt:lpstr>
      <vt:lpstr>Regularization Penalties</vt:lpstr>
      <vt:lpstr>Coefficient Analysis</vt:lpstr>
      <vt:lpstr>Correlation vs Causation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Vasileios Kochliaridis</dc:creator>
  <cp:lastModifiedBy>Vasileios Kochliaridis</cp:lastModifiedBy>
  <cp:revision>1</cp:revision>
  <dcterms:created xsi:type="dcterms:W3CDTF">2025-10-15T06:52:11Z</dcterms:created>
  <dcterms:modified xsi:type="dcterms:W3CDTF">2025-10-15T09:14:09Z</dcterms:modified>
</cp:coreProperties>
</file>