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RylL4Aw+slyefj5jHEM7iB/4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67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Google Shape;16;p20"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7" name="Google Shape;17;p20"/>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0"/>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1800"/>
              <a:buNone/>
              <a:defRPr sz="1800" cap="none">
                <a:solidFill>
                  <a:schemeClr val="dk1"/>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1000"/>
              </a:spcAft>
              <a:buSzPts val="1200"/>
              <a:buNone/>
              <a:defRPr>
                <a:solidFill>
                  <a:srgbClr val="888888"/>
                </a:solidFill>
              </a:defRPr>
            </a:lvl9pPr>
          </a:lstStyle>
          <a:p>
            <a:endParaRPr/>
          </a:p>
        </p:txBody>
      </p:sp>
      <p:sp>
        <p:nvSpPr>
          <p:cNvPr id="19" name="Google Shape;19;p20"/>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5"/>
        <p:cNvGrpSpPr/>
        <p:nvPr/>
      </p:nvGrpSpPr>
      <p:grpSpPr>
        <a:xfrm>
          <a:off x="0" y="0"/>
          <a:ext cx="0" cy="0"/>
          <a:chOff x="0" y="0"/>
          <a:chExt cx="0" cy="0"/>
        </a:xfrm>
      </p:grpSpPr>
      <p:pic>
        <p:nvPicPr>
          <p:cNvPr id="86" name="Google Shape;86;p2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7" name="Google Shape;87;p28"/>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alibri"/>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8"/>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89" name="Google Shape;89;p28"/>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90" name="Google Shape;90;p2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93"/>
        <p:cNvGrpSpPr/>
        <p:nvPr/>
      </p:nvGrpSpPr>
      <p:grpSpPr>
        <a:xfrm>
          <a:off x="0" y="0"/>
          <a:ext cx="0" cy="0"/>
          <a:chOff x="0" y="0"/>
          <a:chExt cx="0" cy="0"/>
        </a:xfrm>
      </p:grpSpPr>
      <p:pic>
        <p:nvPicPr>
          <p:cNvPr id="94" name="Google Shape;94;p2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5" name="Google Shape;95;p29"/>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9"/>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97" name="Google Shape;97;p29"/>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98" name="Google Shape;98;p2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1"/>
        <p:cNvGrpSpPr/>
        <p:nvPr/>
      </p:nvGrpSpPr>
      <p:grpSpPr>
        <a:xfrm>
          <a:off x="0" y="0"/>
          <a:ext cx="0" cy="0"/>
          <a:chOff x="0" y="0"/>
          <a:chExt cx="0" cy="0"/>
        </a:xfrm>
      </p:grpSpPr>
      <p:pic>
        <p:nvPicPr>
          <p:cNvPr id="102" name="Google Shape;102;p3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30"/>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0"/>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5" name="Google Shape;105;p3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8"/>
        <p:cNvGrpSpPr/>
        <p:nvPr/>
      </p:nvGrpSpPr>
      <p:grpSpPr>
        <a:xfrm>
          <a:off x="0" y="0"/>
          <a:ext cx="0" cy="0"/>
          <a:chOff x="0" y="0"/>
          <a:chExt cx="0" cy="0"/>
        </a:xfrm>
      </p:grpSpPr>
      <p:pic>
        <p:nvPicPr>
          <p:cNvPr id="109" name="Google Shape;109;p3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31"/>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cap="none">
                <a:solidFill>
                  <a:schemeClr val="lt1"/>
                </a:solidFill>
                <a:latin typeface="Calibri"/>
                <a:ea typeface="Calibri"/>
                <a:cs typeface="Calibri"/>
                <a:sym typeface="Calibri"/>
              </a:rPr>
              <a:t>”</a:t>
            </a:r>
            <a:endParaRPr/>
          </a:p>
        </p:txBody>
      </p:sp>
      <p:sp>
        <p:nvSpPr>
          <p:cNvPr id="111" name="Google Shape;111;p31"/>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cap="none">
                <a:solidFill>
                  <a:schemeClr val="lt1"/>
                </a:solidFill>
                <a:latin typeface="Calibri"/>
                <a:ea typeface="Calibri"/>
                <a:cs typeface="Calibri"/>
                <a:sym typeface="Calibri"/>
              </a:rPr>
              <a:t>“</a:t>
            </a:r>
            <a:endParaRPr/>
          </a:p>
        </p:txBody>
      </p:sp>
      <p:sp>
        <p:nvSpPr>
          <p:cNvPr id="112" name="Google Shape;112;p31"/>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1"/>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1800"/>
              <a:buFont typeface="Calibri"/>
              <a:buNone/>
              <a:defRPr/>
            </a:lvl1pPr>
            <a:lvl2pPr marL="914400" lvl="1" indent="-228600" algn="l">
              <a:spcBef>
                <a:spcPts val="1000"/>
              </a:spcBef>
              <a:spcAft>
                <a:spcPts val="0"/>
              </a:spcAft>
              <a:buSzPts val="1600"/>
              <a:buFont typeface="Calibri"/>
              <a:buNone/>
              <a:defRPr/>
            </a:lvl2pPr>
            <a:lvl3pPr marL="1371600" lvl="2" indent="-228600" algn="l">
              <a:spcBef>
                <a:spcPts val="1000"/>
              </a:spcBef>
              <a:spcAft>
                <a:spcPts val="0"/>
              </a:spcAft>
              <a:buSzPts val="1400"/>
              <a:buFont typeface="Calibri"/>
              <a:buNone/>
              <a:defRPr/>
            </a:lvl3pPr>
            <a:lvl4pPr marL="1828800" lvl="3" indent="-228600" algn="l">
              <a:spcBef>
                <a:spcPts val="1000"/>
              </a:spcBef>
              <a:spcAft>
                <a:spcPts val="0"/>
              </a:spcAft>
              <a:buSzPts val="1200"/>
              <a:buFont typeface="Calibri"/>
              <a:buNone/>
              <a:defRPr/>
            </a:lvl4pPr>
            <a:lvl5pPr marL="2286000" lvl="4" indent="-228600" algn="l">
              <a:spcBef>
                <a:spcPts val="1000"/>
              </a:spcBef>
              <a:spcAft>
                <a:spcPts val="0"/>
              </a:spcAft>
              <a:buSzPts val="1200"/>
              <a:buFont typeface="Calibri"/>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14" name="Google Shape;114;p31"/>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15" name="Google Shape;115;p3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8"/>
        <p:cNvGrpSpPr/>
        <p:nvPr/>
      </p:nvGrpSpPr>
      <p:grpSpPr>
        <a:xfrm>
          <a:off x="0" y="0"/>
          <a:ext cx="0" cy="0"/>
          <a:chOff x="0" y="0"/>
          <a:chExt cx="0" cy="0"/>
        </a:xfrm>
      </p:grpSpPr>
      <p:pic>
        <p:nvPicPr>
          <p:cNvPr id="119" name="Google Shape;119;p3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32"/>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2"/>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22" name="Google Shape;122;p3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5"/>
        <p:cNvGrpSpPr/>
        <p:nvPr/>
      </p:nvGrpSpPr>
      <p:grpSpPr>
        <a:xfrm>
          <a:off x="0" y="0"/>
          <a:ext cx="0" cy="0"/>
          <a:chOff x="0" y="0"/>
          <a:chExt cx="0" cy="0"/>
        </a:xfrm>
      </p:grpSpPr>
      <p:pic>
        <p:nvPicPr>
          <p:cNvPr id="126" name="Google Shape;126;p3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7" name="Google Shape;127;p33"/>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cap="none">
                <a:solidFill>
                  <a:schemeClr val="lt1"/>
                </a:solidFill>
                <a:latin typeface="Calibri"/>
                <a:ea typeface="Calibri"/>
                <a:cs typeface="Calibri"/>
                <a:sym typeface="Calibri"/>
              </a:rPr>
              <a:t>”</a:t>
            </a:r>
            <a:endParaRPr/>
          </a:p>
        </p:txBody>
      </p:sp>
      <p:sp>
        <p:nvSpPr>
          <p:cNvPr id="128" name="Google Shape;128;p33"/>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cap="none">
                <a:solidFill>
                  <a:schemeClr val="lt1"/>
                </a:solidFill>
                <a:latin typeface="Calibri"/>
                <a:ea typeface="Calibri"/>
                <a:cs typeface="Calibri"/>
                <a:sym typeface="Calibri"/>
              </a:rPr>
              <a:t>“</a:t>
            </a:r>
            <a:endParaRPr/>
          </a:p>
        </p:txBody>
      </p:sp>
      <p:sp>
        <p:nvSpPr>
          <p:cNvPr id="129" name="Google Shape;129;p33"/>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3"/>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400"/>
              <a:buNone/>
              <a:defRPr sz="24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1" name="Google Shape;131;p33"/>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32" name="Google Shape;132;p3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5"/>
        <p:cNvGrpSpPr/>
        <p:nvPr/>
      </p:nvGrpSpPr>
      <p:grpSpPr>
        <a:xfrm>
          <a:off x="0" y="0"/>
          <a:ext cx="0" cy="0"/>
          <a:chOff x="0" y="0"/>
          <a:chExt cx="0" cy="0"/>
        </a:xfrm>
      </p:grpSpPr>
      <p:pic>
        <p:nvPicPr>
          <p:cNvPr id="136" name="Google Shape;136;p3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7" name="Google Shape;137;p34"/>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4"/>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800"/>
              <a:buNone/>
              <a:defRPr sz="28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9" name="Google Shape;139;p34"/>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40" name="Google Shape;140;p3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pic>
        <p:nvPicPr>
          <p:cNvPr id="144" name="Google Shape;144;p3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45" name="Google Shape;145;p3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5"/>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47" name="Google Shape;147;p3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0"/>
        <p:cNvGrpSpPr/>
        <p:nvPr/>
      </p:nvGrpSpPr>
      <p:grpSpPr>
        <a:xfrm>
          <a:off x="0" y="0"/>
          <a:ext cx="0" cy="0"/>
          <a:chOff x="0" y="0"/>
          <a:chExt cx="0" cy="0"/>
        </a:xfrm>
      </p:grpSpPr>
      <p:pic>
        <p:nvPicPr>
          <p:cNvPr id="151" name="Google Shape;151;p3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52" name="Google Shape;152;p36"/>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6"/>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54" name="Google Shape;154;p3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pic>
        <p:nvPicPr>
          <p:cNvPr id="29" name="Google Shape;29;p2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0" name="Google Shape;30;p2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2" name="Google Shape;32;p2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35"/>
        <p:cNvGrpSpPr/>
        <p:nvPr/>
      </p:nvGrpSpPr>
      <p:grpSpPr>
        <a:xfrm>
          <a:off x="0" y="0"/>
          <a:ext cx="0" cy="0"/>
          <a:chOff x="0" y="0"/>
          <a:chExt cx="0" cy="0"/>
        </a:xfrm>
      </p:grpSpPr>
      <p:pic>
        <p:nvPicPr>
          <p:cNvPr id="36" name="Google Shape;36;p19"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37" name="Google Shape;37;p19"/>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a:endParaRPr/>
          </a:p>
        </p:txBody>
      </p:sp>
      <p:sp>
        <p:nvSpPr>
          <p:cNvPr id="39" name="Google Shape;39;p19"/>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pic>
        <p:nvPicPr>
          <p:cNvPr id="43" name="Google Shape;43;p2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44" name="Google Shape;44;p22"/>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2"/>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cap="none">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46" name="Google Shape;46;p2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pic>
        <p:nvPicPr>
          <p:cNvPr id="50" name="Google Shape;50;p2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1" name="Google Shape;51;p2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53" name="Google Shape;53;p23"/>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54" name="Google Shape;54;p2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2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60" name="Google Shape;60;p24"/>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1" name="Google Shape;61;p24"/>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62" name="Google Shape;62;p24"/>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3" name="Google Shape;63;p2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pic>
        <p:nvPicPr>
          <p:cNvPr id="67" name="Google Shape;67;p2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8" name="Google Shape;68;p2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pic>
        <p:nvPicPr>
          <p:cNvPr id="73" name="Google Shape;73;p2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4" name="Google Shape;74;p2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7"/>
        <p:cNvGrpSpPr/>
        <p:nvPr/>
      </p:nvGrpSpPr>
      <p:grpSpPr>
        <a:xfrm>
          <a:off x="0" y="0"/>
          <a:ext cx="0" cy="0"/>
          <a:chOff x="0" y="0"/>
          <a:chExt cx="0" cy="0"/>
        </a:xfrm>
      </p:grpSpPr>
      <p:pic>
        <p:nvPicPr>
          <p:cNvPr id="78" name="Google Shape;78;p2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9" name="Google Shape;79;p27"/>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81" name="Google Shape;81;p27"/>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00"/>
              <a:buNone/>
              <a:defRPr sz="16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82" name="Google Shape;82;p2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1.jp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8"/>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30200" algn="l" rtl="0">
              <a:spcBef>
                <a:spcPts val="10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17500" algn="l" rtl="0">
              <a:spcBef>
                <a:spcPts val="10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1000"/>
              </a:spcBef>
              <a:spcAft>
                <a:spcPts val="100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0" marR="0" lvl="1" indent="0" algn="r" rtl="0">
              <a:spcBef>
                <a:spcPts val="0"/>
              </a:spcBef>
              <a:buNone/>
              <a:defRPr sz="1000" b="0" i="0" u="none" strike="noStrike" cap="none">
                <a:solidFill>
                  <a:schemeClr val="dk1"/>
                </a:solidFill>
                <a:latin typeface="Calibri"/>
                <a:ea typeface="Calibri"/>
                <a:cs typeface="Calibri"/>
                <a:sym typeface="Calibri"/>
              </a:defRPr>
            </a:lvl2pPr>
            <a:lvl3pPr marL="0" marR="0" lvl="2" indent="0" algn="r" rtl="0">
              <a:spcBef>
                <a:spcPts val="0"/>
              </a:spcBef>
              <a:buNone/>
              <a:defRPr sz="1000" b="0" i="0" u="none" strike="noStrike" cap="none">
                <a:solidFill>
                  <a:schemeClr val="dk1"/>
                </a:solidFill>
                <a:latin typeface="Calibri"/>
                <a:ea typeface="Calibri"/>
                <a:cs typeface="Calibri"/>
                <a:sym typeface="Calibri"/>
              </a:defRPr>
            </a:lvl3pPr>
            <a:lvl4pPr marL="0" marR="0" lvl="3" indent="0" algn="r" rtl="0">
              <a:spcBef>
                <a:spcPts val="0"/>
              </a:spcBef>
              <a:buNone/>
              <a:defRPr sz="1000" b="0" i="0" u="none" strike="noStrike" cap="none">
                <a:solidFill>
                  <a:schemeClr val="dk1"/>
                </a:solidFill>
                <a:latin typeface="Calibri"/>
                <a:ea typeface="Calibri"/>
                <a:cs typeface="Calibri"/>
                <a:sym typeface="Calibri"/>
              </a:defRPr>
            </a:lvl4pPr>
            <a:lvl5pPr marL="0" marR="0" lvl="4" indent="0" algn="r" rtl="0">
              <a:spcBef>
                <a:spcPts val="0"/>
              </a:spcBef>
              <a:buNone/>
              <a:defRPr sz="1000" b="0" i="0" u="none" strike="noStrike" cap="none">
                <a:solidFill>
                  <a:schemeClr val="dk1"/>
                </a:solidFill>
                <a:latin typeface="Calibri"/>
                <a:ea typeface="Calibri"/>
                <a:cs typeface="Calibri"/>
                <a:sym typeface="Calibri"/>
              </a:defRPr>
            </a:lvl5pPr>
            <a:lvl6pPr marL="0" marR="0" lvl="5" indent="0" algn="r" rtl="0">
              <a:spcBef>
                <a:spcPts val="0"/>
              </a:spcBef>
              <a:buNone/>
              <a:defRPr sz="1000" b="0" i="0" u="none" strike="noStrike" cap="none">
                <a:solidFill>
                  <a:schemeClr val="dk1"/>
                </a:solidFill>
                <a:latin typeface="Calibri"/>
                <a:ea typeface="Calibri"/>
                <a:cs typeface="Calibri"/>
                <a:sym typeface="Calibri"/>
              </a:defRPr>
            </a:lvl6pPr>
            <a:lvl7pPr marL="0" marR="0" lvl="6" indent="0" algn="r" rtl="0">
              <a:spcBef>
                <a:spcPts val="0"/>
              </a:spcBef>
              <a:buNone/>
              <a:defRPr sz="1000" b="0" i="0" u="none" strike="noStrike" cap="none">
                <a:solidFill>
                  <a:schemeClr val="dk1"/>
                </a:solidFill>
                <a:latin typeface="Calibri"/>
                <a:ea typeface="Calibri"/>
                <a:cs typeface="Calibri"/>
                <a:sym typeface="Calibri"/>
              </a:defRPr>
            </a:lvl7pPr>
            <a:lvl8pPr marL="0" marR="0" lvl="7" indent="0" algn="r" rtl="0">
              <a:spcBef>
                <a:spcPts val="0"/>
              </a:spcBef>
              <a:buNone/>
              <a:defRPr sz="1000" b="0" i="0" u="none" strike="noStrike" cap="none">
                <a:solidFill>
                  <a:schemeClr val="dk1"/>
                </a:solidFill>
                <a:latin typeface="Calibri"/>
                <a:ea typeface="Calibri"/>
                <a:cs typeface="Calibri"/>
                <a:sym typeface="Calibri"/>
              </a:defRPr>
            </a:lvl8pPr>
            <a:lvl9pPr marL="0" marR="0" lvl="8" indent="0" algn="r" rtl="0">
              <a:spcBef>
                <a:spcPts val="0"/>
              </a:spcBef>
              <a:buNone/>
              <a:defRPr sz="10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22"/>
        <p:cNvGrpSpPr/>
        <p:nvPr/>
      </p:nvGrpSpPr>
      <p:grpSpPr>
        <a:xfrm>
          <a:off x="0" y="0"/>
          <a:ext cx="0" cy="0"/>
          <a:chOff x="0" y="0"/>
          <a:chExt cx="0" cy="0"/>
        </a:xfrm>
      </p:grpSpPr>
      <p:sp>
        <p:nvSpPr>
          <p:cNvPr id="23" name="Google Shape;23;p17"/>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24" name="Google Shape;24;p17"/>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25" name="Google Shape;25;p1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26" name="Google Shape;26;p1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27" name="Google Shape;27;p1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pic>
        <p:nvPicPr>
          <p:cNvPr id="161" name="Google Shape;161;p1"/>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62" name="Google Shape;162;p1"/>
          <p:cNvSpPr/>
          <p:nvPr/>
        </p:nvSpPr>
        <p:spPr>
          <a:xfrm>
            <a:off x="0" y="0"/>
            <a:ext cx="12192000" cy="6858000"/>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63" name="Google Shape;163;p1"/>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64" name="Google Shape;164;p1"/>
          <p:cNvSpPr/>
          <p:nvPr/>
        </p:nvSpPr>
        <p:spPr>
          <a:xfrm>
            <a:off x="477012" y="480060"/>
            <a:ext cx="11237976" cy="58978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
          <p:cNvSpPr txBox="1">
            <a:spLocks noGrp="1"/>
          </p:cNvSpPr>
          <p:nvPr>
            <p:ph type="ctrTitle"/>
          </p:nvPr>
        </p:nvSpPr>
        <p:spPr>
          <a:xfrm>
            <a:off x="1168696" y="2103028"/>
            <a:ext cx="9851432" cy="72925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3200"/>
              <a:buFont typeface="Calibri"/>
              <a:buNone/>
            </a:pPr>
            <a:r>
              <a:rPr lang="en-US" sz="3200" b="1" cap="none">
                <a:solidFill>
                  <a:schemeClr val="dk1"/>
                </a:solidFill>
                <a:latin typeface="Calibri"/>
                <a:ea typeface="Calibri"/>
                <a:cs typeface="Calibri"/>
                <a:sym typeface="Calibri"/>
              </a:rPr>
              <a:t>HELM AND MONITORING IN DEVOPS ENVIRONMENTS</a:t>
            </a:r>
            <a:endParaRPr sz="3200" b="1"/>
          </a:p>
        </p:txBody>
      </p:sp>
      <p:sp>
        <p:nvSpPr>
          <p:cNvPr id="166" name="Google Shape;166;p1"/>
          <p:cNvSpPr txBox="1">
            <a:spLocks noGrp="1"/>
          </p:cNvSpPr>
          <p:nvPr>
            <p:ph type="subTitle" idx="1"/>
          </p:nvPr>
        </p:nvSpPr>
        <p:spPr>
          <a:xfrm>
            <a:off x="2042740" y="3624730"/>
            <a:ext cx="7357091" cy="71808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840"/>
              <a:buNone/>
            </a:pPr>
            <a:r>
              <a:rPr lang="en-US" sz="1840" cap="none">
                <a:solidFill>
                  <a:srgbClr val="F18DAA"/>
                </a:solidFill>
                <a:latin typeface="Calibri"/>
                <a:ea typeface="Calibri"/>
                <a:cs typeface="Calibri"/>
                <a:sym typeface="Calibri"/>
              </a:rPr>
              <a:t>Presented by Eli Levy, Ofek Harpaz, Daniel Shahnovich, and Lior Taub</a:t>
            </a:r>
            <a:endParaRPr sz="2000" b="0" i="0" cap="none">
              <a:solidFill>
                <a:srgbClr val="F18DAA"/>
              </a:solidFill>
              <a:latin typeface="Calibri"/>
              <a:ea typeface="Calibri"/>
              <a:cs typeface="Calibri"/>
              <a:sym typeface="Calibri"/>
            </a:endParaRPr>
          </a:p>
        </p:txBody>
      </p:sp>
      <p:sp>
        <p:nvSpPr>
          <p:cNvPr id="167" name="Google Shape;167;p1"/>
          <p:cNvSpPr txBox="1"/>
          <p:nvPr/>
        </p:nvSpPr>
        <p:spPr>
          <a:xfrm>
            <a:off x="4496347" y="935097"/>
            <a:ext cx="2449876" cy="3754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40" b="0" i="0" u="none" strike="noStrike" cap="none">
                <a:solidFill>
                  <a:schemeClr val="dk1"/>
                </a:solidFill>
                <a:latin typeface="Calibri"/>
                <a:ea typeface="Calibri"/>
                <a:cs typeface="Calibri"/>
                <a:sym typeface="Calibri"/>
              </a:rPr>
              <a:t>DevSecOps12 Presents:</a:t>
            </a:r>
            <a:endParaRPr sz="2000" b="0" i="0" u="none" strike="noStrike" cap="none">
              <a:solidFill>
                <a:schemeClr val="dk1"/>
              </a:solidFill>
              <a:latin typeface="Calibri"/>
              <a:ea typeface="Calibri"/>
              <a:cs typeface="Calibri"/>
              <a:sym typeface="Calibri"/>
            </a:endParaRPr>
          </a:p>
        </p:txBody>
      </p:sp>
      <p:pic>
        <p:nvPicPr>
          <p:cNvPr id="168" name="Google Shape;168;p1" descr="Bar-Ilan University — Bar-Ilan University"/>
          <p:cNvPicPr preferRelativeResize="0"/>
          <p:nvPr/>
        </p:nvPicPr>
        <p:blipFill rotWithShape="1">
          <a:blip r:embed="rId5">
            <a:alphaModFix/>
          </a:blip>
          <a:srcRect/>
          <a:stretch/>
        </p:blipFill>
        <p:spPr>
          <a:xfrm>
            <a:off x="10239563" y="5490866"/>
            <a:ext cx="1142513" cy="4251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8"/>
        <p:cNvGrpSpPr/>
        <p:nvPr/>
      </p:nvGrpSpPr>
      <p:grpSpPr>
        <a:xfrm>
          <a:off x="0" y="0"/>
          <a:ext cx="0" cy="0"/>
          <a:chOff x="0" y="0"/>
          <a:chExt cx="0" cy="0"/>
        </a:xfrm>
      </p:grpSpPr>
      <p:sp>
        <p:nvSpPr>
          <p:cNvPr id="249" name="Google Shape;249;p10"/>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 name="Google Shape;250;p10"/>
          <p:cNvSpPr txBox="1">
            <a:spLocks noGrp="1"/>
          </p:cNvSpPr>
          <p:nvPr>
            <p:ph type="title"/>
          </p:nvPr>
        </p:nvSpPr>
        <p:spPr>
          <a:xfrm>
            <a:off x="685799" y="1150076"/>
            <a:ext cx="3659389" cy="45578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sz="4400" b="1"/>
              <a:t>POPULAR MONITORING TOOLS</a:t>
            </a:r>
            <a:endParaRPr sz="4400" b="1"/>
          </a:p>
        </p:txBody>
      </p:sp>
      <p:cxnSp>
        <p:nvCxnSpPr>
          <p:cNvPr id="251" name="Google Shape;251;p10"/>
          <p:cNvCxnSpPr/>
          <p:nvPr/>
        </p:nvCxnSpPr>
        <p:spPr>
          <a:xfrm>
            <a:off x="4666923" y="1668780"/>
            <a:ext cx="0" cy="3520440"/>
          </a:xfrm>
          <a:prstGeom prst="straightConnector1">
            <a:avLst/>
          </a:prstGeom>
          <a:noFill/>
          <a:ln w="19050" cap="flat" cmpd="sng">
            <a:solidFill>
              <a:schemeClr val="accent1"/>
            </a:solidFill>
            <a:prstDash val="solid"/>
            <a:round/>
            <a:headEnd type="none" w="sm" len="sm"/>
            <a:tailEnd type="none" w="sm" len="sm"/>
          </a:ln>
        </p:spPr>
      </p:cxnSp>
      <p:sp>
        <p:nvSpPr>
          <p:cNvPr id="252" name="Google Shape;252;p10"/>
          <p:cNvSpPr txBox="1">
            <a:spLocks noGrp="1"/>
          </p:cNvSpPr>
          <p:nvPr>
            <p:ph type="body" idx="1"/>
          </p:nvPr>
        </p:nvSpPr>
        <p:spPr>
          <a:xfrm>
            <a:off x="4988658" y="1150076"/>
            <a:ext cx="6517543" cy="4557849"/>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800"/>
              <a:buChar char="•"/>
            </a:pPr>
            <a:r>
              <a:rPr lang="en-US" sz="2800"/>
              <a:t>Prometheus, Grafana, ELK Stack, etc.</a:t>
            </a:r>
            <a:endParaRPr/>
          </a:p>
          <a:p>
            <a:pPr marL="285750" lvl="0" indent="-285750" algn="l" rtl="0">
              <a:spcBef>
                <a:spcPts val="1000"/>
              </a:spcBef>
              <a:spcAft>
                <a:spcPts val="0"/>
              </a:spcAft>
              <a:buSzPts val="2800"/>
              <a:buChar char="•"/>
            </a:pPr>
            <a:r>
              <a:rPr lang="en-US" sz="2800"/>
              <a:t>Collect, store, visualize, and analyze metrics and logs.</a:t>
            </a:r>
            <a:endParaRPr/>
          </a:p>
          <a:p>
            <a:pPr marL="285750" lvl="0" indent="-285750" algn="l" rtl="0">
              <a:spcBef>
                <a:spcPts val="1000"/>
              </a:spcBef>
              <a:spcAft>
                <a:spcPts val="0"/>
              </a:spcAft>
              <a:buSzPts val="2800"/>
              <a:buChar char="•"/>
            </a:pPr>
            <a:r>
              <a:rPr lang="en-US" sz="2800"/>
              <a:t>Vital for understanding system behavior.</a:t>
            </a:r>
            <a:endParaRPr/>
          </a:p>
        </p:txBody>
      </p:sp>
      <p:pic>
        <p:nvPicPr>
          <p:cNvPr id="253" name="Google Shape;253;p10" descr="Bar-Ilan University — Bar-Ilan University"/>
          <p:cNvPicPr preferRelativeResize="0"/>
          <p:nvPr/>
        </p:nvPicPr>
        <p:blipFill rotWithShape="1">
          <a:blip r:embed="rId4">
            <a:alphaModFix/>
          </a:blip>
          <a:srcRect/>
          <a:stretch/>
        </p:blipFill>
        <p:spPr>
          <a:xfrm>
            <a:off x="10961649" y="6400143"/>
            <a:ext cx="1230351" cy="4578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5400"/>
              <a:buFont typeface="Calibri"/>
              <a:buNone/>
            </a:pPr>
            <a:r>
              <a:rPr lang="en-US" sz="5400" b="1"/>
              <a:t>BENEFITS OF MONITORING</a:t>
            </a:r>
            <a:endParaRPr sz="5400" b="1"/>
          </a:p>
        </p:txBody>
      </p:sp>
      <p:grpSp>
        <p:nvGrpSpPr>
          <p:cNvPr id="259" name="Google Shape;259;p11"/>
          <p:cNvGrpSpPr/>
          <p:nvPr/>
        </p:nvGrpSpPr>
        <p:grpSpPr>
          <a:xfrm>
            <a:off x="685801" y="2152683"/>
            <a:ext cx="10131425" cy="3627900"/>
            <a:chOff x="0" y="10616"/>
            <a:chExt cx="10131425" cy="3627900"/>
          </a:xfrm>
        </p:grpSpPr>
        <p:sp>
          <p:nvSpPr>
            <p:cNvPr id="260" name="Google Shape;260;p11"/>
            <p:cNvSpPr/>
            <p:nvPr/>
          </p:nvSpPr>
          <p:spPr>
            <a:xfrm>
              <a:off x="0" y="10616"/>
              <a:ext cx="10131425" cy="1153620"/>
            </a:xfrm>
            <a:prstGeom prst="roundRect">
              <a:avLst>
                <a:gd name="adj" fmla="val 16667"/>
              </a:avLst>
            </a:prstGeom>
            <a:solidFill>
              <a:srgbClr val="E7437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txBox="1"/>
            <p:nvPr/>
          </p:nvSpPr>
          <p:spPr>
            <a:xfrm>
              <a:off x="56315" y="66931"/>
              <a:ext cx="10018795" cy="1040990"/>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a:buNone/>
              </a:pPr>
              <a:r>
                <a:rPr lang="en-US" sz="2900">
                  <a:solidFill>
                    <a:schemeClr val="lt1"/>
                  </a:solidFill>
                  <a:latin typeface="Calibri"/>
                  <a:ea typeface="Calibri"/>
                  <a:cs typeface="Calibri"/>
                  <a:sym typeface="Calibri"/>
                </a:rPr>
                <a:t>Early Issue Detection: Identify and resolve problems before they impact users.</a:t>
              </a:r>
              <a:endParaRPr/>
            </a:p>
          </p:txBody>
        </p:sp>
        <p:sp>
          <p:nvSpPr>
            <p:cNvPr id="262" name="Google Shape;262;p11"/>
            <p:cNvSpPr/>
            <p:nvPr/>
          </p:nvSpPr>
          <p:spPr>
            <a:xfrm>
              <a:off x="0" y="1247756"/>
              <a:ext cx="10131425" cy="1153620"/>
            </a:xfrm>
            <a:prstGeom prst="roundRect">
              <a:avLst>
                <a:gd name="adj" fmla="val 16667"/>
              </a:avLst>
            </a:prstGeom>
            <a:solidFill>
              <a:srgbClr val="E7437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txBox="1"/>
            <p:nvPr/>
          </p:nvSpPr>
          <p:spPr>
            <a:xfrm>
              <a:off x="56315" y="1304071"/>
              <a:ext cx="10018795" cy="1040990"/>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a:buNone/>
              </a:pPr>
              <a:r>
                <a:rPr lang="en-US" sz="2900">
                  <a:solidFill>
                    <a:schemeClr val="lt1"/>
                  </a:solidFill>
                  <a:latin typeface="Calibri"/>
                  <a:ea typeface="Calibri"/>
                  <a:cs typeface="Calibri"/>
                  <a:sym typeface="Calibri"/>
                </a:rPr>
                <a:t>Resource Optimization: Efficiently allocate resources, reducing costs.</a:t>
              </a:r>
              <a:endParaRPr/>
            </a:p>
          </p:txBody>
        </p:sp>
        <p:sp>
          <p:nvSpPr>
            <p:cNvPr id="264" name="Google Shape;264;p11"/>
            <p:cNvSpPr/>
            <p:nvPr/>
          </p:nvSpPr>
          <p:spPr>
            <a:xfrm>
              <a:off x="0" y="2484896"/>
              <a:ext cx="10131425" cy="1153620"/>
            </a:xfrm>
            <a:prstGeom prst="roundRect">
              <a:avLst>
                <a:gd name="adj" fmla="val 16667"/>
              </a:avLst>
            </a:prstGeom>
            <a:solidFill>
              <a:srgbClr val="E7437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txBox="1"/>
            <p:nvPr/>
          </p:nvSpPr>
          <p:spPr>
            <a:xfrm>
              <a:off x="56315" y="2541211"/>
              <a:ext cx="10018795" cy="1040990"/>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a:buNone/>
              </a:pPr>
              <a:r>
                <a:rPr lang="en-US" sz="2900">
                  <a:solidFill>
                    <a:schemeClr val="lt1"/>
                  </a:solidFill>
                  <a:latin typeface="Calibri"/>
                  <a:ea typeface="Calibri"/>
                  <a:cs typeface="Calibri"/>
                  <a:sym typeface="Calibri"/>
                </a:rPr>
                <a:t>Data-Driven Decisions: Base your actions on real-time metrics.</a:t>
              </a:r>
              <a:endParaRPr/>
            </a:p>
          </p:txBody>
        </p:sp>
      </p:grpSp>
      <p:pic>
        <p:nvPicPr>
          <p:cNvPr id="266" name="Google Shape;266;p11" descr="Bar-Ilan University — Bar-Ilan University"/>
          <p:cNvPicPr preferRelativeResize="0"/>
          <p:nvPr/>
        </p:nvPicPr>
        <p:blipFill rotWithShape="1">
          <a:blip r:embed="rId3">
            <a:alphaModFix/>
          </a:blip>
          <a:srcRect/>
          <a:stretch/>
        </p:blipFill>
        <p:spPr>
          <a:xfrm>
            <a:off x="10961649" y="6400143"/>
            <a:ext cx="1230351" cy="4578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12" descr="Grafana dashboard showcase: Visualizations for Prometheus, home energy  usage, GitHub, and more! | Grafana Labs"/>
          <p:cNvPicPr preferRelativeResize="0"/>
          <p:nvPr/>
        </p:nvPicPr>
        <p:blipFill rotWithShape="1">
          <a:blip r:embed="rId3">
            <a:alphaModFix/>
          </a:blip>
          <a:srcRect/>
          <a:stretch/>
        </p:blipFill>
        <p:spPr>
          <a:xfrm>
            <a:off x="2608263" y="0"/>
            <a:ext cx="6975475" cy="6858000"/>
          </a:xfrm>
          <a:prstGeom prst="rect">
            <a:avLst/>
          </a:prstGeom>
          <a:noFill/>
          <a:ln>
            <a:noFill/>
          </a:ln>
        </p:spPr>
      </p:pic>
      <p:pic>
        <p:nvPicPr>
          <p:cNvPr id="272" name="Google Shape;272;p12" descr="Bar-Ilan University — Bar-Ilan University"/>
          <p:cNvPicPr preferRelativeResize="0"/>
          <p:nvPr/>
        </p:nvPicPr>
        <p:blipFill rotWithShape="1">
          <a:blip r:embed="rId4">
            <a:alphaModFix/>
          </a:blip>
          <a:srcRect/>
          <a:stretch/>
        </p:blipFill>
        <p:spPr>
          <a:xfrm>
            <a:off x="10961649" y="6400143"/>
            <a:ext cx="1230351" cy="4578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13"/>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8" name="Google Shape;278;p13"/>
          <p:cNvSpPr txBox="1">
            <a:spLocks noGrp="1"/>
          </p:cNvSpPr>
          <p:nvPr>
            <p:ph type="title"/>
          </p:nvPr>
        </p:nvSpPr>
        <p:spPr>
          <a:xfrm>
            <a:off x="685799" y="1150076"/>
            <a:ext cx="3659389" cy="45578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sz="4400" b="1"/>
              <a:t>HELM AND MONITORING: BETTER TOGETHER</a:t>
            </a:r>
            <a:endParaRPr sz="4400" b="1"/>
          </a:p>
        </p:txBody>
      </p:sp>
      <p:cxnSp>
        <p:nvCxnSpPr>
          <p:cNvPr id="279" name="Google Shape;279;p13"/>
          <p:cNvCxnSpPr/>
          <p:nvPr/>
        </p:nvCxnSpPr>
        <p:spPr>
          <a:xfrm>
            <a:off x="4666923" y="1668780"/>
            <a:ext cx="0" cy="3520440"/>
          </a:xfrm>
          <a:prstGeom prst="straightConnector1">
            <a:avLst/>
          </a:prstGeom>
          <a:noFill/>
          <a:ln w="19050" cap="flat" cmpd="sng">
            <a:solidFill>
              <a:schemeClr val="accent1"/>
            </a:solidFill>
            <a:prstDash val="solid"/>
            <a:round/>
            <a:headEnd type="none" w="sm" len="sm"/>
            <a:tailEnd type="none" w="sm" len="sm"/>
          </a:ln>
        </p:spPr>
      </p:cxnSp>
      <p:sp>
        <p:nvSpPr>
          <p:cNvPr id="280" name="Google Shape;280;p13"/>
          <p:cNvSpPr txBox="1">
            <a:spLocks noGrp="1"/>
          </p:cNvSpPr>
          <p:nvPr>
            <p:ph type="body" idx="1"/>
          </p:nvPr>
        </p:nvSpPr>
        <p:spPr>
          <a:xfrm>
            <a:off x="4988658" y="1150076"/>
            <a:ext cx="6517543" cy="4557849"/>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000"/>
              <a:buChar char="•"/>
            </a:pPr>
            <a:r>
              <a:rPr lang="en-US" sz="2000"/>
              <a:t>Helm deploys, and Monitoring ensures performance.</a:t>
            </a:r>
            <a:endParaRPr/>
          </a:p>
          <a:p>
            <a:pPr marL="285750" lvl="0" indent="-285750" algn="l" rtl="0">
              <a:spcBef>
                <a:spcPts val="1000"/>
              </a:spcBef>
              <a:spcAft>
                <a:spcPts val="0"/>
              </a:spcAft>
              <a:buSzPts val="2000"/>
              <a:buChar char="•"/>
            </a:pPr>
            <a:r>
              <a:rPr lang="en-US" sz="2000"/>
              <a:t>Together, they create a robust DevOps workflow.</a:t>
            </a:r>
            <a:endParaRPr/>
          </a:p>
          <a:p>
            <a:pPr marL="285750" lvl="0" indent="-285750" algn="l" rtl="0">
              <a:spcBef>
                <a:spcPts val="1000"/>
              </a:spcBef>
              <a:spcAft>
                <a:spcPts val="0"/>
              </a:spcAft>
              <a:buSzPts val="2000"/>
              <a:buChar char="•"/>
            </a:pPr>
            <a:r>
              <a:rPr lang="en-US" sz="2000"/>
              <a:t>Efficiency: Streamline application deployment and monitoring.</a:t>
            </a:r>
            <a:endParaRPr/>
          </a:p>
          <a:p>
            <a:pPr marL="285750" lvl="0" indent="-285750" algn="l" rtl="0">
              <a:spcBef>
                <a:spcPts val="1000"/>
              </a:spcBef>
              <a:spcAft>
                <a:spcPts val="0"/>
              </a:spcAft>
              <a:buSzPts val="2000"/>
              <a:buChar char="•"/>
            </a:pPr>
            <a:r>
              <a:rPr lang="en-US" sz="2000"/>
              <a:t>Visibility: Real-time insights into application performance.</a:t>
            </a:r>
            <a:endParaRPr/>
          </a:p>
          <a:p>
            <a:pPr marL="285750" lvl="0" indent="-285750" algn="l" rtl="0">
              <a:spcBef>
                <a:spcPts val="1000"/>
              </a:spcBef>
              <a:spcAft>
                <a:spcPts val="0"/>
              </a:spcAft>
              <a:buSzPts val="2000"/>
              <a:buChar char="•"/>
            </a:pPr>
            <a:r>
              <a:rPr lang="en-US" sz="2000"/>
              <a:t>Cost Optimization: Identify resource waste and reduce expenses.</a:t>
            </a:r>
            <a:endParaRPr/>
          </a:p>
          <a:p>
            <a:pPr marL="285750" lvl="0" indent="-285750" algn="l" rtl="0">
              <a:spcBef>
                <a:spcPts val="1000"/>
              </a:spcBef>
              <a:spcAft>
                <a:spcPts val="0"/>
              </a:spcAft>
              <a:buSzPts val="2000"/>
              <a:buChar char="•"/>
            </a:pPr>
            <a:r>
              <a:rPr lang="en-US" sz="2000"/>
              <a:t>Reliability: Proactive issue detection and zero-downtime deployments.</a:t>
            </a:r>
            <a:endParaRPr/>
          </a:p>
        </p:txBody>
      </p:sp>
      <p:pic>
        <p:nvPicPr>
          <p:cNvPr id="281" name="Google Shape;281;p13" descr="Bar-Ilan University — Bar-Ilan University"/>
          <p:cNvPicPr preferRelativeResize="0"/>
          <p:nvPr/>
        </p:nvPicPr>
        <p:blipFill rotWithShape="1">
          <a:blip r:embed="rId4">
            <a:alphaModFix/>
          </a:blip>
          <a:srcRect/>
          <a:stretch/>
        </p:blipFill>
        <p:spPr>
          <a:xfrm>
            <a:off x="10961649" y="6400143"/>
            <a:ext cx="1230351" cy="4578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7200"/>
              <a:buFont typeface="Calibri"/>
              <a:buNone/>
            </a:pPr>
            <a:r>
              <a:rPr lang="en-US" sz="7200" b="1"/>
              <a:t>IN CONCLUSION</a:t>
            </a:r>
            <a:endParaRPr sz="7200" b="1"/>
          </a:p>
        </p:txBody>
      </p:sp>
      <p:grpSp>
        <p:nvGrpSpPr>
          <p:cNvPr id="287" name="Google Shape;287;p14"/>
          <p:cNvGrpSpPr/>
          <p:nvPr/>
        </p:nvGrpSpPr>
        <p:grpSpPr>
          <a:xfrm>
            <a:off x="685801" y="2155069"/>
            <a:ext cx="10131425" cy="3623128"/>
            <a:chOff x="0" y="13002"/>
            <a:chExt cx="10131425" cy="3623128"/>
          </a:xfrm>
        </p:grpSpPr>
        <p:sp>
          <p:nvSpPr>
            <p:cNvPr id="288" name="Google Shape;288;p14"/>
            <p:cNvSpPr/>
            <p:nvPr/>
          </p:nvSpPr>
          <p:spPr>
            <a:xfrm>
              <a:off x="0" y="13002"/>
              <a:ext cx="10131425" cy="1152029"/>
            </a:xfrm>
            <a:prstGeom prst="roundRect">
              <a:avLst>
                <a:gd name="adj" fmla="val 16667"/>
              </a:avLst>
            </a:prstGeom>
            <a:solidFill>
              <a:srgbClr val="E7437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txBox="1"/>
            <p:nvPr/>
          </p:nvSpPr>
          <p:spPr>
            <a:xfrm>
              <a:off x="56237" y="69239"/>
              <a:ext cx="10018951" cy="10395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a:buNone/>
              </a:pPr>
              <a:r>
                <a:rPr lang="en-US" sz="2900">
                  <a:solidFill>
                    <a:schemeClr val="lt1"/>
                  </a:solidFill>
                  <a:latin typeface="Calibri"/>
                  <a:ea typeface="Calibri"/>
                  <a:cs typeface="Calibri"/>
                  <a:sym typeface="Calibri"/>
                </a:rPr>
                <a:t>Helm simplifies Kubernetes application management.</a:t>
              </a:r>
              <a:endParaRPr/>
            </a:p>
          </p:txBody>
        </p:sp>
        <p:sp>
          <p:nvSpPr>
            <p:cNvPr id="290" name="Google Shape;290;p14"/>
            <p:cNvSpPr/>
            <p:nvPr/>
          </p:nvSpPr>
          <p:spPr>
            <a:xfrm>
              <a:off x="0" y="1248551"/>
              <a:ext cx="10131425" cy="1152029"/>
            </a:xfrm>
            <a:prstGeom prst="roundRect">
              <a:avLst>
                <a:gd name="adj" fmla="val 16667"/>
              </a:avLst>
            </a:prstGeom>
            <a:solidFill>
              <a:srgbClr val="E7437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txBox="1"/>
            <p:nvPr/>
          </p:nvSpPr>
          <p:spPr>
            <a:xfrm>
              <a:off x="56237" y="1304788"/>
              <a:ext cx="10018951" cy="10395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a:buNone/>
              </a:pPr>
              <a:r>
                <a:rPr lang="en-US" sz="2900">
                  <a:solidFill>
                    <a:schemeClr val="lt1"/>
                  </a:solidFill>
                  <a:latin typeface="Calibri"/>
                  <a:ea typeface="Calibri"/>
                  <a:cs typeface="Calibri"/>
                  <a:sym typeface="Calibri"/>
                </a:rPr>
                <a:t>Monitoring is essential for proactive issue detection.</a:t>
              </a:r>
              <a:endParaRPr/>
            </a:p>
          </p:txBody>
        </p:sp>
        <p:sp>
          <p:nvSpPr>
            <p:cNvPr id="292" name="Google Shape;292;p14"/>
            <p:cNvSpPr/>
            <p:nvPr/>
          </p:nvSpPr>
          <p:spPr>
            <a:xfrm>
              <a:off x="0" y="2484101"/>
              <a:ext cx="10131425" cy="1152029"/>
            </a:xfrm>
            <a:prstGeom prst="roundRect">
              <a:avLst>
                <a:gd name="adj" fmla="val 16667"/>
              </a:avLst>
            </a:prstGeom>
            <a:solidFill>
              <a:srgbClr val="E7437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txBox="1"/>
            <p:nvPr/>
          </p:nvSpPr>
          <p:spPr>
            <a:xfrm>
              <a:off x="56237" y="2540338"/>
              <a:ext cx="10018951" cy="10395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a:buNone/>
              </a:pPr>
              <a:r>
                <a:rPr lang="en-US" sz="2900">
                  <a:solidFill>
                    <a:schemeClr val="lt1"/>
                  </a:solidFill>
                  <a:latin typeface="Calibri"/>
                  <a:ea typeface="Calibri"/>
                  <a:cs typeface="Calibri"/>
                  <a:sym typeface="Calibri"/>
                </a:rPr>
                <a:t>Helm and Monitoring together ensure efficiency, visibility, and reliability.</a:t>
              </a:r>
              <a:endParaRPr/>
            </a:p>
          </p:txBody>
        </p:sp>
      </p:grpSp>
      <p:pic>
        <p:nvPicPr>
          <p:cNvPr id="294" name="Google Shape;294;p14" descr="Bar-Ilan University — Bar-Ilan University"/>
          <p:cNvPicPr preferRelativeResize="0"/>
          <p:nvPr/>
        </p:nvPicPr>
        <p:blipFill rotWithShape="1">
          <a:blip r:embed="rId3">
            <a:alphaModFix/>
          </a:blip>
          <a:srcRect/>
          <a:stretch/>
        </p:blipFill>
        <p:spPr>
          <a:xfrm>
            <a:off x="10961649" y="6400143"/>
            <a:ext cx="1230351" cy="4578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p:cNvGrpSpPr/>
        <p:nvPr/>
      </p:nvGrpSpPr>
      <p:grpSpPr>
        <a:xfrm>
          <a:off x="0" y="0"/>
          <a:ext cx="0" cy="0"/>
          <a:chOff x="0" y="0"/>
          <a:chExt cx="0" cy="0"/>
        </a:xfrm>
      </p:grpSpPr>
      <p:pic>
        <p:nvPicPr>
          <p:cNvPr id="299" name="Google Shape;299;p15"/>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300" name="Google Shape;300;p15"/>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15"/>
          <p:cNvSpPr/>
          <p:nvPr/>
        </p:nvSpPr>
        <p:spPr>
          <a:xfrm>
            <a:off x="0" y="0"/>
            <a:ext cx="12192000" cy="5322895"/>
          </a:xfrm>
          <a:custGeom>
            <a:avLst/>
            <a:gdLst/>
            <a:ahLst/>
            <a:cxnLst/>
            <a:rect l="l" t="t" r="r" b="b"/>
            <a:pathLst>
              <a:path w="12192000" h="5322895" extrusionOk="0">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2" name="Google Shape;302;p15"/>
          <p:cNvPicPr preferRelativeResize="0"/>
          <p:nvPr/>
        </p:nvPicPr>
        <p:blipFill rotWithShape="1">
          <a:blip r:embed="rId4">
            <a:alphaModFix/>
          </a:blip>
          <a:srcRect t="60548" r="62094"/>
          <a:stretch/>
        </p:blipFill>
        <p:spPr>
          <a:xfrm flipH="1">
            <a:off x="8948814" y="3265714"/>
            <a:ext cx="3243185" cy="1898718"/>
          </a:xfrm>
          <a:custGeom>
            <a:avLst/>
            <a:gdLst/>
            <a:ahLst/>
            <a:cxnLst/>
            <a:rect l="l" t="t" r="r" b="b"/>
            <a:pathLst>
              <a:path w="3243185" h="1898718" extrusionOk="0">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a:noFill/>
          <a:ln>
            <a:noFill/>
          </a:ln>
        </p:spPr>
      </p:pic>
      <p:pic>
        <p:nvPicPr>
          <p:cNvPr id="303" name="Google Shape;303;p15"/>
          <p:cNvPicPr preferRelativeResize="0"/>
          <p:nvPr/>
        </p:nvPicPr>
        <p:blipFill rotWithShape="1">
          <a:blip r:embed="rId4">
            <a:alphaModFix/>
          </a:blip>
          <a:srcRect b="18502"/>
          <a:stretch/>
        </p:blipFill>
        <p:spPr>
          <a:xfrm>
            <a:off x="0" y="0"/>
            <a:ext cx="11611430" cy="5322895"/>
          </a:xfrm>
          <a:custGeom>
            <a:avLst/>
            <a:gdLst/>
            <a:ahLst/>
            <a:cxnLst/>
            <a:rect l="l" t="t" r="r" b="b"/>
            <a:pathLst>
              <a:path w="11611430" h="5322895" extrusionOk="0">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noFill/>
          <a:ln>
            <a:noFill/>
          </a:ln>
        </p:spPr>
      </p:pic>
      <p:sp>
        <p:nvSpPr>
          <p:cNvPr id="304" name="Google Shape;304;p15"/>
          <p:cNvSpPr txBox="1">
            <a:spLocks noGrp="1"/>
          </p:cNvSpPr>
          <p:nvPr>
            <p:ph type="title"/>
          </p:nvPr>
        </p:nvSpPr>
        <p:spPr>
          <a:xfrm>
            <a:off x="1871209" y="792337"/>
            <a:ext cx="8449582" cy="2421464"/>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800"/>
              <a:buFont typeface="Calibri"/>
              <a:buNone/>
            </a:pPr>
            <a:r>
              <a:rPr lang="en-US" sz="4800" b="1"/>
              <a:t>Q&amp;A</a:t>
            </a:r>
            <a:endParaRPr/>
          </a:p>
        </p:txBody>
      </p:sp>
      <p:pic>
        <p:nvPicPr>
          <p:cNvPr id="305" name="Google Shape;305;p15" descr="Bar-Ilan University — Bar-Ilan University"/>
          <p:cNvPicPr preferRelativeResize="0"/>
          <p:nvPr/>
        </p:nvPicPr>
        <p:blipFill rotWithShape="1">
          <a:blip r:embed="rId5">
            <a:alphaModFix/>
          </a:blip>
          <a:srcRect/>
          <a:stretch/>
        </p:blipFill>
        <p:spPr>
          <a:xfrm>
            <a:off x="10961649" y="6400143"/>
            <a:ext cx="1230351" cy="4578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9"/>
        <p:cNvGrpSpPr/>
        <p:nvPr/>
      </p:nvGrpSpPr>
      <p:grpSpPr>
        <a:xfrm>
          <a:off x="0" y="0"/>
          <a:ext cx="0" cy="0"/>
          <a:chOff x="0" y="0"/>
          <a:chExt cx="0" cy="0"/>
        </a:xfrm>
      </p:grpSpPr>
      <p:pic>
        <p:nvPicPr>
          <p:cNvPr id="310" name="Google Shape;310;p16"/>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311" name="Google Shape;311;p16"/>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16"/>
          <p:cNvSpPr/>
          <p:nvPr/>
        </p:nvSpPr>
        <p:spPr>
          <a:xfrm>
            <a:off x="0" y="0"/>
            <a:ext cx="12192000" cy="5322895"/>
          </a:xfrm>
          <a:custGeom>
            <a:avLst/>
            <a:gdLst/>
            <a:ahLst/>
            <a:cxnLst/>
            <a:rect l="l" t="t" r="r" b="b"/>
            <a:pathLst>
              <a:path w="12192000" h="5322895" extrusionOk="0">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13" name="Google Shape;313;p16"/>
          <p:cNvPicPr preferRelativeResize="0"/>
          <p:nvPr/>
        </p:nvPicPr>
        <p:blipFill rotWithShape="1">
          <a:blip r:embed="rId4">
            <a:alphaModFix/>
          </a:blip>
          <a:srcRect t="60548" r="62094"/>
          <a:stretch/>
        </p:blipFill>
        <p:spPr>
          <a:xfrm flipH="1">
            <a:off x="8948814" y="3265714"/>
            <a:ext cx="3243185" cy="1898718"/>
          </a:xfrm>
          <a:custGeom>
            <a:avLst/>
            <a:gdLst/>
            <a:ahLst/>
            <a:cxnLst/>
            <a:rect l="l" t="t" r="r" b="b"/>
            <a:pathLst>
              <a:path w="3243185" h="1898718" extrusionOk="0">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a:noFill/>
          <a:ln>
            <a:noFill/>
          </a:ln>
        </p:spPr>
      </p:pic>
      <p:pic>
        <p:nvPicPr>
          <p:cNvPr id="314" name="Google Shape;314;p16"/>
          <p:cNvPicPr preferRelativeResize="0"/>
          <p:nvPr/>
        </p:nvPicPr>
        <p:blipFill rotWithShape="1">
          <a:blip r:embed="rId4">
            <a:alphaModFix/>
          </a:blip>
          <a:srcRect b="18502"/>
          <a:stretch/>
        </p:blipFill>
        <p:spPr>
          <a:xfrm>
            <a:off x="0" y="0"/>
            <a:ext cx="11611430" cy="5322895"/>
          </a:xfrm>
          <a:custGeom>
            <a:avLst/>
            <a:gdLst/>
            <a:ahLst/>
            <a:cxnLst/>
            <a:rect l="l" t="t" r="r" b="b"/>
            <a:pathLst>
              <a:path w="11611430" h="5322895" extrusionOk="0">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noFill/>
          <a:ln>
            <a:noFill/>
          </a:ln>
        </p:spPr>
      </p:pic>
      <p:sp>
        <p:nvSpPr>
          <p:cNvPr id="315" name="Google Shape;315;p16"/>
          <p:cNvSpPr txBox="1">
            <a:spLocks noGrp="1"/>
          </p:cNvSpPr>
          <p:nvPr>
            <p:ph type="title"/>
          </p:nvPr>
        </p:nvSpPr>
        <p:spPr>
          <a:xfrm>
            <a:off x="1871209" y="792337"/>
            <a:ext cx="8449582" cy="2421464"/>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800"/>
              <a:buFont typeface="Calibri"/>
              <a:buNone/>
            </a:pPr>
            <a:r>
              <a:rPr lang="en-US" sz="4800" b="1"/>
              <a:t>THANK YOU!</a:t>
            </a:r>
            <a:endParaRPr/>
          </a:p>
        </p:txBody>
      </p:sp>
      <p:pic>
        <p:nvPicPr>
          <p:cNvPr id="316" name="Google Shape;316;p16" descr="Bar-Ilan University — Bar-Ilan University"/>
          <p:cNvPicPr preferRelativeResize="0"/>
          <p:nvPr/>
        </p:nvPicPr>
        <p:blipFill rotWithShape="1">
          <a:blip r:embed="rId5">
            <a:alphaModFix/>
          </a:blip>
          <a:srcRect/>
          <a:stretch/>
        </p:blipFill>
        <p:spPr>
          <a:xfrm>
            <a:off x="10961649" y="6400143"/>
            <a:ext cx="1230351" cy="4578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4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2"/>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p2"/>
          <p:cNvSpPr txBox="1">
            <a:spLocks noGrp="1"/>
          </p:cNvSpPr>
          <p:nvPr>
            <p:ph type="title"/>
          </p:nvPr>
        </p:nvSpPr>
        <p:spPr>
          <a:xfrm>
            <a:off x="685799" y="1150076"/>
            <a:ext cx="3659389" cy="45578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Calibri"/>
              <a:buNone/>
            </a:pPr>
            <a:r>
              <a:rPr lang="en-US" b="1" i="0"/>
              <a:t>HELM AND MONITORING: DEV-OPS MUST HAVE</a:t>
            </a:r>
            <a:endParaRPr/>
          </a:p>
        </p:txBody>
      </p:sp>
      <p:cxnSp>
        <p:nvCxnSpPr>
          <p:cNvPr id="176" name="Google Shape;176;p2"/>
          <p:cNvCxnSpPr/>
          <p:nvPr/>
        </p:nvCxnSpPr>
        <p:spPr>
          <a:xfrm>
            <a:off x="4666923" y="1668780"/>
            <a:ext cx="0" cy="3520440"/>
          </a:xfrm>
          <a:prstGeom prst="straightConnector1">
            <a:avLst/>
          </a:prstGeom>
          <a:noFill/>
          <a:ln w="19050" cap="flat" cmpd="sng">
            <a:solidFill>
              <a:schemeClr val="accent1"/>
            </a:solidFill>
            <a:prstDash val="solid"/>
            <a:round/>
            <a:headEnd type="none" w="sm" len="sm"/>
            <a:tailEnd type="none" w="sm" len="sm"/>
          </a:ln>
        </p:spPr>
      </p:cxnSp>
      <p:sp>
        <p:nvSpPr>
          <p:cNvPr id="177" name="Google Shape;177;p2"/>
          <p:cNvSpPr txBox="1">
            <a:spLocks noGrp="1"/>
          </p:cNvSpPr>
          <p:nvPr>
            <p:ph type="body" idx="1"/>
          </p:nvPr>
        </p:nvSpPr>
        <p:spPr>
          <a:xfrm>
            <a:off x="4988658" y="1150076"/>
            <a:ext cx="6517543" cy="4557849"/>
          </a:xfrm>
          <a:prstGeom prst="rect">
            <a:avLst/>
          </a:prstGeom>
          <a:noFill/>
          <a:ln>
            <a:noFill/>
          </a:ln>
        </p:spPr>
        <p:txBody>
          <a:bodyPr spcFirstLastPara="1" wrap="square" lIns="91425" tIns="45700" rIns="91425" bIns="45700" anchor="ctr" anchorCtr="0">
            <a:normAutofit/>
          </a:bodyPr>
          <a:lstStyle/>
          <a:p>
            <a:pPr marL="285750" lvl="0" indent="-323850" algn="l" rtl="0">
              <a:spcBef>
                <a:spcPts val="0"/>
              </a:spcBef>
              <a:spcAft>
                <a:spcPts val="0"/>
              </a:spcAft>
              <a:buSzPts val="2400"/>
              <a:buChar char="•"/>
            </a:pPr>
            <a:r>
              <a:rPr lang="en-US" sz="2400" b="0" i="0"/>
              <a:t>An exploration of two critical pillars of DevOps: Helm and Monitoring.</a:t>
            </a:r>
            <a:endParaRPr sz="2400"/>
          </a:p>
          <a:p>
            <a:pPr marL="285750" lvl="0" indent="-323850" algn="l" rtl="0">
              <a:spcBef>
                <a:spcPts val="1000"/>
              </a:spcBef>
              <a:spcAft>
                <a:spcPts val="0"/>
              </a:spcAft>
              <a:buSzPts val="2400"/>
              <a:buChar char="•"/>
            </a:pPr>
            <a:r>
              <a:rPr lang="en-US" sz="2400" b="0" i="0"/>
              <a:t>Discover how these tools supercharge your DevOps workflows.</a:t>
            </a:r>
            <a:endParaRPr sz="2400"/>
          </a:p>
        </p:txBody>
      </p:sp>
      <p:pic>
        <p:nvPicPr>
          <p:cNvPr id="178" name="Google Shape;178;p2" descr="Bar-Ilan University — Bar-Ilan University"/>
          <p:cNvPicPr preferRelativeResize="0"/>
          <p:nvPr/>
        </p:nvPicPr>
        <p:blipFill rotWithShape="1">
          <a:blip r:embed="rId4">
            <a:alphaModFix/>
          </a:blip>
          <a:srcRect/>
          <a:stretch/>
        </p:blipFill>
        <p:spPr>
          <a:xfrm>
            <a:off x="10961649" y="6400143"/>
            <a:ext cx="1230351" cy="4578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3"/>
          <p:cNvSpPr txBox="1">
            <a:spLocks noGrp="1"/>
          </p:cNvSpPr>
          <p:nvPr>
            <p:ph type="title"/>
          </p:nvPr>
        </p:nvSpPr>
        <p:spPr>
          <a:xfrm>
            <a:off x="825909" y="808055"/>
            <a:ext cx="3979205" cy="14533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300"/>
              <a:buFont typeface="Calibri"/>
              <a:buNone/>
            </a:pPr>
            <a:r>
              <a:rPr lang="en-US" sz="3300" b="1"/>
              <a:t>HELM: THE KUBERNETES PACKAGE MANAGER</a:t>
            </a:r>
            <a:endParaRPr sz="3300" b="1"/>
          </a:p>
        </p:txBody>
      </p:sp>
      <p:sp>
        <p:nvSpPr>
          <p:cNvPr id="184" name="Google Shape;184;p3"/>
          <p:cNvSpPr txBox="1">
            <a:spLocks noGrp="1"/>
          </p:cNvSpPr>
          <p:nvPr>
            <p:ph type="body" idx="1"/>
          </p:nvPr>
        </p:nvSpPr>
        <p:spPr>
          <a:xfrm>
            <a:off x="802178" y="2261420"/>
            <a:ext cx="4002936" cy="363793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000"/>
              <a:buNone/>
            </a:pPr>
            <a:r>
              <a:rPr lang="en-US" sz="2000" b="0" i="0"/>
              <a:t>Helm is a package manager for Kubernetes applications that includes templating and lifecycle management functionality. It is essentially a package manager for Kubernetes manifests (such as Deployments, ConfigMaps, Services, etc.) that are grouped into charts.</a:t>
            </a:r>
            <a:endParaRPr/>
          </a:p>
        </p:txBody>
      </p:sp>
      <p:pic>
        <p:nvPicPr>
          <p:cNvPr id="185" name="Google Shape;185;p3" descr="Helm logo transparent PNG - StickPNG"/>
          <p:cNvPicPr preferRelativeResize="0"/>
          <p:nvPr/>
        </p:nvPicPr>
        <p:blipFill rotWithShape="1">
          <a:blip r:embed="rId4">
            <a:alphaModFix/>
          </a:blip>
          <a:srcRect/>
          <a:stretch/>
        </p:blipFill>
        <p:spPr>
          <a:xfrm>
            <a:off x="5786077" y="796413"/>
            <a:ext cx="5102943" cy="5102943"/>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pic>
      <p:pic>
        <p:nvPicPr>
          <p:cNvPr id="186" name="Google Shape;186;p3" descr="Bar-Ilan University — Bar-Ilan University"/>
          <p:cNvPicPr preferRelativeResize="0"/>
          <p:nvPr/>
        </p:nvPicPr>
        <p:blipFill rotWithShape="1">
          <a:blip r:embed="rId5">
            <a:alphaModFix/>
          </a:blip>
          <a:srcRect/>
          <a:stretch/>
        </p:blipFill>
        <p:spPr>
          <a:xfrm>
            <a:off x="10961649" y="6400143"/>
            <a:ext cx="1230351" cy="4578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0"/>
        <p:cNvGrpSpPr/>
        <p:nvPr/>
      </p:nvGrpSpPr>
      <p:grpSpPr>
        <a:xfrm>
          <a:off x="0" y="0"/>
          <a:ext cx="0" cy="0"/>
          <a:chOff x="0" y="0"/>
          <a:chExt cx="0" cy="0"/>
        </a:xfrm>
      </p:grpSpPr>
      <p:sp>
        <p:nvSpPr>
          <p:cNvPr id="191" name="Google Shape;191;p4"/>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4"/>
          <p:cNvSpPr txBox="1">
            <a:spLocks noGrp="1"/>
          </p:cNvSpPr>
          <p:nvPr>
            <p:ph type="title"/>
          </p:nvPr>
        </p:nvSpPr>
        <p:spPr>
          <a:xfrm>
            <a:off x="685799" y="1150076"/>
            <a:ext cx="3659389" cy="45578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Calibri"/>
              <a:buNone/>
            </a:pPr>
            <a:r>
              <a:rPr lang="en-US" sz="4000" b="1"/>
              <a:t>ARCHITECTURE OF HELM</a:t>
            </a:r>
            <a:endParaRPr sz="4000" b="1"/>
          </a:p>
        </p:txBody>
      </p:sp>
      <p:cxnSp>
        <p:nvCxnSpPr>
          <p:cNvPr id="193" name="Google Shape;193;p4"/>
          <p:cNvCxnSpPr/>
          <p:nvPr/>
        </p:nvCxnSpPr>
        <p:spPr>
          <a:xfrm>
            <a:off x="4666923" y="1668780"/>
            <a:ext cx="0" cy="3520440"/>
          </a:xfrm>
          <a:prstGeom prst="straightConnector1">
            <a:avLst/>
          </a:prstGeom>
          <a:noFill/>
          <a:ln w="19050" cap="flat" cmpd="sng">
            <a:solidFill>
              <a:schemeClr val="accent1"/>
            </a:solidFill>
            <a:prstDash val="solid"/>
            <a:round/>
            <a:headEnd type="none" w="sm" len="sm"/>
            <a:tailEnd type="none" w="sm" len="sm"/>
          </a:ln>
        </p:spPr>
      </p:cxnSp>
      <p:sp>
        <p:nvSpPr>
          <p:cNvPr id="194" name="Google Shape;194;p4"/>
          <p:cNvSpPr txBox="1">
            <a:spLocks noGrp="1"/>
          </p:cNvSpPr>
          <p:nvPr>
            <p:ph type="body" idx="1"/>
          </p:nvPr>
        </p:nvSpPr>
        <p:spPr>
          <a:xfrm>
            <a:off x="4988658" y="1150076"/>
            <a:ext cx="6517543" cy="455784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00"/>
              <a:buNone/>
            </a:pPr>
            <a:r>
              <a:rPr lang="en-US" sz="2400"/>
              <a:t>Helm Repository is a central hub where you can find charts (packages) created by either yourself or others. These charts serve as blueprints to achieve your desired application state. The Helm CLI retrieves the package, extracts its contents, and transforms the charts into valid YAML files. Subsequently, these YAML files are sent to the Kubernetes API server, resulting in the creation of a release.</a:t>
            </a:r>
            <a:endParaRPr/>
          </a:p>
        </p:txBody>
      </p:sp>
      <p:pic>
        <p:nvPicPr>
          <p:cNvPr id="195" name="Google Shape;195;p4" descr="Bar-Ilan University — Bar-Ilan University"/>
          <p:cNvPicPr preferRelativeResize="0"/>
          <p:nvPr/>
        </p:nvPicPr>
        <p:blipFill rotWithShape="1">
          <a:blip r:embed="rId4">
            <a:alphaModFix/>
          </a:blip>
          <a:srcRect/>
          <a:stretch/>
        </p:blipFill>
        <p:spPr>
          <a:xfrm>
            <a:off x="10961649" y="6400143"/>
            <a:ext cx="1230351" cy="4578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5" descr="Architecture of Helm"/>
          <p:cNvPicPr preferRelativeResize="0"/>
          <p:nvPr/>
        </p:nvPicPr>
        <p:blipFill rotWithShape="1">
          <a:blip r:embed="rId3">
            <a:alphaModFix/>
          </a:blip>
          <a:srcRect/>
          <a:stretch/>
        </p:blipFill>
        <p:spPr>
          <a:xfrm>
            <a:off x="0" y="136525"/>
            <a:ext cx="12192000" cy="6583363"/>
          </a:xfrm>
          <a:prstGeom prst="rect">
            <a:avLst/>
          </a:prstGeom>
          <a:noFill/>
          <a:ln>
            <a:noFill/>
          </a:ln>
        </p:spPr>
      </p:pic>
      <p:pic>
        <p:nvPicPr>
          <p:cNvPr id="201" name="Google Shape;201;p5" descr="Bar-Ilan University — Bar-Ilan University"/>
          <p:cNvPicPr preferRelativeResize="0"/>
          <p:nvPr/>
        </p:nvPicPr>
        <p:blipFill rotWithShape="1">
          <a:blip r:embed="rId4">
            <a:alphaModFix/>
          </a:blip>
          <a:srcRect/>
          <a:stretch/>
        </p:blipFill>
        <p:spPr>
          <a:xfrm>
            <a:off x="10961649" y="6400143"/>
            <a:ext cx="1230351" cy="4578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5"/>
        <p:cNvGrpSpPr/>
        <p:nvPr/>
      </p:nvGrpSpPr>
      <p:grpSpPr>
        <a:xfrm>
          <a:off x="0" y="0"/>
          <a:ext cx="0" cy="0"/>
          <a:chOff x="0" y="0"/>
          <a:chExt cx="0" cy="0"/>
        </a:xfrm>
      </p:grpSpPr>
      <p:sp>
        <p:nvSpPr>
          <p:cNvPr id="206" name="Google Shape;206;p6"/>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 name="Google Shape;207;p6"/>
          <p:cNvSpPr txBox="1">
            <a:spLocks noGrp="1"/>
          </p:cNvSpPr>
          <p:nvPr>
            <p:ph type="title"/>
          </p:nvPr>
        </p:nvSpPr>
        <p:spPr>
          <a:xfrm>
            <a:off x="685799" y="1150076"/>
            <a:ext cx="3659389" cy="45578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sz="4400" b="1"/>
              <a:t>HELM CHARTS COMPONENTS</a:t>
            </a:r>
            <a:endParaRPr/>
          </a:p>
        </p:txBody>
      </p:sp>
      <p:cxnSp>
        <p:nvCxnSpPr>
          <p:cNvPr id="208" name="Google Shape;208;p6"/>
          <p:cNvCxnSpPr/>
          <p:nvPr/>
        </p:nvCxnSpPr>
        <p:spPr>
          <a:xfrm>
            <a:off x="4666923" y="1668780"/>
            <a:ext cx="0" cy="3520440"/>
          </a:xfrm>
          <a:prstGeom prst="straightConnector1">
            <a:avLst/>
          </a:prstGeom>
          <a:noFill/>
          <a:ln w="19050" cap="flat" cmpd="sng">
            <a:solidFill>
              <a:schemeClr val="accent1"/>
            </a:solidFill>
            <a:prstDash val="solid"/>
            <a:round/>
            <a:headEnd type="none" w="sm" len="sm"/>
            <a:tailEnd type="none" w="sm" len="sm"/>
          </a:ln>
        </p:spPr>
      </p:cxnSp>
      <p:sp>
        <p:nvSpPr>
          <p:cNvPr id="209" name="Google Shape;209;p6"/>
          <p:cNvSpPr txBox="1">
            <a:spLocks noGrp="1"/>
          </p:cNvSpPr>
          <p:nvPr>
            <p:ph type="body" idx="1"/>
          </p:nvPr>
        </p:nvSpPr>
        <p:spPr>
          <a:xfrm>
            <a:off x="4988658" y="1150076"/>
            <a:ext cx="6517543" cy="4557849"/>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000"/>
              <a:buChar char="•"/>
            </a:pPr>
            <a:r>
              <a:rPr lang="en-US" sz="2000" b="1"/>
              <a:t>`charts/`</a:t>
            </a:r>
            <a:r>
              <a:rPr lang="en-US" sz="2000"/>
              <a:t>: This directory can be used to store manually maintained chart dependencies.</a:t>
            </a:r>
            <a:endParaRPr/>
          </a:p>
          <a:p>
            <a:pPr marL="742950" lvl="1" indent="-285750" algn="l" rtl="0">
              <a:spcBef>
                <a:spcPts val="1000"/>
              </a:spcBef>
              <a:spcAft>
                <a:spcPts val="0"/>
              </a:spcAft>
              <a:buSzPts val="1800"/>
              <a:buChar char="•"/>
            </a:pPr>
            <a:r>
              <a:rPr lang="en-US" sz="1800" b="1"/>
              <a:t>`templates/`: </a:t>
            </a:r>
            <a:r>
              <a:rPr lang="en-US" sz="1800"/>
              <a:t>These contain the template files which would be used to create the final manifest after combining with `values.yaml`.</a:t>
            </a:r>
            <a:endParaRPr/>
          </a:p>
          <a:p>
            <a:pPr marL="742950" lvl="1" indent="-285750" algn="l" rtl="0">
              <a:spcBef>
                <a:spcPts val="1000"/>
              </a:spcBef>
              <a:spcAft>
                <a:spcPts val="0"/>
              </a:spcAft>
              <a:buSzPts val="1800"/>
              <a:buChar char="•"/>
            </a:pPr>
            <a:r>
              <a:rPr lang="en-US" sz="1800" b="1"/>
              <a:t>`Chart.yaml`: </a:t>
            </a:r>
            <a:r>
              <a:rPr lang="en-US" sz="1800"/>
              <a:t>This file contains information about the chart, such as the name and version of the chart, the maintainer, dependencies, a related website, and search terms.</a:t>
            </a:r>
            <a:endParaRPr/>
          </a:p>
          <a:p>
            <a:pPr marL="742950" lvl="1" indent="-285750" algn="l" rtl="0">
              <a:spcBef>
                <a:spcPts val="1000"/>
              </a:spcBef>
              <a:spcAft>
                <a:spcPts val="0"/>
              </a:spcAft>
              <a:buSzPts val="1800"/>
              <a:buChar char="•"/>
            </a:pPr>
            <a:r>
              <a:rPr lang="en-US" sz="1800" b="1"/>
              <a:t>`values.yaml`: </a:t>
            </a:r>
            <a:r>
              <a:rPr lang="en-US" sz="1800"/>
              <a:t>This contains the default configuration for your charts. You can edit this for updating values and remove the complexity of finding specific editable items in the different manifests.</a:t>
            </a:r>
            <a:endParaRPr/>
          </a:p>
        </p:txBody>
      </p:sp>
      <p:pic>
        <p:nvPicPr>
          <p:cNvPr id="210" name="Google Shape;210;p6" descr="Bar-Ilan University — Bar-Ilan University"/>
          <p:cNvPicPr preferRelativeResize="0"/>
          <p:nvPr/>
        </p:nvPicPr>
        <p:blipFill rotWithShape="1">
          <a:blip r:embed="rId4">
            <a:alphaModFix/>
          </a:blip>
          <a:srcRect/>
          <a:stretch/>
        </p:blipFill>
        <p:spPr>
          <a:xfrm>
            <a:off x="10961649" y="6400143"/>
            <a:ext cx="1230351" cy="4578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7" descr="Helm Example"/>
          <p:cNvPicPr preferRelativeResize="0"/>
          <p:nvPr/>
        </p:nvPicPr>
        <p:blipFill rotWithShape="1">
          <a:blip r:embed="rId3">
            <a:alphaModFix/>
          </a:blip>
          <a:srcRect/>
          <a:stretch/>
        </p:blipFill>
        <p:spPr>
          <a:xfrm>
            <a:off x="1873250" y="0"/>
            <a:ext cx="8443913" cy="6858000"/>
          </a:xfrm>
          <a:prstGeom prst="rect">
            <a:avLst/>
          </a:prstGeom>
          <a:noFill/>
          <a:ln>
            <a:noFill/>
          </a:ln>
        </p:spPr>
      </p:pic>
      <p:sp>
        <p:nvSpPr>
          <p:cNvPr id="216" name="Google Shape;216;p7"/>
          <p:cNvSpPr txBox="1"/>
          <p:nvPr/>
        </p:nvSpPr>
        <p:spPr>
          <a:xfrm>
            <a:off x="6975087" y="4549676"/>
            <a:ext cx="3094464" cy="1754326"/>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This example shows a `deployment.yaml` from `templates` being rendered with the custom values from `values.yaml` to produce a valid YAML.</a:t>
            </a:r>
            <a:endParaRPr/>
          </a:p>
        </p:txBody>
      </p:sp>
      <p:pic>
        <p:nvPicPr>
          <p:cNvPr id="217" name="Google Shape;217;p7" descr="Bar-Ilan University — Bar-Ilan University"/>
          <p:cNvPicPr preferRelativeResize="0"/>
          <p:nvPr/>
        </p:nvPicPr>
        <p:blipFill rotWithShape="1">
          <a:blip r:embed="rId4">
            <a:alphaModFix/>
          </a:blip>
          <a:srcRect/>
          <a:stretch/>
        </p:blipFill>
        <p:spPr>
          <a:xfrm>
            <a:off x="10961649" y="6400143"/>
            <a:ext cx="1230351" cy="4578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6600"/>
              <a:buFont typeface="Calibri"/>
              <a:buNone/>
            </a:pPr>
            <a:r>
              <a:rPr lang="en-US" sz="6600" b="1"/>
              <a:t>BENEFITS OF HELM</a:t>
            </a:r>
            <a:endParaRPr sz="6600" b="1"/>
          </a:p>
        </p:txBody>
      </p:sp>
      <p:grpSp>
        <p:nvGrpSpPr>
          <p:cNvPr id="223" name="Google Shape;223;p8"/>
          <p:cNvGrpSpPr/>
          <p:nvPr/>
        </p:nvGrpSpPr>
        <p:grpSpPr>
          <a:xfrm>
            <a:off x="1141412" y="2253675"/>
            <a:ext cx="9905999" cy="3641131"/>
            <a:chOff x="0" y="4188"/>
            <a:chExt cx="9905999" cy="3641131"/>
          </a:xfrm>
        </p:grpSpPr>
        <p:sp>
          <p:nvSpPr>
            <p:cNvPr id="224" name="Google Shape;224;p8"/>
            <p:cNvSpPr/>
            <p:nvPr/>
          </p:nvSpPr>
          <p:spPr>
            <a:xfrm>
              <a:off x="0" y="4188"/>
              <a:ext cx="9905999" cy="551655"/>
            </a:xfrm>
            <a:prstGeom prst="roundRect">
              <a:avLst>
                <a:gd name="adj" fmla="val 16667"/>
              </a:avLst>
            </a:prstGeom>
            <a:solidFill>
              <a:srgbClr val="E7437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txBox="1"/>
            <p:nvPr/>
          </p:nvSpPr>
          <p:spPr>
            <a:xfrm>
              <a:off x="26930" y="31118"/>
              <a:ext cx="9852139" cy="497795"/>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Clr>
                  <a:schemeClr val="lt1"/>
                </a:buClr>
                <a:buSzPts val="2300"/>
                <a:buFont typeface="Calibri"/>
                <a:buNone/>
              </a:pPr>
              <a:r>
                <a:rPr lang="en-US" sz="2300" b="0" i="0">
                  <a:solidFill>
                    <a:schemeClr val="lt1"/>
                  </a:solidFill>
                  <a:latin typeface="Calibri"/>
                  <a:ea typeface="Calibri"/>
                  <a:cs typeface="Calibri"/>
                  <a:sym typeface="Calibri"/>
                </a:rPr>
                <a:t>Offers a straightforward method for deploying complex applications.</a:t>
              </a:r>
              <a:endParaRPr sz="2300">
                <a:solidFill>
                  <a:schemeClr val="lt1"/>
                </a:solidFill>
                <a:latin typeface="Calibri"/>
                <a:ea typeface="Calibri"/>
                <a:cs typeface="Calibri"/>
                <a:sym typeface="Calibri"/>
              </a:endParaRPr>
            </a:p>
          </p:txBody>
        </p:sp>
        <p:sp>
          <p:nvSpPr>
            <p:cNvPr id="226" name="Google Shape;226;p8"/>
            <p:cNvSpPr/>
            <p:nvPr/>
          </p:nvSpPr>
          <p:spPr>
            <a:xfrm>
              <a:off x="0" y="622083"/>
              <a:ext cx="9905999" cy="551655"/>
            </a:xfrm>
            <a:prstGeom prst="roundRect">
              <a:avLst>
                <a:gd name="adj" fmla="val 16667"/>
              </a:avLst>
            </a:prstGeom>
            <a:solidFill>
              <a:srgbClr val="E7437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txBox="1"/>
            <p:nvPr/>
          </p:nvSpPr>
          <p:spPr>
            <a:xfrm>
              <a:off x="26930" y="649013"/>
              <a:ext cx="9852139" cy="497795"/>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Clr>
                  <a:schemeClr val="lt1"/>
                </a:buClr>
                <a:buSzPts val="2300"/>
                <a:buFont typeface="Calibri"/>
                <a:buNone/>
              </a:pPr>
              <a:r>
                <a:rPr lang="en-US" sz="2300" b="0" i="0">
                  <a:solidFill>
                    <a:schemeClr val="lt1"/>
                  </a:solidFill>
                  <a:latin typeface="Calibri"/>
                  <a:ea typeface="Calibri"/>
                  <a:cs typeface="Calibri"/>
                  <a:sym typeface="Calibri"/>
                </a:rPr>
                <a:t>Simplifies the process of modifying specific values in your deployments.</a:t>
              </a:r>
              <a:endParaRPr sz="2300">
                <a:solidFill>
                  <a:schemeClr val="lt1"/>
                </a:solidFill>
                <a:latin typeface="Calibri"/>
                <a:ea typeface="Calibri"/>
                <a:cs typeface="Calibri"/>
                <a:sym typeface="Calibri"/>
              </a:endParaRPr>
            </a:p>
          </p:txBody>
        </p:sp>
        <p:sp>
          <p:nvSpPr>
            <p:cNvPr id="228" name="Google Shape;228;p8"/>
            <p:cNvSpPr/>
            <p:nvPr/>
          </p:nvSpPr>
          <p:spPr>
            <a:xfrm>
              <a:off x="0" y="1239978"/>
              <a:ext cx="9905999" cy="551655"/>
            </a:xfrm>
            <a:prstGeom prst="roundRect">
              <a:avLst>
                <a:gd name="adj" fmla="val 16667"/>
              </a:avLst>
            </a:prstGeom>
            <a:solidFill>
              <a:srgbClr val="E7437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txBox="1"/>
            <p:nvPr/>
          </p:nvSpPr>
          <p:spPr>
            <a:xfrm>
              <a:off x="26930" y="1266908"/>
              <a:ext cx="9852139" cy="497795"/>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Clr>
                  <a:schemeClr val="lt1"/>
                </a:buClr>
                <a:buSzPts val="2300"/>
                <a:buFont typeface="Calibri"/>
                <a:buNone/>
              </a:pPr>
              <a:r>
                <a:rPr lang="en-US" sz="2300" b="0" i="0">
                  <a:solidFill>
                    <a:schemeClr val="lt1"/>
                  </a:solidFill>
                  <a:latin typeface="Calibri"/>
                  <a:ea typeface="Calibri"/>
                  <a:cs typeface="Calibri"/>
                  <a:sym typeface="Calibri"/>
                </a:rPr>
                <a:t>Provides a means to version individual packages.</a:t>
              </a:r>
              <a:endParaRPr sz="2300">
                <a:solidFill>
                  <a:schemeClr val="lt1"/>
                </a:solidFill>
                <a:latin typeface="Calibri"/>
                <a:ea typeface="Calibri"/>
                <a:cs typeface="Calibri"/>
                <a:sym typeface="Calibri"/>
              </a:endParaRPr>
            </a:p>
          </p:txBody>
        </p:sp>
        <p:sp>
          <p:nvSpPr>
            <p:cNvPr id="230" name="Google Shape;230;p8"/>
            <p:cNvSpPr/>
            <p:nvPr/>
          </p:nvSpPr>
          <p:spPr>
            <a:xfrm>
              <a:off x="0" y="1857873"/>
              <a:ext cx="9905999" cy="551655"/>
            </a:xfrm>
            <a:prstGeom prst="roundRect">
              <a:avLst>
                <a:gd name="adj" fmla="val 16667"/>
              </a:avLst>
            </a:prstGeom>
            <a:solidFill>
              <a:srgbClr val="E7437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txBox="1"/>
            <p:nvPr/>
          </p:nvSpPr>
          <p:spPr>
            <a:xfrm>
              <a:off x="26930" y="1884803"/>
              <a:ext cx="9852139" cy="497795"/>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Clr>
                  <a:schemeClr val="lt1"/>
                </a:buClr>
                <a:buSzPts val="2300"/>
                <a:buFont typeface="Calibri"/>
                <a:buNone/>
              </a:pPr>
              <a:r>
                <a:rPr lang="en-US" sz="2300" b="0" i="0">
                  <a:solidFill>
                    <a:schemeClr val="lt1"/>
                  </a:solidFill>
                  <a:latin typeface="Calibri"/>
                  <a:ea typeface="Calibri"/>
                  <a:cs typeface="Calibri"/>
                  <a:sym typeface="Calibri"/>
                </a:rPr>
                <a:t>Enables the sharing of templates across organizations or on the internet.</a:t>
              </a:r>
              <a:endParaRPr sz="2300">
                <a:solidFill>
                  <a:schemeClr val="lt1"/>
                </a:solidFill>
                <a:latin typeface="Calibri"/>
                <a:ea typeface="Calibri"/>
                <a:cs typeface="Calibri"/>
                <a:sym typeface="Calibri"/>
              </a:endParaRPr>
            </a:p>
          </p:txBody>
        </p:sp>
        <p:sp>
          <p:nvSpPr>
            <p:cNvPr id="232" name="Google Shape;232;p8"/>
            <p:cNvSpPr/>
            <p:nvPr/>
          </p:nvSpPr>
          <p:spPr>
            <a:xfrm>
              <a:off x="0" y="2475768"/>
              <a:ext cx="9905999" cy="551655"/>
            </a:xfrm>
            <a:prstGeom prst="roundRect">
              <a:avLst>
                <a:gd name="adj" fmla="val 16667"/>
              </a:avLst>
            </a:prstGeom>
            <a:solidFill>
              <a:srgbClr val="E7437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txBox="1"/>
            <p:nvPr/>
          </p:nvSpPr>
          <p:spPr>
            <a:xfrm>
              <a:off x="26930" y="2502698"/>
              <a:ext cx="9852139" cy="497795"/>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Clr>
                  <a:schemeClr val="lt1"/>
                </a:buClr>
                <a:buSzPts val="2300"/>
                <a:buFont typeface="Calibri"/>
                <a:buNone/>
              </a:pPr>
              <a:r>
                <a:rPr lang="en-US" sz="2300" b="0" i="0">
                  <a:solidFill>
                    <a:schemeClr val="lt1"/>
                  </a:solidFill>
                  <a:latin typeface="Calibri"/>
                  <a:ea typeface="Calibri"/>
                  <a:cs typeface="Calibri"/>
                  <a:sym typeface="Calibri"/>
                </a:rPr>
                <a:t>Streamlines the management of dependencies.</a:t>
              </a:r>
              <a:endParaRPr sz="2300">
                <a:solidFill>
                  <a:schemeClr val="lt1"/>
                </a:solidFill>
                <a:latin typeface="Calibri"/>
                <a:ea typeface="Calibri"/>
                <a:cs typeface="Calibri"/>
                <a:sym typeface="Calibri"/>
              </a:endParaRPr>
            </a:p>
          </p:txBody>
        </p:sp>
        <p:sp>
          <p:nvSpPr>
            <p:cNvPr id="234" name="Google Shape;234;p8"/>
            <p:cNvSpPr/>
            <p:nvPr/>
          </p:nvSpPr>
          <p:spPr>
            <a:xfrm>
              <a:off x="0" y="3093664"/>
              <a:ext cx="9905999" cy="551655"/>
            </a:xfrm>
            <a:prstGeom prst="roundRect">
              <a:avLst>
                <a:gd name="adj" fmla="val 16667"/>
              </a:avLst>
            </a:prstGeom>
            <a:solidFill>
              <a:srgbClr val="E7437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txBox="1"/>
            <p:nvPr/>
          </p:nvSpPr>
          <p:spPr>
            <a:xfrm>
              <a:off x="26930" y="3120594"/>
              <a:ext cx="9852139" cy="497795"/>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Clr>
                  <a:schemeClr val="lt1"/>
                </a:buClr>
                <a:buSzPts val="2300"/>
                <a:buFont typeface="Calibri"/>
                <a:buNone/>
              </a:pPr>
              <a:r>
                <a:rPr lang="en-US" sz="2300" b="0" i="0">
                  <a:solidFill>
                    <a:schemeClr val="lt1"/>
                  </a:solidFill>
                  <a:latin typeface="Calibri"/>
                  <a:ea typeface="Calibri"/>
                  <a:cs typeface="Calibri"/>
                  <a:sym typeface="Calibri"/>
                </a:rPr>
                <a:t>Makes the process of reverting changes easy.</a:t>
              </a:r>
              <a:endParaRPr sz="2300">
                <a:solidFill>
                  <a:schemeClr val="lt1"/>
                </a:solidFill>
                <a:latin typeface="Calibri"/>
                <a:ea typeface="Calibri"/>
                <a:cs typeface="Calibri"/>
                <a:sym typeface="Calibri"/>
              </a:endParaRPr>
            </a:p>
          </p:txBody>
        </p:sp>
      </p:grpSp>
      <p:pic>
        <p:nvPicPr>
          <p:cNvPr id="236" name="Google Shape;236;p8" descr="Bar-Ilan University — Bar-Ilan University"/>
          <p:cNvPicPr preferRelativeResize="0"/>
          <p:nvPr/>
        </p:nvPicPr>
        <p:blipFill rotWithShape="1">
          <a:blip r:embed="rId3">
            <a:alphaModFix/>
          </a:blip>
          <a:srcRect/>
          <a:stretch/>
        </p:blipFill>
        <p:spPr>
          <a:xfrm>
            <a:off x="10961649" y="6400143"/>
            <a:ext cx="1230351" cy="4578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0"/>
        <p:cNvGrpSpPr/>
        <p:nvPr/>
      </p:nvGrpSpPr>
      <p:grpSpPr>
        <a:xfrm>
          <a:off x="0" y="0"/>
          <a:ext cx="0" cy="0"/>
          <a:chOff x="0" y="0"/>
          <a:chExt cx="0" cy="0"/>
        </a:xfrm>
      </p:grpSpPr>
      <p:sp>
        <p:nvSpPr>
          <p:cNvPr id="241" name="Google Shape;241;p9"/>
          <p:cNvSpPr txBox="1">
            <a:spLocks noGrp="1"/>
          </p:cNvSpPr>
          <p:nvPr>
            <p:ph type="title"/>
          </p:nvPr>
        </p:nvSpPr>
        <p:spPr>
          <a:xfrm>
            <a:off x="825909" y="808055"/>
            <a:ext cx="3979205" cy="14533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300"/>
              <a:buFont typeface="Calibri"/>
              <a:buNone/>
            </a:pPr>
            <a:r>
              <a:rPr lang="en-US" sz="3300" b="1"/>
              <a:t>MONITORING: TRANSPARENCY AND VISIBILITY</a:t>
            </a:r>
            <a:endParaRPr sz="3300" b="1"/>
          </a:p>
        </p:txBody>
      </p:sp>
      <p:sp>
        <p:nvSpPr>
          <p:cNvPr id="242" name="Google Shape;242;p9"/>
          <p:cNvSpPr txBox="1">
            <a:spLocks noGrp="1"/>
          </p:cNvSpPr>
          <p:nvPr>
            <p:ph type="body" idx="1"/>
          </p:nvPr>
        </p:nvSpPr>
        <p:spPr>
          <a:xfrm>
            <a:off x="802178" y="2261420"/>
            <a:ext cx="4002936" cy="3637935"/>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400"/>
              <a:buChar char="•"/>
            </a:pPr>
            <a:r>
              <a:rPr lang="en-US" sz="2400"/>
              <a:t>Monitoring ensures system health and performance.</a:t>
            </a:r>
            <a:endParaRPr/>
          </a:p>
          <a:p>
            <a:pPr marL="285750" lvl="0" indent="-285750" algn="l" rtl="0">
              <a:spcBef>
                <a:spcPts val="1000"/>
              </a:spcBef>
              <a:spcAft>
                <a:spcPts val="0"/>
              </a:spcAft>
              <a:buSzPts val="2400"/>
              <a:buChar char="•"/>
            </a:pPr>
            <a:r>
              <a:rPr lang="en-US" sz="2400"/>
              <a:t>Real-time data helps detect issues proactively.</a:t>
            </a:r>
            <a:endParaRPr/>
          </a:p>
          <a:p>
            <a:pPr marL="285750" lvl="0" indent="-285750" algn="l" rtl="0">
              <a:spcBef>
                <a:spcPts val="1000"/>
              </a:spcBef>
              <a:spcAft>
                <a:spcPts val="0"/>
              </a:spcAft>
              <a:buSzPts val="2400"/>
              <a:buChar char="•"/>
            </a:pPr>
            <a:r>
              <a:rPr lang="en-US" sz="2400"/>
              <a:t>Central to maintaining system reliability.</a:t>
            </a:r>
            <a:endParaRPr/>
          </a:p>
        </p:txBody>
      </p:sp>
      <p:pic>
        <p:nvPicPr>
          <p:cNvPr id="243" name="Google Shape;243;p9" descr="Getting Started With Grafana And Prometheus For Kubernetes Metrics DEV  Community | lacienciadelcafe.com.ar"/>
          <p:cNvPicPr preferRelativeResize="0"/>
          <p:nvPr/>
        </p:nvPicPr>
        <p:blipFill rotWithShape="1">
          <a:blip r:embed="rId4">
            <a:alphaModFix/>
          </a:blip>
          <a:srcRect/>
          <a:stretch/>
        </p:blipFill>
        <p:spPr>
          <a:xfrm>
            <a:off x="5289752" y="2144005"/>
            <a:ext cx="6095593" cy="2407759"/>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pic>
      <p:pic>
        <p:nvPicPr>
          <p:cNvPr id="244" name="Google Shape;244;p9" descr="Bar-Ilan University — Bar-Ilan University"/>
          <p:cNvPicPr preferRelativeResize="0"/>
          <p:nvPr/>
        </p:nvPicPr>
        <p:blipFill rotWithShape="1">
          <a:blip r:embed="rId5">
            <a:alphaModFix/>
          </a:blip>
          <a:srcRect/>
          <a:stretch/>
        </p:blipFill>
        <p:spPr>
          <a:xfrm>
            <a:off x="10961649" y="6400143"/>
            <a:ext cx="1230351" cy="457857"/>
          </a:xfrm>
          <a:prstGeom prst="rect">
            <a:avLst/>
          </a:prstGeom>
          <a:noFill/>
          <a:ln>
            <a:noFill/>
          </a:ln>
        </p:spPr>
      </p:pic>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lestial">
  <a:themeElements>
    <a:clrScheme name="Celestial">
      <a:dk1>
        <a:srgbClr val="000000"/>
      </a:dk1>
      <a:lt1>
        <a:srgbClr val="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563</Words>
  <Application>Microsoft Office PowerPoint</Application>
  <PresentationFormat>Widescreen</PresentationFormat>
  <Paragraphs>49</Paragraphs>
  <Slides>16</Slides>
  <Notes>16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Calibri</vt:lpstr>
      <vt:lpstr>Celestial</vt:lpstr>
      <vt:lpstr>Celestial</vt:lpstr>
      <vt:lpstr>HELM AND MONITORING IN DEVOPS ENVIRONMENTS</vt:lpstr>
      <vt:lpstr>HELM AND MONITORING: DEV-OPS MUST HAVE</vt:lpstr>
      <vt:lpstr>HELM: THE KUBERNETES PACKAGE MANAGER</vt:lpstr>
      <vt:lpstr>ARCHITECTURE OF HELM</vt:lpstr>
      <vt:lpstr>PowerPoint Presentation</vt:lpstr>
      <vt:lpstr>HELM CHARTS COMPONENTS</vt:lpstr>
      <vt:lpstr>PowerPoint Presentation</vt:lpstr>
      <vt:lpstr>BENEFITS OF HELM</vt:lpstr>
      <vt:lpstr>MONITORING: TRANSPARENCY AND VISIBILITY</vt:lpstr>
      <vt:lpstr>POPULAR MONITORING TOOLS</vt:lpstr>
      <vt:lpstr>BENEFITS OF MONITORING</vt:lpstr>
      <vt:lpstr>PowerPoint Presentation</vt:lpstr>
      <vt:lpstr>HELM AND MONITORING: BETTER TOGETHER</vt:lpstr>
      <vt:lpstr>IN CONCLUSION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HELM AND MONITORING IN DEVOPS ENVIRONMENTS</dc:title>
  <dc:creator>Lior Taub</dc:creator>
  <cp:lastModifiedBy>Ofek Harpaz</cp:lastModifiedBy>
  <cp:revision>1</cp:revision>
  <dcterms:created xsi:type="dcterms:W3CDTF">2023-09-02T16:49:06Z</dcterms:created>
  <dcterms:modified xsi:type="dcterms:W3CDTF">2023-09-06T19:08:13Z</dcterms:modified>
</cp:coreProperties>
</file>