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1069" r:id="rId6"/>
    <p:sldId id="959" r:id="rId7"/>
    <p:sldId id="380" r:id="rId8"/>
    <p:sldId id="381" r:id="rId9"/>
    <p:sldId id="960" r:id="rId10"/>
    <p:sldId id="961" r:id="rId11"/>
    <p:sldId id="962" r:id="rId12"/>
    <p:sldId id="382" r:id="rId13"/>
    <p:sldId id="383" r:id="rId14"/>
    <p:sldId id="384" r:id="rId15"/>
    <p:sldId id="385" r:id="rId16"/>
    <p:sldId id="1070" r:id="rId17"/>
    <p:sldId id="10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6A915-C64C-49A6-BFF1-D4C948BD57B8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93F1-2EC1-4EDE-BB5F-EF3D094B4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8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</a:rPr>
              <a:t>All looked/worked great with our toy dataset, but real life data – that’s another (long) story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FF0000"/>
                </a:solidFill>
              </a:rPr>
              <a:t>how much data: more data samples, more features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FF0000"/>
                </a:solidFill>
              </a:rPr>
              <a:t>what type of data: numerical, categorical, text (not all numbers ?!)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FF0000"/>
                </a:solidFill>
              </a:rPr>
              <a:t>missing values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FF0000"/>
                </a:solidFill>
              </a:rPr>
              <a:t>different scales (large/small) numerical values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solidFill>
                  <a:srgbClr val="FF0000"/>
                </a:solidFill>
              </a:rPr>
              <a:t>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B7AE5-8B6B-45BB-BCE2-0D5FF01E05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9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9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35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AAF13-0D66-9247-8B59-91BBBED844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3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F6B8-E9B1-CC0B-1E24-51B6CA027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C03B-5CF1-B064-7C9E-01945DF4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5B40-CE06-B061-DDBB-78D1200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EBB0-D98C-6EB2-EA9B-5D9E2D09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CAA0-1163-D8F9-DD1F-ECE0B40E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4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CC2B-B731-48C6-EC01-43840429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0E988-E71E-A0D8-A3EA-1F01A431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6007-DB6C-B74D-020A-F7EABC33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90F9-4B40-98E2-15E4-50BCDA85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8AF7-F15C-9B19-56E3-B05FCF34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7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EAFF5-520C-4109-48A6-A881F669D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49531-FA75-B4EA-C2C8-44718D3A3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3FD1-57C0-C6FB-DBD6-95A43A65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5D130-97F6-E6B9-7FE8-93AE6CD3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A4CF-7970-6775-5C22-B36626BC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0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B90DA5-5098-B940-A3DC-AA13067A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78" y="479421"/>
            <a:ext cx="10515600" cy="992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 b="0" i="0">
                <a:solidFill>
                  <a:schemeClr val="tx1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713792-F2E0-2349-9E01-7A252CDCDDC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52492" y="1291120"/>
            <a:ext cx="10842630" cy="4874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914400" indent="0">
              <a:buNone/>
              <a:defRPr sz="2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371600" indent="0">
              <a:buNone/>
              <a:defRPr sz="2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828800" indent="0">
              <a:buNone/>
              <a:defRPr sz="18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6D6A7FD-6C05-5342-B834-E0E7BE1A4744}"/>
              </a:ext>
            </a:extLst>
          </p:cNvPr>
          <p:cNvSpPr/>
          <p:nvPr userDrawn="1"/>
        </p:nvSpPr>
        <p:spPr>
          <a:xfrm>
            <a:off x="-21167" y="6227233"/>
            <a:ext cx="12234334" cy="635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86603285-D8CE-0A4C-B73F-E48A74477B6A}"/>
              </a:ext>
            </a:extLst>
          </p:cNvPr>
          <p:cNvSpPr/>
          <p:nvPr userDrawn="1"/>
        </p:nvSpPr>
        <p:spPr>
          <a:xfrm>
            <a:off x="-12700" y="6171307"/>
            <a:ext cx="12217400" cy="55927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934858C-35FD-6C48-8877-5800510C3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381" y="6390387"/>
            <a:ext cx="1567839" cy="30869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764F57A-AD7A-6C47-B464-67DA8BEA11A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318558" y="6429469"/>
            <a:ext cx="294953" cy="28725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511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" y="0"/>
            <a:ext cx="12192000" cy="6858000"/>
          </a:xfrm>
          <a:prstGeom prst="rect">
            <a:avLst/>
          </a:prstGeom>
          <a:solidFill>
            <a:srgbClr val="009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5" tIns="22848" rIns="45695" bIns="22848" rtlCol="0" anchor="ctr"/>
          <a:lstStyle/>
          <a:p>
            <a:pPr algn="ctr"/>
            <a:endParaRPr lang="en-US" sz="130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26370" y="684866"/>
            <a:ext cx="10557766" cy="2520671"/>
          </a:xfrm>
          <a:prstGeom prst="rect">
            <a:avLst/>
          </a:prstGeom>
        </p:spPr>
        <p:txBody>
          <a:bodyPr vert="horz" anchor="b"/>
          <a:lstStyle>
            <a:lvl1pPr algn="ctr">
              <a:defRPr sz="6000" b="1" i="0">
                <a:solidFill>
                  <a:srgbClr val="FFFFFF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175652" y="3224236"/>
            <a:ext cx="5790887" cy="8622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00" b="0" i="0" baseline="0">
                <a:solidFill>
                  <a:schemeClr val="tx1">
                    <a:lumMod val="20000"/>
                    <a:lumOff val="80000"/>
                  </a:schemeClr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456971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913942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137091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1827883" indent="0">
              <a:buNone/>
              <a:defRPr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date and or subtitle</a:t>
            </a:r>
          </a:p>
        </p:txBody>
      </p:sp>
    </p:spTree>
    <p:extLst>
      <p:ext uri="{BB962C8B-B14F-4D97-AF65-F5344CB8AC3E}">
        <p14:creationId xmlns:p14="http://schemas.microsoft.com/office/powerpoint/2010/main" val="2850062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B90DA5-5098-B940-A3DC-AA13067A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78" y="479421"/>
            <a:ext cx="10515600" cy="992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 b="0" i="0">
                <a:solidFill>
                  <a:schemeClr val="tx1"/>
                </a:solidFill>
                <a:latin typeface="Amazon Ember Medium" panose="020B0603020204020204" pitchFamily="34" charset="0"/>
                <a:ea typeface="Amazon Ember Medium" panose="020B0603020204020204" pitchFamily="34" charset="0"/>
                <a:cs typeface="Amazon Ember Medium" panose="020B06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713792-F2E0-2349-9E01-7A252CDCDDC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52492" y="1291120"/>
            <a:ext cx="10842630" cy="4858631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 sz="24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>
              <a:defRPr sz="22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>
              <a:defRPr sz="20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defRPr sz="180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6D6A7FD-6C05-5342-B834-E0E7BE1A4744}"/>
              </a:ext>
            </a:extLst>
          </p:cNvPr>
          <p:cNvSpPr/>
          <p:nvPr userDrawn="1"/>
        </p:nvSpPr>
        <p:spPr>
          <a:xfrm>
            <a:off x="-21167" y="6227233"/>
            <a:ext cx="12234334" cy="635001"/>
          </a:xfrm>
          <a:prstGeom prst="rect">
            <a:avLst/>
          </a:prstGeom>
          <a:solidFill>
            <a:srgbClr val="008DC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86603285-D8CE-0A4C-B73F-E48A74477B6A}"/>
              </a:ext>
            </a:extLst>
          </p:cNvPr>
          <p:cNvSpPr/>
          <p:nvPr userDrawn="1"/>
        </p:nvSpPr>
        <p:spPr>
          <a:xfrm>
            <a:off x="-12700" y="6171307"/>
            <a:ext cx="12217400" cy="55927"/>
          </a:xfrm>
          <a:prstGeom prst="rect">
            <a:avLst/>
          </a:prstGeom>
          <a:solidFill>
            <a:srgbClr val="383D3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934858C-35FD-6C48-8877-5800510C3F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381" y="6390387"/>
            <a:ext cx="1567839" cy="30869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764F57A-AD7A-6C47-B464-67DA8BEA11A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318558" y="6429469"/>
            <a:ext cx="294953" cy="28725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EDEDED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86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B4A4-6E8C-53F5-056D-1285C827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DB55-16EA-355F-10D3-86DB37C89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7FAE-40EA-3657-8B09-728C9A6F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B9C8-507D-D074-CB17-8E9A128A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4FA6-1FA4-BC33-B626-1BA111C2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3ADB-57E7-AB3C-14AA-9A78EAF3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846FA-2C4D-20AB-321B-7A9C38A8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EDA8-8303-BF10-E115-EA9BE729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68B1-6C81-A845-499A-6749B95A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048E-1379-BE62-26DD-453AADC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4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D0FA-534F-D007-9DAD-ABD1BC22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99A7-CEBF-82C4-EC4E-B8C174D66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1D4DC-E0AF-E74C-02FD-47EA2A49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4BB8D-6453-F07F-305D-CFB57481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98B4-664D-FB60-60AD-01E1E40B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D7DBF-AE92-3935-FE29-DF339BF1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26BE-02E9-F967-2B0A-922779A2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DD22-5CE2-12D4-31C9-C308FBD9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0000-EEDC-1D79-B780-47B042A39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47983-DA20-E19D-BED7-31C3875B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B857F-B612-B35A-BBA4-5586C1F3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63870-ECE1-1251-8E43-D644ED64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E56-7521-CB82-33B3-5743EBC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512B7-C5CC-E635-861D-D54F1C33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0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0C79-7055-7F6A-0261-1F36EBED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A26E4-80B2-515C-4ABC-CC94DEDD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8D7D3-4251-E1BF-5B88-3195E500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BABD7-BFFB-7E5C-43D7-82A291AB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6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79AF4-C03F-C4CB-63EA-26D89300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77A2-EB1B-4CF5-AF6F-3BFBBFC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2830B-993E-04CF-3D26-33BEA817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8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15E0-9F3C-0496-0EB5-D28DC110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9A72-B246-3034-360C-A22A7BAA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21FE6-A0AA-D01B-8D62-666CDDF1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5E65-D8BE-1B8B-CA4B-F9163176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6E3C7-FA6B-2ACC-9463-C074AE66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013B-5858-AC2C-7735-420E70AC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9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856D-D573-E50F-27FE-76305EFB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0CA27-C23F-8CA6-BE3C-27A2E7E90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DD704-7290-6FF6-BE57-DDD0879A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4A0B8-F31F-289B-6D7B-BBC612C7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DAC9-096A-B2D4-0E7E-479BA82A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BA90-41EF-C6A5-A455-E4713211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8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D84A-91BD-6971-1498-205528BF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6783-7F63-8F74-9DC4-A15C9275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539C-275A-77CF-8C6D-90C8367EA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B816-DBA5-4987-89BA-C32474650E1E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C6E08-AB92-B0FA-4562-5FEBE8CC7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91B9-E028-FD25-4326-B1FC5D920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708D-3F75-42DF-8364-227133B010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sagemaker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6525F-E46B-BBBD-9BE2-2AF548B580B6}"/>
              </a:ext>
            </a:extLst>
          </p:cNvPr>
          <p:cNvSpPr txBox="1"/>
          <p:nvPr/>
        </p:nvSpPr>
        <p:spPr>
          <a:xfrm>
            <a:off x="4999337" y="3317788"/>
            <a:ext cx="21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HARUG! 2023-02-15</a:t>
            </a:r>
          </a:p>
          <a:p>
            <a:pPr algn="ctr"/>
            <a:r>
              <a:rPr lang="en-GB" dirty="0"/>
              <a:t>Ed Harris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B5918C4-731A-209A-DC08-CAF5AAB9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9" y="402174"/>
            <a:ext cx="1749896" cy="20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ABD559-D38F-B4C0-32C2-5987B61DB75B}"/>
              </a:ext>
            </a:extLst>
          </p:cNvPr>
          <p:cNvSpPr txBox="1"/>
          <p:nvPr/>
        </p:nvSpPr>
        <p:spPr>
          <a:xfrm>
            <a:off x="3022338" y="1764430"/>
            <a:ext cx="61473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Natural Language Processing</a:t>
            </a:r>
          </a:p>
          <a:p>
            <a:pPr algn="ctr"/>
            <a:r>
              <a:rPr lang="en-GB" sz="4000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72751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33DB-EEF9-8B48-A6BB-0BD6C70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Document Frequency (IDF)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406C3C-DC8A-C949-BFE0-81EF9FF0D47E}"/>
              </a:ext>
            </a:extLst>
          </p:cNvPr>
          <p:cNvGraphicFramePr>
            <a:graphicFrameLocks noGrp="1"/>
          </p:cNvGraphicFramePr>
          <p:nvPr/>
        </p:nvGraphicFramePr>
        <p:xfrm>
          <a:off x="695914" y="1588495"/>
          <a:ext cx="4042341" cy="4049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515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2257826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idf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log(3/3)+1=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log(3/2)+1=</a:t>
                      </a:r>
                      <a:r>
                        <a:rPr lang="en-US" b="1" dirty="0"/>
                        <a:t>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log(3/3)+1=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log(3/4)+1=</a:t>
                      </a:r>
                      <a:r>
                        <a:rPr lang="en-US" b="1" dirty="0"/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01744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log(3/3)+1=</a:t>
                      </a:r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491132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log(3/2)+1=</a:t>
                      </a:r>
                      <a:r>
                        <a:rPr lang="en-US" b="1" dirty="0"/>
                        <a:t>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12178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log(3/2)+1=</a:t>
                      </a:r>
                      <a:r>
                        <a:rPr lang="en-US" b="1" dirty="0"/>
                        <a:t>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0433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log(3/2)+1=</a:t>
                      </a:r>
                      <a:r>
                        <a:rPr lang="en-US" b="1" dirty="0"/>
                        <a:t>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97845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wolf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log(3/2)+1=</a:t>
                      </a:r>
                      <a:r>
                        <a:rPr lang="en-US" b="1" dirty="0"/>
                        <a:t>1.18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9043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CE05B-1565-0042-9916-F15B6BFDF932}"/>
                  </a:ext>
                </a:extLst>
              </p:cNvPr>
              <p:cNvSpPr txBox="1"/>
              <p:nvPr/>
            </p:nvSpPr>
            <p:spPr>
              <a:xfrm>
                <a:off x="5566558" y="3613240"/>
                <a:ext cx="6275564" cy="775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𝑡𝑒𝑟𝑚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𝑑𝑜𝑐𝑢𝑚𝑒𝑛𝑡𝑠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𝑑𝑜𝑐𝑢𝑚𝑒𝑛𝑡𝑠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𝑐𝑜𝑛𝑡𝑎𝑖𝑛𝑖𝑛𝑔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𝑡𝑒𝑟𝑚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DCE05B-1565-0042-9916-F15B6BFDF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558" y="3613240"/>
                <a:ext cx="6275564" cy="775405"/>
              </a:xfrm>
              <a:prstGeom prst="rect">
                <a:avLst/>
              </a:prstGeom>
              <a:blipFill>
                <a:blip r:embed="rId3"/>
                <a:stretch>
                  <a:fillRect l="-808" r="-40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F65855-C614-3D4F-A73F-977C7613D1F8}"/>
              </a:ext>
            </a:extLst>
          </p:cNvPr>
          <p:cNvSpPr txBox="1"/>
          <p:nvPr/>
        </p:nvSpPr>
        <p:spPr>
          <a:xfrm>
            <a:off x="5116184" y="1848140"/>
            <a:ext cx="672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97999">
              <a:defRPr/>
            </a:pPr>
            <a:r>
              <a:rPr lang="en-US" sz="2400" b="1" dirty="0"/>
              <a:t>Inverse document frequency (IDF): Decreases</a:t>
            </a:r>
            <a:r>
              <a:rPr lang="en-US" sz="2400" dirty="0"/>
              <a:t> the weights for </a:t>
            </a:r>
            <a:r>
              <a:rPr lang="en-US" sz="2400" b="1" dirty="0"/>
              <a:t>commonly</a:t>
            </a:r>
            <a:r>
              <a:rPr lang="en-US" sz="2400" dirty="0"/>
              <a:t> used words and </a:t>
            </a:r>
            <a:r>
              <a:rPr lang="en-US" sz="2400" b="1" dirty="0"/>
              <a:t>increases</a:t>
            </a:r>
            <a:r>
              <a:rPr lang="en-US" sz="2400" dirty="0"/>
              <a:t> weights for </a:t>
            </a:r>
            <a:r>
              <a:rPr lang="en-US" sz="2400" b="1" dirty="0"/>
              <a:t>rare</a:t>
            </a:r>
            <a:r>
              <a:rPr lang="en-US" sz="2400" dirty="0"/>
              <a:t> words in the </a:t>
            </a:r>
            <a:r>
              <a:rPr lang="en-US" sz="2400" u="sng" dirty="0"/>
              <a:t>vocabulary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D87E59-3D70-4D4E-AFCF-CD2B3E673820}"/>
                  </a:ext>
                </a:extLst>
              </p:cNvPr>
              <p:cNvSpPr txBox="1"/>
              <p:nvPr/>
            </p:nvSpPr>
            <p:spPr>
              <a:xfrm>
                <a:off x="5566558" y="4761055"/>
                <a:ext cx="257115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=1.18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D87E59-3D70-4D4E-AFCF-CD2B3E673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558" y="4761055"/>
                <a:ext cx="2571152" cy="384721"/>
              </a:xfrm>
              <a:prstGeom prst="rect">
                <a:avLst/>
              </a:prstGeom>
              <a:blipFill>
                <a:blip r:embed="rId4"/>
                <a:stretch>
                  <a:fillRect l="-490" t="-6452" r="-98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036D-F57D-3F45-A473-ECFB52F1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Freq.-Inverse Doc. Freq (TF-IDF)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C3732-93D4-4E45-8D3E-87F5ED1EF34D}"/>
              </a:ext>
            </a:extLst>
          </p:cNvPr>
          <p:cNvSpPr txBox="1"/>
          <p:nvPr/>
        </p:nvSpPr>
        <p:spPr>
          <a:xfrm>
            <a:off x="846208" y="1444389"/>
            <a:ext cx="10744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Term Freq. Inverse Doc. Freq (TF-IDF): </a:t>
            </a:r>
            <a:r>
              <a:rPr lang="en-US" sz="2400" dirty="0"/>
              <a:t>Combines term frequency and inverse document frequency.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32161A-CDCE-754A-9E46-8521BB242D65}"/>
                  </a:ext>
                </a:extLst>
              </p:cNvPr>
              <p:cNvSpPr txBox="1"/>
              <p:nvPr/>
            </p:nvSpPr>
            <p:spPr>
              <a:xfrm>
                <a:off x="2897983" y="2436406"/>
                <a:ext cx="6179640" cy="475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𝑖𝑑𝑓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𝑡𝑒𝑟𝑚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32161A-CDCE-754A-9E46-8521BB242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983" y="2436406"/>
                <a:ext cx="6179640" cy="475900"/>
              </a:xfrm>
              <a:prstGeom prst="rect">
                <a:avLst/>
              </a:prstGeom>
              <a:blipFill>
                <a:blip r:embed="rId3"/>
                <a:stretch>
                  <a:fillRect l="-411" r="-102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BA73C2-B80B-B34E-9AEF-EEB35749EA6D}"/>
              </a:ext>
            </a:extLst>
          </p:cNvPr>
          <p:cNvGraphicFramePr>
            <a:graphicFrameLocks noGrp="1"/>
          </p:cNvGraphicFramePr>
          <p:nvPr/>
        </p:nvGraphicFramePr>
        <p:xfrm>
          <a:off x="1117790" y="3197400"/>
          <a:ext cx="974002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81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715435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01979641"/>
                    </a:ext>
                  </a:extLst>
                </a:gridCol>
                <a:gridCol w="830463">
                  <a:extLst>
                    <a:ext uri="{9D8B030D-6E8A-4147-A177-3AD203B41FA5}">
                      <a16:colId xmlns:a16="http://schemas.microsoft.com/office/drawing/2014/main" val="308020023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443257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084760702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366033968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45195204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279124560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069225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wolf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a dog.”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“my cat is old”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not a dog, it a is wolf.”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2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7B79-9DF2-6441-B67F-1930D29F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5042-1D3D-FC4C-88AE-8B28C0EBA9F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n-gram is a sequence of n tokens from a given sample of text or speech.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can include n-grams in our term frequencies too.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318CCF-EE75-E344-9437-B292BBC97710}"/>
              </a:ext>
            </a:extLst>
          </p:cNvPr>
          <p:cNvGraphicFramePr>
            <a:graphicFrameLocks noGrp="1"/>
          </p:cNvGraphicFramePr>
          <p:nvPr/>
        </p:nvGraphicFramePr>
        <p:xfrm>
          <a:off x="358771" y="3308505"/>
          <a:ext cx="11568952" cy="2032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4770">
                  <a:extLst>
                    <a:ext uri="{9D8B030D-6E8A-4147-A177-3AD203B41FA5}">
                      <a16:colId xmlns:a16="http://schemas.microsoft.com/office/drawing/2014/main" val="21940448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9432588"/>
                    </a:ext>
                  </a:extLst>
                </a:gridCol>
                <a:gridCol w="4516582">
                  <a:extLst>
                    <a:ext uri="{9D8B030D-6E8A-4147-A177-3AD203B41FA5}">
                      <a16:colId xmlns:a16="http://schemas.microsoft.com/office/drawing/2014/main" val="4081435640"/>
                    </a:ext>
                  </a:extLst>
                </a:gridCol>
              </a:tblGrid>
              <a:tr h="6610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1-gram (</a:t>
                      </a:r>
                      <a:r>
                        <a:rPr lang="en-US" sz="2800" dirty="0" err="1">
                          <a:solidFill>
                            <a:schemeClr val="bg1"/>
                          </a:solidFill>
                        </a:rPr>
                        <a:t>uni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-gram):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2-gram (bi-gram):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71472"/>
                  </a:ext>
                </a:extLst>
              </a:tr>
              <a:tr h="66101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/>
                        <a:t>It is not a dog, it is a wolf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93157" lvl="1" indent="-457200" algn="l"/>
                      <a:r>
                        <a:rPr lang="en-US" sz="2800" dirty="0"/>
                        <a:t>“it”, “is”, “not”, “a”, “dog”, “it”, “is”, “a”, “wolf”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93157" marR="0" lvl="1" indent="-457200" algn="l" defTabSz="99799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“it is”, “is not”, “not a”, “a dog”, “dog it”, “it is”, “is a”, “a wolf”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2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65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DF24-6594-2640-9499-B31D9BF7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Bag of Words – 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58B2-479F-3E4D-96E7-D0B5BE71E2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2800" dirty="0"/>
              <a:t>In this exercise, we will convert text data to numerical values.</a:t>
            </a:r>
          </a:p>
          <a:p>
            <a:r>
              <a:rPr lang="en-US" sz="2800" dirty="0"/>
              <a:t>We will go over: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Binary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Word Counts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Term Frequencies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Term Freq.- Inverse Document Freq.</a:t>
            </a:r>
          </a:p>
          <a:p>
            <a:endParaRPr lang="en-US" sz="2800" dirty="0"/>
          </a:p>
        </p:txBody>
      </p:sp>
      <p:pic>
        <p:nvPicPr>
          <p:cNvPr id="4" name="Picture">
            <a:hlinkClick r:id="rId2"/>
            <a:extLst>
              <a:ext uri="{FF2B5EF4-FFF2-40B4-BE49-F238E27FC236}">
                <a16:creationId xmlns:a16="http://schemas.microsoft.com/office/drawing/2014/main" id="{F73284A8-5096-BA47-8A06-D7DFBEE55320}"/>
              </a:ext>
            </a:extLst>
          </p:cNvPr>
          <p:cNvPicPr/>
          <p:nvPr/>
        </p:nvPicPr>
        <p:blipFill>
          <a:blip r:embed="rId3"/>
          <a:srcRect t="14249" b="17540"/>
          <a:stretch>
            <a:fillRect/>
          </a:stretch>
        </p:blipFill>
        <p:spPr>
          <a:xfrm>
            <a:off x="852492" y="4149672"/>
            <a:ext cx="2834640" cy="8204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D5F3BD-DC82-9C4D-8EF2-839FABACE5C4}"/>
              </a:ext>
            </a:extLst>
          </p:cNvPr>
          <p:cNvSpPr/>
          <p:nvPr/>
        </p:nvSpPr>
        <p:spPr>
          <a:xfrm>
            <a:off x="2940349" y="4442606"/>
            <a:ext cx="5541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MLA-NLP-Lecture1-BOW.ipynb</a:t>
            </a:r>
          </a:p>
        </p:txBody>
      </p:sp>
    </p:spTree>
    <p:extLst>
      <p:ext uri="{BB962C8B-B14F-4D97-AF65-F5344CB8AC3E}">
        <p14:creationId xmlns:p14="http://schemas.microsoft.com/office/powerpoint/2010/main" val="17454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DF24-6594-2640-9499-B31D9BF7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Text Processing – Hands-on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58B2-479F-3E4D-96E7-D0B5BE71E2F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sz="2800" dirty="0"/>
          </a:p>
          <a:p>
            <a:r>
              <a:rPr lang="en-US" sz="2800" dirty="0"/>
              <a:t>Exercise: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Simple text cleaning processes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Stop words removal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Stemming, Lemmatization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5F3BD-DC82-9C4D-8EF2-839FABACE5C4}"/>
              </a:ext>
            </a:extLst>
          </p:cNvPr>
          <p:cNvSpPr/>
          <p:nvPr/>
        </p:nvSpPr>
        <p:spPr>
          <a:xfrm>
            <a:off x="4525275" y="4613893"/>
            <a:ext cx="5372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MLA-NLP-Lecture1.2-BOW.ipynb</a:t>
            </a:r>
          </a:p>
        </p:txBody>
      </p:sp>
      <p:pic>
        <p:nvPicPr>
          <p:cNvPr id="2050" name="Picture 2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0933D558-7CCE-3190-FA9D-3071C246D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18" y="4004491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6CA23-4D72-9E5B-992D-2A92A0D3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98" y="720833"/>
            <a:ext cx="7502468" cy="1952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5B421-6911-B038-19B2-B6BF8B8C01B1}"/>
              </a:ext>
            </a:extLst>
          </p:cNvPr>
          <p:cNvSpPr txBox="1"/>
          <p:nvPr/>
        </p:nvSpPr>
        <p:spPr>
          <a:xfrm>
            <a:off x="5408723" y="3537960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https://github.com/aws-samples/aws-machine-learning-university-accelerated-nlp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6244C-0316-31BB-93C5-43CC660DED4C}"/>
              </a:ext>
            </a:extLst>
          </p:cNvPr>
          <p:cNvSpPr txBox="1"/>
          <p:nvPr/>
        </p:nvSpPr>
        <p:spPr>
          <a:xfrm>
            <a:off x="5410915" y="4767170"/>
            <a:ext cx="609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https://www.youtube.com/channel/UC12LqyqTQYbXatYS9AA7Nuw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220B2-B839-EE50-C54B-DF82E27D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71" y="3354860"/>
            <a:ext cx="3597952" cy="21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5F91-F97A-5F41-A21E-3EB716E07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6964" y="1836544"/>
            <a:ext cx="9518073" cy="2735457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Text Vectorization</a:t>
            </a:r>
          </a:p>
        </p:txBody>
      </p:sp>
    </p:spTree>
    <p:extLst>
      <p:ext uri="{BB962C8B-B14F-4D97-AF65-F5344CB8AC3E}">
        <p14:creationId xmlns:p14="http://schemas.microsoft.com/office/powerpoint/2010/main" val="17008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A8A7-9831-1442-B26B-BDCB5E9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DB10-FE04-F043-9A0C-12C8940EC01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200" b="1" dirty="0"/>
              <a:t>B</a:t>
            </a:r>
            <a:r>
              <a:rPr lang="en-US" sz="3200" dirty="0"/>
              <a:t>ag </a:t>
            </a:r>
            <a:r>
              <a:rPr lang="en-US" sz="3200" b="1" dirty="0"/>
              <a:t>o</a:t>
            </a:r>
            <a:r>
              <a:rPr lang="en-US" sz="3200" dirty="0"/>
              <a:t>f </a:t>
            </a:r>
            <a:r>
              <a:rPr lang="en-US" sz="3200" b="1" dirty="0"/>
              <a:t>W</a:t>
            </a:r>
            <a:r>
              <a:rPr lang="en-US" sz="3200" dirty="0"/>
              <a:t>ords method converts text data into numbers.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It does this by</a:t>
            </a:r>
          </a:p>
          <a:p>
            <a:pPr lvl="1"/>
            <a:r>
              <a:rPr lang="en-US" sz="2800" dirty="0"/>
              <a:t>Creating a </a:t>
            </a:r>
            <a:r>
              <a:rPr lang="en-US" sz="2800" b="1" dirty="0">
                <a:solidFill>
                  <a:schemeClr val="accent3"/>
                </a:solidFill>
              </a:rPr>
              <a:t>vocabulary</a:t>
            </a:r>
            <a:r>
              <a:rPr lang="en-US" sz="2800" dirty="0"/>
              <a:t> from the words in all documents</a:t>
            </a:r>
          </a:p>
          <a:p>
            <a:pPr lvl="1"/>
            <a:r>
              <a:rPr lang="en-US" sz="2800" dirty="0"/>
              <a:t>Calculating the </a:t>
            </a:r>
            <a:r>
              <a:rPr lang="en-US" sz="2800" b="1" dirty="0"/>
              <a:t>occurrences</a:t>
            </a:r>
            <a:r>
              <a:rPr lang="en-US" sz="2800" dirty="0"/>
              <a:t> of words: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1" dirty="0"/>
              <a:t>binary </a:t>
            </a:r>
            <a:r>
              <a:rPr lang="en-US" sz="2400" dirty="0"/>
              <a:t>(present or not)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1" dirty="0"/>
              <a:t>word counts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b="1" dirty="0"/>
              <a:t>frequencies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2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5D8C-7844-AE47-B6CC-8A4FDF7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72A-D558-BB4D-B68F-DB714B6B370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2800" dirty="0"/>
              <a:t>Simple example using </a:t>
            </a:r>
            <a:r>
              <a:rPr lang="en-US" sz="2800" b="1" u="sng" dirty="0"/>
              <a:t>word counts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4B22D-DC21-584A-9BA8-3710CB0C777D}"/>
              </a:ext>
            </a:extLst>
          </p:cNvPr>
          <p:cNvGraphicFramePr>
            <a:graphicFrameLocks noGrp="1"/>
          </p:cNvGraphicFramePr>
          <p:nvPr/>
        </p:nvGraphicFramePr>
        <p:xfrm>
          <a:off x="701041" y="2477306"/>
          <a:ext cx="974002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81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715435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01979641"/>
                    </a:ext>
                  </a:extLst>
                </a:gridCol>
                <a:gridCol w="830463">
                  <a:extLst>
                    <a:ext uri="{9D8B030D-6E8A-4147-A177-3AD203B41FA5}">
                      <a16:colId xmlns:a16="http://schemas.microsoft.com/office/drawing/2014/main" val="308020023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443257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084760702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366033968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45195204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279124560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069225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wolf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a dog.”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“my cat is old”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not a dog, it a is wolf.”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8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5D8C-7844-AE47-B6CC-8A4FDF7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72A-D558-BB4D-B68F-DB714B6B370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2800" dirty="0"/>
              <a:t>Simple example using </a:t>
            </a:r>
            <a:r>
              <a:rPr lang="en-US" sz="2800" b="1" u="sng" dirty="0"/>
              <a:t>word counts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4B22D-DC21-584A-9BA8-3710CB0C777D}"/>
              </a:ext>
            </a:extLst>
          </p:cNvPr>
          <p:cNvGraphicFramePr>
            <a:graphicFrameLocks noGrp="1"/>
          </p:cNvGraphicFramePr>
          <p:nvPr/>
        </p:nvGraphicFramePr>
        <p:xfrm>
          <a:off x="701041" y="2477306"/>
          <a:ext cx="974002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81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715435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01979641"/>
                    </a:ext>
                  </a:extLst>
                </a:gridCol>
                <a:gridCol w="830463">
                  <a:extLst>
                    <a:ext uri="{9D8B030D-6E8A-4147-A177-3AD203B41FA5}">
                      <a16:colId xmlns:a16="http://schemas.microsoft.com/office/drawing/2014/main" val="308020023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443257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084760702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366033968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45195204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279124560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069225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wolf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a dog.”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“my cat is old”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not a dog, it a is wolf.”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E5118B-5D9F-CA45-9A63-D75063C518B2}"/>
              </a:ext>
            </a:extLst>
          </p:cNvPr>
          <p:cNvSpPr/>
          <p:nvPr/>
        </p:nvSpPr>
        <p:spPr>
          <a:xfrm>
            <a:off x="508029" y="3133493"/>
            <a:ext cx="10085629" cy="680224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5D8C-7844-AE47-B6CC-8A4FDF7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72A-D558-BB4D-B68F-DB714B6B370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2800" dirty="0"/>
              <a:t>Simple example using </a:t>
            </a:r>
            <a:r>
              <a:rPr lang="en-US" sz="2800" b="1" u="sng" dirty="0"/>
              <a:t>word counts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4B22D-DC21-584A-9BA8-3710CB0C777D}"/>
              </a:ext>
            </a:extLst>
          </p:cNvPr>
          <p:cNvGraphicFramePr>
            <a:graphicFrameLocks noGrp="1"/>
          </p:cNvGraphicFramePr>
          <p:nvPr/>
        </p:nvGraphicFramePr>
        <p:xfrm>
          <a:off x="701041" y="2477306"/>
          <a:ext cx="974002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81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715435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01979641"/>
                    </a:ext>
                  </a:extLst>
                </a:gridCol>
                <a:gridCol w="830463">
                  <a:extLst>
                    <a:ext uri="{9D8B030D-6E8A-4147-A177-3AD203B41FA5}">
                      <a16:colId xmlns:a16="http://schemas.microsoft.com/office/drawing/2014/main" val="308020023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443257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084760702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366033968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45195204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279124560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069225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wolf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a dog.”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“my cat is old”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not a dog, it a is wolf.”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CFC51F0-3045-1E4B-850A-C41C2C917096}"/>
              </a:ext>
            </a:extLst>
          </p:cNvPr>
          <p:cNvSpPr/>
          <p:nvPr/>
        </p:nvSpPr>
        <p:spPr>
          <a:xfrm>
            <a:off x="508029" y="3824874"/>
            <a:ext cx="10085629" cy="680224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5D8C-7844-AE47-B6CC-8A4FDF7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F72A-D558-BB4D-B68F-DB714B6B370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sz="2800" dirty="0"/>
              <a:t>Simple example using </a:t>
            </a:r>
            <a:r>
              <a:rPr lang="en-US" sz="2800" b="1" u="sng" dirty="0"/>
              <a:t>word counts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4B22D-DC21-584A-9BA8-3710CB0C777D}"/>
              </a:ext>
            </a:extLst>
          </p:cNvPr>
          <p:cNvGraphicFramePr>
            <a:graphicFrameLocks noGrp="1"/>
          </p:cNvGraphicFramePr>
          <p:nvPr/>
        </p:nvGraphicFramePr>
        <p:xfrm>
          <a:off x="701041" y="2477306"/>
          <a:ext cx="974002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81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715435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01979641"/>
                    </a:ext>
                  </a:extLst>
                </a:gridCol>
                <a:gridCol w="830463">
                  <a:extLst>
                    <a:ext uri="{9D8B030D-6E8A-4147-A177-3AD203B41FA5}">
                      <a16:colId xmlns:a16="http://schemas.microsoft.com/office/drawing/2014/main" val="308020023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443257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084760702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366033968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45195204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279124560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069225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wolf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a dog.”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“my cat is old”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not a dog, it a is wolf.”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C216B28-F1C0-4041-8AA9-13C4139820E8}"/>
              </a:ext>
            </a:extLst>
          </p:cNvPr>
          <p:cNvSpPr/>
          <p:nvPr/>
        </p:nvSpPr>
        <p:spPr>
          <a:xfrm>
            <a:off x="508029" y="4493945"/>
            <a:ext cx="10085629" cy="680224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BEC5-77C1-2649-84AA-07F18F34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(TF)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244B-8FF2-0945-9153-E3E592D9846C}"/>
              </a:ext>
            </a:extLst>
          </p:cNvPr>
          <p:cNvSpPr txBox="1"/>
          <p:nvPr/>
        </p:nvSpPr>
        <p:spPr>
          <a:xfrm>
            <a:off x="846208" y="1444389"/>
            <a:ext cx="1074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Term frequency (TF): Increases</a:t>
            </a:r>
            <a:r>
              <a:rPr lang="en-US" sz="2400" dirty="0"/>
              <a:t> the weight for </a:t>
            </a:r>
            <a:r>
              <a:rPr lang="en-US" sz="2400" b="1" dirty="0"/>
              <a:t>common</a:t>
            </a:r>
            <a:r>
              <a:rPr lang="en-US" sz="2400" dirty="0"/>
              <a:t> words in a </a:t>
            </a:r>
            <a:r>
              <a:rPr lang="en-US" sz="2400" u="sng" dirty="0"/>
              <a:t>document</a:t>
            </a:r>
            <a:r>
              <a:rPr lang="en-US" sz="24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47F82-4A08-8D49-A32B-CEE9D6A29061}"/>
                  </a:ext>
                </a:extLst>
              </p:cNvPr>
              <p:cNvSpPr txBox="1"/>
              <p:nvPr/>
            </p:nvSpPr>
            <p:spPr>
              <a:xfrm>
                <a:off x="2517558" y="1976010"/>
                <a:ext cx="6940490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𝑑𝑜𝑐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𝑜𝑐𝑐𝑢𝑟𝑠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den>
                    </m:f>
                  </m:oMath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447F82-4A08-8D49-A32B-CEE9D6A2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558" y="1976010"/>
                <a:ext cx="6940490" cy="579005"/>
              </a:xfrm>
              <a:prstGeom prst="rect">
                <a:avLst/>
              </a:prstGeom>
              <a:blipFill>
                <a:blip r:embed="rId3"/>
                <a:stretch>
                  <a:fillRect l="-1825" t="-888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A845DF-A3F5-E342-AF38-2CFA894679C6}"/>
              </a:ext>
            </a:extLst>
          </p:cNvPr>
          <p:cNvGraphicFramePr>
            <a:graphicFrameLocks noGrp="1"/>
          </p:cNvGraphicFramePr>
          <p:nvPr/>
        </p:nvGraphicFramePr>
        <p:xfrm>
          <a:off x="1117790" y="2961866"/>
          <a:ext cx="974002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581">
                  <a:extLst>
                    <a:ext uri="{9D8B030D-6E8A-4147-A177-3AD203B41FA5}">
                      <a16:colId xmlns:a16="http://schemas.microsoft.com/office/drawing/2014/main" val="3971136925"/>
                    </a:ext>
                  </a:extLst>
                </a:gridCol>
                <a:gridCol w="715435">
                  <a:extLst>
                    <a:ext uri="{9D8B030D-6E8A-4147-A177-3AD203B41FA5}">
                      <a16:colId xmlns:a16="http://schemas.microsoft.com/office/drawing/2014/main" val="101079243"/>
                    </a:ext>
                  </a:extLst>
                </a:gridCol>
                <a:gridCol w="893137">
                  <a:extLst>
                    <a:ext uri="{9D8B030D-6E8A-4147-A177-3AD203B41FA5}">
                      <a16:colId xmlns:a16="http://schemas.microsoft.com/office/drawing/2014/main" val="101979641"/>
                    </a:ext>
                  </a:extLst>
                </a:gridCol>
                <a:gridCol w="830463">
                  <a:extLst>
                    <a:ext uri="{9D8B030D-6E8A-4147-A177-3AD203B41FA5}">
                      <a16:colId xmlns:a16="http://schemas.microsoft.com/office/drawing/2014/main" val="308020023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4432578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084760702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3660339686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245195204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279124560"/>
                    </a:ext>
                  </a:extLst>
                </a:gridCol>
                <a:gridCol w="872235">
                  <a:extLst>
                    <a:ext uri="{9D8B030D-6E8A-4147-A177-3AD203B41FA5}">
                      <a16:colId xmlns:a16="http://schemas.microsoft.com/office/drawing/2014/main" val="1950692259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my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old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wolf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5401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a dog.”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28122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“my cat is old”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6775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“It is not a dog, it a is wolf.”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10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2571d8-afe2-4567-826c-afa89cea347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1BEC974F34D242BB95F6E29A87E0AE" ma:contentTypeVersion="16" ma:contentTypeDescription="Create a new document." ma:contentTypeScope="" ma:versionID="8fc9fac134b16838afe19c50f5b9eeb8">
  <xsd:schema xmlns:xsd="http://www.w3.org/2001/XMLSchema" xmlns:xs="http://www.w3.org/2001/XMLSchema" xmlns:p="http://schemas.microsoft.com/office/2006/metadata/properties" xmlns:ns3="e74cb5e0-b01e-4f24-b0d0-61b7093099f2" xmlns:ns4="862571d8-afe2-4567-826c-afa89cea347f" targetNamespace="http://schemas.microsoft.com/office/2006/metadata/properties" ma:root="true" ma:fieldsID="deb17433df1b11f4a19e9f4a1d8a3d42" ns3:_="" ns4:_="">
    <xsd:import namespace="e74cb5e0-b01e-4f24-b0d0-61b7093099f2"/>
    <xsd:import namespace="862571d8-afe2-4567-826c-afa89cea34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cb5e0-b01e-4f24-b0d0-61b7093099f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571d8-afe2-4567-826c-afa89cea3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B5D4E5-F8EA-4004-A47D-E479F5F9680D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e74cb5e0-b01e-4f24-b0d0-61b7093099f2"/>
    <ds:schemaRef ds:uri="http://schemas.openxmlformats.org/package/2006/metadata/core-properties"/>
    <ds:schemaRef ds:uri="862571d8-afe2-4567-826c-afa89cea347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02D945-633F-4003-B138-81AA319D9F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452D9D-BE53-4FCB-AD62-FA2C242CA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4cb5e0-b01e-4f24-b0d0-61b7093099f2"/>
    <ds:schemaRef ds:uri="862571d8-afe2-4567-826c-afa89cea3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883</Words>
  <Application>Microsoft Office PowerPoint</Application>
  <PresentationFormat>Widescreen</PresentationFormat>
  <Paragraphs>327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Amazon Ember</vt:lpstr>
      <vt:lpstr>Amazon Ember Display</vt:lpstr>
      <vt:lpstr>Amazon Ember Display Light</vt:lpstr>
      <vt:lpstr>Amazon Ember Light</vt:lpstr>
      <vt:lpstr>Amazon Ember Medium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Bag of Words (BoW)</vt:lpstr>
      <vt:lpstr>Bag of Words (BoW)</vt:lpstr>
      <vt:lpstr>Bag of Words (BoW)</vt:lpstr>
      <vt:lpstr>Bag of Words (BoW)</vt:lpstr>
      <vt:lpstr>Bag of Words (BoW)</vt:lpstr>
      <vt:lpstr>Term Frequency (TF)</vt:lpstr>
      <vt:lpstr>Inverse Document Frequency (IDF)</vt:lpstr>
      <vt:lpstr>Term Freq.-Inverse Doc. Freq (TF-IDF)</vt:lpstr>
      <vt:lpstr>N-gram</vt:lpstr>
      <vt:lpstr>Bag of Words – Hands-on</vt:lpstr>
      <vt:lpstr>Text Processing – 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3</cp:revision>
  <dcterms:created xsi:type="dcterms:W3CDTF">2023-01-18T11:01:05Z</dcterms:created>
  <dcterms:modified xsi:type="dcterms:W3CDTF">2023-02-15T12:37:06Z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0x0101001E1BEC974F34D242BB95F6E29A87E0AE</vt:lpwstr>
  </property>
</Properties>
</file>