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9FF1-0B92-CEA2-989B-0C9A01315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C77DB-792B-E264-778E-90A147393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77F05-DDBD-59C0-808F-C8105448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C20-EC60-41C5-B195-E540B59B58B8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BB166-43CC-6027-7A95-A21198FB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02BF0-4E94-C45B-BED6-E072BAB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F877-2AC1-4F89-802A-9EBEB968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65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90B0-4C20-0729-77D3-80709174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5241A-B86C-26FA-A1E4-2F3916E24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CC13B-7A34-1916-9517-161C0D8B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C20-EC60-41C5-B195-E540B59B58B8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81FD0-8560-F7B4-0C9A-108A0855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9FA3-4330-A592-878B-3952132A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F877-2AC1-4F89-802A-9EBEB968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38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607F0-E6B7-D3FF-D99B-FD411811A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20F1E-1599-D91C-6583-CF34AAFE0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24CD7-C9C7-81AC-1CB4-FF8541CA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C20-EC60-41C5-B195-E540B59B58B8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5791E-6AE8-6D7C-DFFF-4CCA97AD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96BDD-84E9-D723-C4BC-F662D58D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F877-2AC1-4F89-802A-9EBEB968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7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A9C4-EEB8-6FCA-1495-1FD05035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A4709-BA07-85BD-29BF-D00FCDEA3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B3430-ABB5-36E6-5778-B48B5CF3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C20-EC60-41C5-B195-E540B59B58B8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E4A3D-ED60-A17B-713A-393A965D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18400-A423-CFFE-6DB4-22B932E9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F877-2AC1-4F89-802A-9EBEB968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55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C322-B8CD-8A4B-FD72-78BF83EB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F05B8-F493-BA38-0740-75FA65870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55132-F677-C09C-2507-99D3F919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C20-EC60-41C5-B195-E540B59B58B8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613FA-4381-CA70-0049-A5EFFB0D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DDA21-800D-192C-FC69-4C0B623A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F877-2AC1-4F89-802A-9EBEB968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81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9737-627E-1D8C-6024-388237CE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87763-FBFD-E9F2-2868-E9213F56C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B51B1-AAD8-0ED1-FCDE-8E6F97759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61AA1-BF27-1B28-57D9-C087B47F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C20-EC60-41C5-B195-E540B59B58B8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4DC00-1BC5-337B-BCC4-2E70DCD5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87B62-DDBD-8A24-78AF-D7D1AF39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F877-2AC1-4F89-802A-9EBEB968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87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CD06-AF85-0D0B-4651-C578D832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6E528-C177-5BAC-D47B-3507DB9DA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46F07-DA36-49FA-E997-4CBC1F4A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B9B37-146F-1A0B-6C19-D08C4CD48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A1CD3-F190-E2DA-E63D-658265069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54D19-C07B-2CBD-4698-D8F21AC7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C20-EC60-41C5-B195-E540B59B58B8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6472D-FDA7-CF70-7321-C3181E67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A363E-5F5D-0ABD-89B5-8F1EE56A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F877-2AC1-4F89-802A-9EBEB968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73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7170-1F57-671A-B6C3-F9DD574D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9A1BE-8296-4D16-AFAF-ED37B57B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C20-EC60-41C5-B195-E540B59B58B8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83175-6E0E-F893-842B-0772EACC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FCC56-C17A-7743-D4C1-EE9741F4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F877-2AC1-4F89-802A-9EBEB968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47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BBFC6-C6CA-8B69-5F89-F42B3FB3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C20-EC60-41C5-B195-E540B59B58B8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50A5D-53E9-9985-73EB-AB3BBD96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2D407-00AC-C8DD-6499-E56D3EB1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F877-2AC1-4F89-802A-9EBEB968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40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AF9B-FB9E-EC8A-D05E-B9D3427F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7B66E-E877-111E-CE50-E35398080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3794E-F37D-09E4-0AD4-32820CBB0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1A3C6-3BD6-494F-A077-15A8B8ED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C20-EC60-41C5-B195-E540B59B58B8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6C153-A1CE-8625-FDAA-DC59AEE4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BD4EF-A85E-DAE7-D73F-AC1F4541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F877-2AC1-4F89-802A-9EBEB968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22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BFD9-7006-6162-71B3-806BD308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8D3AF-2101-FA04-BB12-19AE08636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F4912-B181-78FC-7574-93A4AA422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13B4F-0302-31B8-AFC7-0D1DA463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C20-EC60-41C5-B195-E540B59B58B8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6FC8-C4BC-AD06-1191-910F096F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07AF9-9A2D-42AB-E795-6FA6CD83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F877-2AC1-4F89-802A-9EBEB968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88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457FD-26CC-BBD1-80BF-1C68DD8E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75A7D-6142-4190-679C-8EE5E1800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91E09-3867-272E-F978-E46B71D1E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2C20-EC60-41C5-B195-E540B59B58B8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ABE06-5C39-F6C8-1B65-8C2C9BD9B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361C8-1442-686D-49EB-CF4BEB3D9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DF877-2AC1-4F89-802A-9EBEB96823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24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CFF7-E4E7-D64E-1F15-E8C5ABE70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Woolly apple aphid and earwig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84294-2B85-1FCD-0099-5D6089479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Hayden Tempest</a:t>
            </a:r>
          </a:p>
        </p:txBody>
      </p:sp>
    </p:spTree>
    <p:extLst>
      <p:ext uri="{BB962C8B-B14F-4D97-AF65-F5344CB8AC3E}">
        <p14:creationId xmlns:p14="http://schemas.microsoft.com/office/powerpoint/2010/main" val="100874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picture containing plant&#10;&#10;Description automatically generated">
            <a:extLst>
              <a:ext uri="{FF2B5EF4-FFF2-40B4-BE49-F238E27FC236}">
                <a16:creationId xmlns:a16="http://schemas.microsoft.com/office/drawing/2014/main" id="{99C73F3B-CD30-F165-7BE9-94F88DBDE0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3" r="10406" b="-2"/>
          <a:stretch/>
        </p:blipFill>
        <p:spPr>
          <a:xfrm>
            <a:off x="191086" y="171715"/>
            <a:ext cx="5813197" cy="6129087"/>
          </a:xfrm>
          <a:prstGeom prst="rect">
            <a:avLst/>
          </a:prstGeom>
        </p:spPr>
      </p:pic>
      <p:pic>
        <p:nvPicPr>
          <p:cNvPr id="5" name="Picture 4" descr="A picture containing fungus, plant&#10;&#10;Description automatically generated">
            <a:extLst>
              <a:ext uri="{FF2B5EF4-FFF2-40B4-BE49-F238E27FC236}">
                <a16:creationId xmlns:a16="http://schemas.microsoft.com/office/drawing/2014/main" id="{7F65EE21-166A-56B4-AF10-FFE7BCD6B7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5" b="16139"/>
          <a:stretch/>
        </p:blipFill>
        <p:spPr>
          <a:xfrm>
            <a:off x="6196929" y="171716"/>
            <a:ext cx="5803986" cy="3171422"/>
          </a:xfrm>
          <a:prstGeom prst="rect">
            <a:avLst/>
          </a:prstGeom>
        </p:spPr>
      </p:pic>
      <p:pic>
        <p:nvPicPr>
          <p:cNvPr id="3" name="Picture 2" descr="A bug on a leaf&#10;&#10;Description automatically generated">
            <a:extLst>
              <a:ext uri="{FF2B5EF4-FFF2-40B4-BE49-F238E27FC236}">
                <a16:creationId xmlns:a16="http://schemas.microsoft.com/office/drawing/2014/main" id="{5BE71B43-F1C4-0918-FC2A-7FAA1151D6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08" b="2485"/>
          <a:stretch/>
        </p:blipFill>
        <p:spPr>
          <a:xfrm>
            <a:off x="6196929" y="3514856"/>
            <a:ext cx="5786386" cy="27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3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8CA914-A5D9-39DD-69D4-F2694201AAC1}"/>
              </a:ext>
            </a:extLst>
          </p:cNvPr>
          <p:cNvSpPr txBox="1"/>
          <p:nvPr/>
        </p:nvSpPr>
        <p:spPr>
          <a:xfrm>
            <a:off x="4280848" y="3244334"/>
            <a:ext cx="363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Cut to raw data</a:t>
            </a:r>
          </a:p>
        </p:txBody>
      </p:sp>
    </p:spTree>
    <p:extLst>
      <p:ext uri="{BB962C8B-B14F-4D97-AF65-F5344CB8AC3E}">
        <p14:creationId xmlns:p14="http://schemas.microsoft.com/office/powerpoint/2010/main" val="248587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58A4-0D52-CAF3-A254-390AA30B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23781-4D7F-D779-98AF-926EC4D4206C}"/>
              </a:ext>
            </a:extLst>
          </p:cNvPr>
          <p:cNvSpPr txBox="1"/>
          <p:nvPr/>
        </p:nvSpPr>
        <p:spPr>
          <a:xfrm>
            <a:off x="6488416" y="3429000"/>
            <a:ext cx="486538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GB" sz="2400" dirty="0"/>
              <a:t>Geographic area </a:t>
            </a:r>
            <a:br>
              <a:rPr lang="en-GB" sz="2400" dirty="0"/>
            </a:br>
            <a:r>
              <a:rPr lang="en-GB" sz="2400" dirty="0"/>
              <a:t>Farming system </a:t>
            </a:r>
            <a:br>
              <a:rPr lang="en-GB" sz="2400" dirty="0"/>
            </a:br>
            <a:r>
              <a:rPr lang="en-GB" sz="2400" dirty="0"/>
              <a:t>Orchard age 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/>
              <a:t>Rows per bed </a:t>
            </a:r>
            <a:br>
              <a:rPr lang="en-GB" sz="2400" dirty="0"/>
            </a:br>
            <a:r>
              <a:rPr lang="en-GB" sz="2400" dirty="0"/>
              <a:t>Moss score </a:t>
            </a:r>
            <a:br>
              <a:rPr lang="en-GB" sz="2400" dirty="0"/>
            </a:br>
            <a:r>
              <a:rPr lang="en-GB" sz="2400" dirty="0"/>
              <a:t>Algae score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AC77AC-1EDD-FA81-775C-F4D6AF043EBE}"/>
              </a:ext>
            </a:extLst>
          </p:cNvPr>
          <p:cNvSpPr txBox="1"/>
          <p:nvPr/>
        </p:nvSpPr>
        <p:spPr>
          <a:xfrm>
            <a:off x="1012252" y="3752165"/>
            <a:ext cx="48653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GB" sz="2400" dirty="0"/>
              <a:t>WAA count</a:t>
            </a:r>
            <a:br>
              <a:rPr lang="en-GB" sz="2400" dirty="0"/>
            </a:br>
            <a:r>
              <a:rPr lang="en-GB" sz="2400" dirty="0"/>
              <a:t>Earwig 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D010BE-F576-7569-6DC0-AA2D3979C3B4}"/>
              </a:ext>
            </a:extLst>
          </p:cNvPr>
          <p:cNvSpPr txBox="1"/>
          <p:nvPr/>
        </p:nvSpPr>
        <p:spPr>
          <a:xfrm>
            <a:off x="6488416" y="1867346"/>
            <a:ext cx="48653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Independent variables</a:t>
            </a:r>
            <a:br>
              <a:rPr lang="en-GB" sz="2800" dirty="0"/>
            </a:br>
            <a:r>
              <a:rPr lang="en-GB" sz="2800" dirty="0"/>
              <a:t>‘Explanatory factors’</a:t>
            </a:r>
          </a:p>
          <a:p>
            <a:pPr algn="ctr"/>
            <a:r>
              <a:rPr lang="en-GB" sz="28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C1A83B-7B90-B189-4F64-48D50CF053C4}"/>
              </a:ext>
            </a:extLst>
          </p:cNvPr>
          <p:cNvSpPr txBox="1"/>
          <p:nvPr/>
        </p:nvSpPr>
        <p:spPr>
          <a:xfrm>
            <a:off x="1012252" y="1867346"/>
            <a:ext cx="4865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388418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BBB0BE-84F5-FD6F-83D5-4EF8EC0D6F06}"/>
              </a:ext>
            </a:extLst>
          </p:cNvPr>
          <p:cNvSpPr txBox="1"/>
          <p:nvPr/>
        </p:nvSpPr>
        <p:spPr>
          <a:xfrm>
            <a:off x="4280848" y="3244334"/>
            <a:ext cx="363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Cut to average count data</a:t>
            </a:r>
          </a:p>
        </p:txBody>
      </p:sp>
    </p:spTree>
    <p:extLst>
      <p:ext uri="{BB962C8B-B14F-4D97-AF65-F5344CB8AC3E}">
        <p14:creationId xmlns:p14="http://schemas.microsoft.com/office/powerpoint/2010/main" val="61326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757A-48ED-1A67-6B39-6EC441FA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go at model fitting (went badly)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6C3D8-406D-4098-65B6-49C5155DE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8" t="28348" r="8320" b="50000"/>
          <a:stretch/>
        </p:blipFill>
        <p:spPr>
          <a:xfrm>
            <a:off x="191068" y="1944805"/>
            <a:ext cx="11769394" cy="1589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1FF45E-324E-CF58-F745-4B0BCFBAF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23" r="52332" b="7525"/>
          <a:stretch/>
        </p:blipFill>
        <p:spPr>
          <a:xfrm>
            <a:off x="191068" y="3534770"/>
            <a:ext cx="5811672" cy="14841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9C54E0-B045-1604-0E25-74CF7FB9FB30}"/>
              </a:ext>
            </a:extLst>
          </p:cNvPr>
          <p:cNvSpPr txBox="1"/>
          <p:nvPr/>
        </p:nvSpPr>
        <p:spPr>
          <a:xfrm>
            <a:off x="7574507" y="3534770"/>
            <a:ext cx="3779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9 variables, each separated by an ‘*’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CEDEDC-138A-FFA3-A9A1-739E575B7AC8}"/>
              </a:ext>
            </a:extLst>
          </p:cNvPr>
          <p:cNvCxnSpPr/>
          <p:nvPr/>
        </p:nvCxnSpPr>
        <p:spPr>
          <a:xfrm flipH="1" flipV="1">
            <a:off x="6960358" y="2347415"/>
            <a:ext cx="1364776" cy="1081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39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3621-387D-E92A-7391-FB783407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 to the rescue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02C85-0A09-C326-9BE6-824DBCD7D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767" y="2376946"/>
            <a:ext cx="6671233" cy="3714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584766-0E4B-5613-2484-C1922988E22C}"/>
              </a:ext>
            </a:extLst>
          </p:cNvPr>
          <p:cNvSpPr txBox="1"/>
          <p:nvPr/>
        </p:nvSpPr>
        <p:spPr>
          <a:xfrm>
            <a:off x="1009934" y="2376946"/>
            <a:ext cx="37792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9 variables, each separated by an ‘*’ </a:t>
            </a:r>
          </a:p>
          <a:p>
            <a:pPr algn="ctr"/>
            <a:r>
              <a:rPr lang="en-GB" sz="2800" dirty="0"/>
              <a:t>=</a:t>
            </a:r>
          </a:p>
          <a:p>
            <a:pPr algn="ctr"/>
            <a:r>
              <a:rPr lang="en-GB" sz="2800" dirty="0"/>
              <a:t>Over 500 possible factors and interactions</a:t>
            </a:r>
          </a:p>
        </p:txBody>
      </p:sp>
    </p:spTree>
    <p:extLst>
      <p:ext uri="{BB962C8B-B14F-4D97-AF65-F5344CB8AC3E}">
        <p14:creationId xmlns:p14="http://schemas.microsoft.com/office/powerpoint/2010/main" val="381552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092D3377-D5DC-0709-E3E6-64AF4BEF24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8" t="10746" r="24440" b="21393"/>
          <a:stretch/>
        </p:blipFill>
        <p:spPr>
          <a:xfrm>
            <a:off x="614149" y="1658202"/>
            <a:ext cx="7397087" cy="46538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D834A7-4AA0-CF9B-C783-DE6696AB1406}"/>
              </a:ext>
            </a:extLst>
          </p:cNvPr>
          <p:cNvSpPr txBox="1"/>
          <p:nvPr/>
        </p:nvSpPr>
        <p:spPr>
          <a:xfrm>
            <a:off x="8188658" y="914400"/>
            <a:ext cx="324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Explanatory factors at each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5F692-A0D4-F44B-EE9C-F8462AF0136D}"/>
              </a:ext>
            </a:extLst>
          </p:cNvPr>
          <p:cNvSpPr txBox="1"/>
          <p:nvPr/>
        </p:nvSpPr>
        <p:spPr>
          <a:xfrm>
            <a:off x="8188658" y="1803779"/>
            <a:ext cx="262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Geographic area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51BA6-4475-430D-2C12-7061314FC743}"/>
              </a:ext>
            </a:extLst>
          </p:cNvPr>
          <p:cNvSpPr txBox="1"/>
          <p:nvPr/>
        </p:nvSpPr>
        <p:spPr>
          <a:xfrm>
            <a:off x="8188657" y="2950484"/>
            <a:ext cx="3248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Farming system, orchard age, rows per bed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675A3-F49D-7B21-125D-1CE660BFF365}"/>
              </a:ext>
            </a:extLst>
          </p:cNvPr>
          <p:cNvSpPr txBox="1"/>
          <p:nvPr/>
        </p:nvSpPr>
        <p:spPr>
          <a:xfrm>
            <a:off x="8188657" y="4377897"/>
            <a:ext cx="324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Moss score, algae score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16FFDB-5625-2857-8ECB-4BADEDD2CEB7}"/>
              </a:ext>
            </a:extLst>
          </p:cNvPr>
          <p:cNvSpPr txBox="1"/>
          <p:nvPr/>
        </p:nvSpPr>
        <p:spPr>
          <a:xfrm>
            <a:off x="8188657" y="5628860"/>
            <a:ext cx="324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WAA presence, earwig presence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6CBD00-282C-FA8C-4E6D-F258A0D0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09980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Woolly apple aphid and earwig modelling</vt:lpstr>
      <vt:lpstr>PowerPoint Presentation</vt:lpstr>
      <vt:lpstr>PowerPoint Presentation</vt:lpstr>
      <vt:lpstr>My variables</vt:lpstr>
      <vt:lpstr>PowerPoint Presentation</vt:lpstr>
      <vt:lpstr>First go at model fitting (went badly)</vt:lpstr>
      <vt:lpstr>Ed to the rescue</vt:lpstr>
      <vt:lpstr>Data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Woolly apple aphid and earwig modelling</dc:title>
  <dc:creator>Hayden Tempest</dc:creator>
  <cp:lastModifiedBy>Hayden Tempest</cp:lastModifiedBy>
  <cp:revision>2</cp:revision>
  <dcterms:created xsi:type="dcterms:W3CDTF">2022-11-16T13:14:51Z</dcterms:created>
  <dcterms:modified xsi:type="dcterms:W3CDTF">2022-11-16T15:46:03Z</dcterms:modified>
</cp:coreProperties>
</file>