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76" r:id="rId8"/>
    <p:sldId id="264" r:id="rId9"/>
    <p:sldId id="265" r:id="rId10"/>
    <p:sldId id="275" r:id="rId11"/>
    <p:sldId id="268" r:id="rId12"/>
    <p:sldId id="277" r:id="rId13"/>
    <p:sldId id="269" r:id="rId14"/>
    <p:sldId id="270" r:id="rId15"/>
    <p:sldId id="271" r:id="rId16"/>
    <p:sldId id="272" r:id="rId17"/>
    <p:sldId id="273" r:id="rId18"/>
    <p:sldId id="27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82" autoAdjust="0"/>
    <p:restoredTop sz="94694" autoAdjust="0"/>
  </p:normalViewPr>
  <p:slideViewPr>
    <p:cSldViewPr snapToGrid="0" snapToObjects="1">
      <p:cViewPr varScale="1">
        <p:scale>
          <a:sx n="107" d="100"/>
          <a:sy n="107" d="100"/>
        </p:scale>
        <p:origin x="499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3/20/2024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685800" indent="-3429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9715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3144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657350" indent="-28575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500">
                <a:solidFill>
                  <a:schemeClr val="bg1"/>
                </a:solidFill>
              </a:defRPr>
            </a:lvl3pPr>
            <a:lvl4pPr>
              <a:defRPr sz="1350">
                <a:solidFill>
                  <a:schemeClr val="bg1"/>
                </a:solidFill>
              </a:defRPr>
            </a:lvl4pPr>
            <a:lvl5pPr>
              <a:defRPr sz="1350">
                <a:solidFill>
                  <a:schemeClr val="bg1"/>
                </a:solidFill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500">
                <a:solidFill>
                  <a:schemeClr val="bg1"/>
                </a:solidFill>
              </a:defRPr>
            </a:lvl2pPr>
            <a:lvl3pPr>
              <a:defRPr sz="135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solidFill>
                  <a:schemeClr val="bg1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A hexagon with a graphic and text  Description automatically generated">
            <a:extLst>
              <a:ext uri="{FF2B5EF4-FFF2-40B4-BE49-F238E27FC236}">
                <a16:creationId xmlns:a16="http://schemas.microsoft.com/office/drawing/2014/main" id="{A41779D3-148B-CBA5-986D-7F58792E47B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534069" y="487314"/>
            <a:ext cx="609600" cy="685800"/>
          </a:xfrm>
          <a:prstGeom prst="rect">
            <a:avLst/>
          </a:prstGeom>
        </p:spPr>
      </p:pic>
      <p:pic>
        <p:nvPicPr>
          <p:cNvPr id="14" name="Picture 13" descr="A colorful bird with a black background  Description automatically generated">
            <a:extLst>
              <a:ext uri="{FF2B5EF4-FFF2-40B4-BE49-F238E27FC236}">
                <a16:creationId xmlns:a16="http://schemas.microsoft.com/office/drawing/2014/main" id="{9E18771C-459F-5784-3518-8CECB9BFEFE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62921" y="9426"/>
            <a:ext cx="59951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2pPr>
      <a:lvl3pPr marL="9715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3144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4pPr>
      <a:lvl5pPr marL="1657350" indent="-28575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stats-bootcamp.github.io/website/8-sampling-dist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 Stats Bootcamp 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Distributions</a:t>
            </a:r>
            <a:br/>
            <a:br/>
            <a:r>
              <a:t>Ed Harris / Megan Lewis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2023-03-20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Off to R!</a:t>
            </a:r>
          </a:p>
        </p:txBody>
      </p:sp>
      <p:pic>
        <p:nvPicPr>
          <p:cNvPr id="6" name="Picture 1" descr="pics/gaussian_fun.png">
            <a:extLst>
              <a:ext uri="{FF2B5EF4-FFF2-40B4-BE49-F238E27FC236}">
                <a16:creationId xmlns:a16="http://schemas.microsoft.com/office/drawing/2014/main" id="{DA7A0E71-4136-40CA-B018-1C40BA1C388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61381" y="1074937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122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Quartile-Quartile (Q-Q)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29100" cy="3394472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</a:rPr>
              <a:t>P</a:t>
            </a:r>
            <a:r>
              <a:rPr lang="en-GB" b="0" i="0" dirty="0">
                <a:effectLst/>
                <a:latin typeface="Lato" panose="020F0502020204030203" pitchFamily="34" charset="0"/>
              </a:rPr>
              <a:t>lots data against theoretical expectation of the “quantile”</a:t>
            </a:r>
          </a:p>
          <a:p>
            <a:r>
              <a:rPr lang="en-GB" dirty="0">
                <a:latin typeface="Lato" panose="020F0502020204030203" pitchFamily="34" charset="0"/>
              </a:rPr>
              <a:t>Help to identify over or under dispersion</a:t>
            </a:r>
            <a:endParaRPr lang="en-GB" b="0" i="0" dirty="0">
              <a:effectLst/>
              <a:latin typeface="Lato" panose="020F0502020204030203" pitchFamily="34" charset="0"/>
            </a:endParaRPr>
          </a:p>
          <a:p>
            <a:pPr marL="0" lvl="0" indent="0">
              <a:buNone/>
            </a:pPr>
            <a:endParaRPr lang="en-GB" dirty="0">
              <a:latin typeface="Lato" panose="020F0502020204030203" pitchFamily="34" charset="0"/>
            </a:endParaRPr>
          </a:p>
          <a:p>
            <a:pPr marL="0" lvl="0" indent="0">
              <a:buNone/>
            </a:pP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282B71-233D-4823-957F-9F9A4ACE6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2037" y="1454262"/>
            <a:ext cx="3814763" cy="2724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208A-0C03-4790-8B9F-84A77DB7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Off to R!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D4478-A3E5-4A0D-BB3B-C4CEC1A79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Q-Q plot example</a:t>
            </a:r>
          </a:p>
        </p:txBody>
      </p:sp>
    </p:spTree>
    <p:extLst>
      <p:ext uri="{BB962C8B-B14F-4D97-AF65-F5344CB8AC3E}">
        <p14:creationId xmlns:p14="http://schemas.microsoft.com/office/powerpoint/2010/main" val="2230973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Poisson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Count data of discrete events, objects, etc.</a:t>
            </a:r>
          </a:p>
          <a:p>
            <a:pPr lvl="0"/>
            <a:r>
              <a:t>Integers, for example the number of beetles caught each day in a pitfall trap</a:t>
            </a:r>
          </a:p>
          <a:p>
            <a:pPr lvl="0"/>
            <a:r>
              <a:t>Poisson data are typically skewed to the right</a:t>
            </a:r>
          </a:p>
          <a:p>
            <a:pPr lvl="0"/>
            <a:r>
              <a:t>Described by a single parameter, (lambda), which describes the mean and the variance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Off to 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Example Poisson data</a:t>
            </a:r>
          </a:p>
          <a:p>
            <a:pPr lvl="0"/>
            <a:r>
              <a:t>Density plot for different Poisson lambda values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Exactly 2 outcomes: 0 and 1, Yes and No, True and False, etc.</a:t>
            </a:r>
          </a:p>
          <a:p>
            <a:pPr lvl="0"/>
            <a:r>
              <a:t>Data are the count of “successes”” in (binary) outcomes of a series of independent events</a:t>
            </a:r>
          </a:p>
          <a:p>
            <a:pPr lvl="0"/>
            <a:r>
              <a:t>Data coding can be variable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Let’s do some coding!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Example: Nest boxes</a:t>
            </a:r>
          </a:p>
          <a:p>
            <a:pPr lvl="0"/>
            <a:r>
              <a:t>Example: Flipping a coin</a:t>
            </a:r>
          </a:p>
          <a:p>
            <a:pPr lvl="0"/>
            <a:r>
              <a:t>Density plot for different Binomial parameters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Diagnosing the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Good practice</a:t>
            </a:r>
            <a:r>
              <a:t> - a set of steps to adhere to when diagnosing a distribution.</a:t>
            </a:r>
          </a:p>
          <a:p>
            <a:pPr marL="342900" lvl="0" indent="-342900">
              <a:buAutoNum type="arabicPeriod"/>
            </a:pPr>
            <a:r>
              <a:t>Develop an expectation of the distribution, based on the type of data</a:t>
            </a:r>
          </a:p>
          <a:p>
            <a:pPr marL="342900" lvl="0" indent="-342900">
              <a:buAutoNum type="arabicPeriod"/>
            </a:pPr>
            <a:r>
              <a:t>Graph the data i.e., histograms and q-q plots</a:t>
            </a:r>
          </a:p>
          <a:p>
            <a:pPr marL="342900" lvl="0" indent="-342900">
              <a:buAutoNum type="arabicPeriod"/>
            </a:pPr>
            <a:r>
              <a:t>Compare q-q plots with different distributions for comparison if in doubt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3" name="Picture 1" descr="pics/laptop_dog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178300" y="203200"/>
            <a:ext cx="3873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Stats Bootcamp</a:t>
            </a:r>
          </a:p>
        </p:txBody>
      </p:sp>
      <p:pic>
        <p:nvPicPr>
          <p:cNvPr id="3" name="Picture 1" descr="pics/unsplash-bull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74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3"/>
              </a:rPr>
              <a:t>R Stats Bootcamp 08</a:t>
            </a:r>
          </a:p>
          <a:p>
            <a:pPr marL="0" lvl="0" indent="0">
              <a:buNone/>
            </a:pPr>
            <a:endParaRPr>
              <a:hlinkClick r:id="rId3"/>
            </a:endParaRPr>
          </a:p>
          <a:p>
            <a:pPr marL="0" lvl="0" indent="0">
              <a:buNone/>
            </a:pPr>
            <a:r>
              <a:t>Distributions</a:t>
            </a:r>
          </a:p>
          <a:p>
            <a:pPr marL="0" lvl="0" indent="0">
              <a:buNone/>
            </a:pPr>
            <a:r>
              <a:rPr>
                <a:latin typeface="Courier"/>
              </a:rPr>
              <a:t>Can you guess the weight of this bull? What about you and 99 friends?”.</a:t>
            </a:r>
          </a:p>
          <a:p>
            <a:pPr marL="0" lvl="0" indent="0">
              <a:buNone/>
            </a:pPr>
            <a:endParaRPr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of the histogram</a:t>
            </a:r>
          </a:p>
          <a:p>
            <a:pPr lvl="0"/>
            <a:r>
              <a:t>Gaussian: that ain’t normal!</a:t>
            </a:r>
          </a:p>
          <a:p>
            <a:pPr lvl="0"/>
            <a:r>
              <a:t>Poisson distribution</a:t>
            </a:r>
          </a:p>
          <a:p>
            <a:pPr lvl="0"/>
            <a:r>
              <a:t>Binomial distribution</a:t>
            </a:r>
          </a:p>
          <a:p>
            <a:pPr lvl="0"/>
            <a:r>
              <a:t>Diagnosing the distribution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Use of the histogram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114800" cy="3394472"/>
          </a:xfrm>
        </p:spPr>
        <p:txBody>
          <a:bodyPr/>
          <a:lstStyle/>
          <a:p>
            <a:pPr lvl="0"/>
            <a:r>
              <a:rPr dirty="0"/>
              <a:t>Plots a numeric variable on the x axis</a:t>
            </a:r>
          </a:p>
          <a:p>
            <a:pPr lvl="0"/>
            <a:r>
              <a:rPr dirty="0"/>
              <a:t>Frequency of observations on the y axis</a:t>
            </a:r>
          </a:p>
        </p:txBody>
      </p:sp>
      <p:pic>
        <p:nvPicPr>
          <p:cNvPr id="4" name="Picture 1" descr="pics/histogram_cats.png">
            <a:extLst>
              <a:ext uri="{FF2B5EF4-FFF2-40B4-BE49-F238E27FC236}">
                <a16:creationId xmlns:a16="http://schemas.microsoft.com/office/drawing/2014/main" id="{011BBE42-9A5B-49A1-AD19-729121FFBB18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9150" y="1369388"/>
            <a:ext cx="3987800" cy="28470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Sampling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Remember the concept of population versus sample?</a:t>
            </a:r>
          </a:p>
          <a:p>
            <a:pPr lvl="0"/>
            <a:r>
              <a:rPr dirty="0"/>
              <a:t>Population of 10,000 cats versus a sample of 100 cats</a:t>
            </a:r>
          </a:p>
          <a:p>
            <a:pPr lvl="0"/>
            <a:r>
              <a:rPr dirty="0"/>
              <a:t>Expected variation in random sample means?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Off to R!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8A7295-EE5E-478D-80EB-A3BDEB350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Cats and more cats! </a:t>
            </a:r>
          </a:p>
        </p:txBody>
      </p:sp>
    </p:spTree>
    <p:extLst>
      <p:ext uri="{BB962C8B-B14F-4D97-AF65-F5344CB8AC3E}">
        <p14:creationId xmlns:p14="http://schemas.microsoft.com/office/powerpoint/2010/main" val="175971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Gaussian: That ain’t necessarily normal!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classic “Bell curve” shaped distribution</a:t>
            </a:r>
          </a:p>
          <a:p>
            <a:pPr lvl="0"/>
            <a:r>
              <a:t>continuous numeric variables that “measure” things (e.g., human height)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Gaussian assumption (important topic)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regression and ANOVA</a:t>
            </a:r>
          </a:p>
          <a:p>
            <a:pPr lvl="0"/>
            <a:r>
              <a:t>Gaussian is described by 2 quantities: the </a:t>
            </a:r>
            <a:r>
              <a:rPr b="1"/>
              <a:t>mean</a:t>
            </a:r>
            <a:r>
              <a:t> and the </a:t>
            </a:r>
            <a:r>
              <a:rPr b="1"/>
              <a:t>variance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380</Words>
  <Application>Microsoft Office PowerPoint</Application>
  <PresentationFormat>On-screen Show (16:9)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</vt:lpstr>
      <vt:lpstr>Lato</vt:lpstr>
      <vt:lpstr>Office Theme</vt:lpstr>
      <vt:lpstr>R Stats Bootcamp 08</vt:lpstr>
      <vt:lpstr>PowerPoint Presentation</vt:lpstr>
      <vt:lpstr>R Stats Bootcamp</vt:lpstr>
      <vt:lpstr>Objectives</vt:lpstr>
      <vt:lpstr>Use of the histogram</vt:lpstr>
      <vt:lpstr>Sampling and Populations</vt:lpstr>
      <vt:lpstr>Off to R!</vt:lpstr>
      <vt:lpstr>Gaussian: That ain’t necessarily normal!</vt:lpstr>
      <vt:lpstr>The Gaussian assumption (important topic)</vt:lpstr>
      <vt:lpstr>Off to R!</vt:lpstr>
      <vt:lpstr>Quartile-Quartile (Q-Q) plots</vt:lpstr>
      <vt:lpstr>Off to R! </vt:lpstr>
      <vt:lpstr>Poisson distribution</vt:lpstr>
      <vt:lpstr>Off to R!</vt:lpstr>
      <vt:lpstr>Binomial distribution</vt:lpstr>
      <vt:lpstr>Let’s do some coding!</vt:lpstr>
      <vt:lpstr>Diagnosing the distribution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23</TotalTime>
  <Words>49</Words>
  <Application>Microsoft Office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Stats Bootcamp 08</dc:title>
  <dc:creator>Ed Harris / Megan Lewis</dc:creator>
  <cp:keywords/>
  <cp:lastModifiedBy>Megan Lewis</cp:lastModifiedBy>
  <cp:revision>2</cp:revision>
  <dcterms:created xsi:type="dcterms:W3CDTF">2024-03-18T11:14:58Z</dcterms:created>
  <dcterms:modified xsi:type="dcterms:W3CDTF">2024-03-20T15:27:13Z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enter">
    <vt:lpwstr>True</vt:lpwstr>
  </property>
  <property fmtid="{D5CDD505-2E9C-101B-9397-08002B2CF9AE}" pid="6" name="date">
    <vt:lpwstr>2023-03-20</vt:lpwstr>
  </property>
  <property fmtid="{D5CDD505-2E9C-101B-9397-08002B2CF9AE}" pid="7" name="date-format">
    <vt:lpwstr>iso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Distributions</vt:lpwstr>
  </property>
  <property fmtid="{D5CDD505-2E9C-101B-9397-08002B2CF9AE}" pid="14" name="toc-title">
    <vt:lpwstr>Table of contents</vt:lpwstr>
  </property>
</Properties>
</file>