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82" autoAdjust="0"/>
    <p:restoredTop sz="94694" autoAdjust="0"/>
  </p:normalViewPr>
  <p:slideViewPr>
    <p:cSldViewPr snapToGrid="0" snapToObjects="1">
      <p:cViewPr varScale="1">
        <p:scale>
          <a:sx n="160" d="100"/>
          <a:sy n="160" d="100"/>
        </p:scale>
        <p:origin x="173" y="10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2024-03-13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858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9715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13144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6573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2024-03-13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2024-03-13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2024-03-13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2024-03-13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2024-03-13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2024-03-13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A hexagon with a graphic and text  Description automatically generated">
            <a:extLst>
              <a:ext uri="{FF2B5EF4-FFF2-40B4-BE49-F238E27FC236}">
                <a16:creationId xmlns:a16="http://schemas.microsoft.com/office/drawing/2014/main" id="{A41779D3-148B-CBA5-986D-7F58792E47B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534069" y="487314"/>
            <a:ext cx="609600" cy="685800"/>
          </a:xfrm>
          <a:prstGeom prst="rect">
            <a:avLst/>
          </a:prstGeom>
        </p:spPr>
      </p:pic>
      <p:pic>
        <p:nvPicPr>
          <p:cNvPr id="14" name="Picture 13" descr="A colorful bird with a black background  Description automatically generated">
            <a:extLst>
              <a:ext uri="{FF2B5EF4-FFF2-40B4-BE49-F238E27FC236}">
                <a16:creationId xmlns:a16="http://schemas.microsoft.com/office/drawing/2014/main" id="{9E18771C-459F-5784-3518-8CECB9BFEFE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262921" y="9426"/>
            <a:ext cx="59951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2pPr>
      <a:lvl3pPr marL="971550" indent="-28575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314450" indent="-28575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4pPr>
      <a:lvl5pPr marL="1657350" indent="-28575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stats-bootcamp.github.io/website/7-question-explore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R Stats Bootcamp 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>Exploring Data</a:t>
            </a:r>
            <a:br/>
            <a:br/>
            <a:r>
              <a:t>Ed Harris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2023-03-13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Variables and graphing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-Must convey relevant information</a:t>
            </a:r>
          </a:p>
          <a:p>
            <a:pPr marL="0" lvl="0" indent="0">
              <a:buNone/>
            </a:pPr>
            <a:r>
              <a:t>-Consistent in aesthetics</a:t>
            </a:r>
          </a:p>
          <a:p>
            <a:pPr marL="0" lvl="0" indent="0">
              <a:buNone/>
            </a:pPr>
            <a:r>
              <a:t>-Self-contained</a:t>
            </a:r>
          </a:p>
          <a:p>
            <a:pPr marL="0" lvl="0" indent="0">
              <a:buNone/>
            </a:pPr>
            <a:r>
              <a:t>-Reflect hypothesis (unless descriptive)</a:t>
            </a:r>
          </a:p>
          <a:p>
            <a:pPr marL="0" lvl="0" indent="0">
              <a:buNone/>
            </a:pPr>
            <a:r>
              <a:t>-Appropriate to data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Variables and graphing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Concept of “layering” in building graphs</a:t>
            </a:r>
          </a:p>
          <a:p>
            <a:pPr marL="0" lvl="0" indent="0">
              <a:buNone/>
            </a:pPr>
            <a:r>
              <a:rPr b="1"/>
              <a:t>coding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“Analysis” versus “EDA”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EDA:</a:t>
            </a:r>
          </a:p>
          <a:p>
            <a:pPr marL="0" lvl="0" indent="0">
              <a:buNone/>
            </a:pPr>
            <a:r>
              <a:t>-Informal, haphazard</a:t>
            </a:r>
          </a:p>
          <a:p>
            <a:pPr marL="0" lvl="0" indent="0">
              <a:buNone/>
            </a:pPr>
            <a:r>
              <a:t>-Gain data understanding</a:t>
            </a:r>
          </a:p>
          <a:p>
            <a:pPr marL="0" lvl="0" indent="0">
              <a:buNone/>
            </a:pPr>
            <a:r>
              <a:t>-Test assumptions</a:t>
            </a:r>
          </a:p>
          <a:p>
            <a:pPr marL="0" lvl="0" indent="0">
              <a:buNone/>
            </a:pPr>
            <a:r>
              <a:t>-Usually not for “others”</a:t>
            </a:r>
          </a:p>
          <a:p>
            <a:pPr marL="0" lvl="0" indent="0">
              <a:buNone/>
            </a:pPr>
            <a:r>
              <a:t>-Usually occurs before analysis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“Analysis” versus “EDA”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Analysis:</a:t>
            </a:r>
          </a:p>
          <a:p>
            <a:pPr marL="0" lvl="0" indent="0">
              <a:buNone/>
            </a:pPr>
            <a:r>
              <a:t>-Designed to fit hypothesis</a:t>
            </a:r>
          </a:p>
          <a:p>
            <a:pPr marL="0" lvl="0" indent="0">
              <a:buNone/>
            </a:pPr>
            <a:r>
              <a:t>-For presentation to others</a:t>
            </a:r>
          </a:p>
          <a:p>
            <a:pPr marL="0" lvl="0" indent="0">
              <a:buNone/>
            </a:pPr>
            <a:r>
              <a:t>-Creation of EVIDENCE to support CLAIMS</a:t>
            </a:r>
          </a:p>
          <a:p>
            <a:pPr marL="0" lvl="0" indent="0">
              <a:buNone/>
            </a:pPr>
            <a:r>
              <a:t>-Reproducible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Statistical Analysis Plan: the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Prior to data collection</a:t>
            </a:r>
          </a:p>
          <a:p>
            <a:pPr marL="0" lvl="0" indent="0">
              <a:buNone/>
            </a:pPr>
            <a:r>
              <a:t>-formally state hypothesis</a:t>
            </a:r>
          </a:p>
          <a:p>
            <a:pPr marL="0" lvl="0" indent="0">
              <a:buNone/>
            </a:pPr>
            <a:r>
              <a:t>-State specific statistical model(s)</a:t>
            </a:r>
          </a:p>
          <a:p>
            <a:pPr marL="0" lvl="0" indent="0">
              <a:buNone/>
            </a:pPr>
            <a:r>
              <a:t>-Specify data and data collection</a:t>
            </a:r>
          </a:p>
          <a:p>
            <a:pPr marL="0" lvl="0" indent="0">
              <a:buNone/>
            </a:pPr>
            <a:r>
              <a:t>-State and justify sample size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Taught to children</a:t>
            </a:r>
          </a:p>
        </p:txBody>
      </p:sp>
      <p:pic>
        <p:nvPicPr>
          <p:cNvPr id="3" name="Picture 1" descr="pics/2.1-sci-proc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1193800"/>
            <a:ext cx="5448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Best practice</a:t>
            </a:r>
          </a:p>
        </p:txBody>
      </p:sp>
      <p:pic>
        <p:nvPicPr>
          <p:cNvPr id="3" name="Picture 1" descr="pics/2.1-sci-proc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193800"/>
            <a:ext cx="6045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Practice Exercises</a:t>
            </a:r>
          </a:p>
        </p:txBody>
      </p:sp>
      <p:pic>
        <p:nvPicPr>
          <p:cNvPr id="3" name="Picture 1" descr="pics/laptop_dog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78300" y="203200"/>
            <a:ext cx="3873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 Stats Bootcamp</a:t>
            </a:r>
          </a:p>
        </p:txBody>
      </p:sp>
      <p:pic>
        <p:nvPicPr>
          <p:cNvPr id="3" name="Picture 1" descr="pics/unsplash-pig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6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hlinkClick r:id="rId3"/>
              </a:rPr>
              <a:t>R Stats Bootcamp 07</a:t>
            </a:r>
          </a:p>
          <a:p>
            <a:pPr marL="0" lvl="0" indent="0">
              <a:buNone/>
            </a:pPr>
            <a:endParaRPr>
              <a:hlinkClick r:id="rId3"/>
            </a:endParaRPr>
          </a:p>
          <a:p>
            <a:pPr marL="0" lvl="0" indent="0">
              <a:buNone/>
            </a:pPr>
            <a:r>
              <a:t>Exploring data</a:t>
            </a:r>
          </a:p>
          <a:p>
            <a:pPr marL="0" lvl="0" indent="0">
              <a:buNone/>
            </a:pPr>
            <a:r>
              <a:rPr>
                <a:latin typeface="Courier"/>
              </a:rPr>
              <a:t>We call sizing up the data “weighing the pig”.</a:t>
            </a:r>
          </a:p>
          <a:p>
            <a:pPr marL="0" lvl="0" indent="0">
              <a:buNone/>
            </a:pPr>
            <a:endParaRPr>
              <a:latin typeface="Couri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-Question formulation</a:t>
            </a:r>
          </a:p>
          <a:p>
            <a:pPr marL="0" lvl="0" indent="0">
              <a:buNone/>
            </a:pPr>
            <a:r>
              <a:t>-Summarize: Weighing the Pig</a:t>
            </a:r>
          </a:p>
          <a:p>
            <a:pPr marL="0" lvl="0" indent="0">
              <a:buNone/>
            </a:pPr>
            <a:r>
              <a:t>-Variables and graphing</a:t>
            </a:r>
          </a:p>
          <a:p>
            <a:pPr marL="0" lvl="0" indent="0">
              <a:buNone/>
            </a:pPr>
            <a:r>
              <a:t>-“Analysis” versus “EDA”</a:t>
            </a:r>
          </a:p>
          <a:p>
            <a:pPr marL="0" lvl="0" indent="0">
              <a:buNone/>
            </a:pPr>
            <a:r>
              <a:t>-Statistical Analysis Plan: the concept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Question formulation and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-“population of interest”</a:t>
            </a:r>
          </a:p>
          <a:p>
            <a:pPr marL="0" lvl="0" indent="0">
              <a:buNone/>
            </a:pPr>
            <a:r>
              <a:t>-samples and sampling</a:t>
            </a:r>
          </a:p>
          <a:p>
            <a:pPr marL="0" lvl="0" indent="0">
              <a:buNone/>
            </a:pPr>
            <a:r>
              <a:t>-test statistics</a:t>
            </a:r>
          </a:p>
          <a:p>
            <a:pPr marL="0" lvl="0" indent="0">
              <a:buNone/>
            </a:pPr>
            <a:r>
              <a:t>-null hypothesis</a:t>
            </a:r>
          </a:p>
          <a:p>
            <a:pPr marL="0" lvl="0" indent="0">
              <a:buNone/>
            </a:pPr>
            <a:r>
              <a:t>-Let’s talk about the P-value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Question formulation and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Benefits of NHST</a:t>
            </a:r>
          </a:p>
          <a:p>
            <a:pPr marL="0" lvl="0" indent="0">
              <a:buNone/>
            </a:pPr>
            <a:r>
              <a:t>-Familiar and acceptable to researchers</a:t>
            </a:r>
          </a:p>
          <a:p>
            <a:pPr marL="0" lvl="0" indent="0">
              <a:buNone/>
            </a:pPr>
            <a:r>
              <a:t>-Typically robust to assumptions</a:t>
            </a:r>
          </a:p>
          <a:p>
            <a:pPr marL="0" lvl="0" indent="0">
              <a:buNone/>
            </a:pPr>
            <a:r>
              <a:t>-Strong framework for evidence</a:t>
            </a:r>
          </a:p>
          <a:p>
            <a:pPr marL="0" lvl="0" indent="0">
              <a:buNone/>
            </a:pPr>
            <a:r>
              <a:t>-The basic idea is simple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Question formulation and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Criticism of HNST</a:t>
            </a:r>
          </a:p>
          <a:p>
            <a:pPr marL="0" lvl="0" indent="0">
              <a:buNone/>
            </a:pPr>
            <a:r>
              <a:t>-Often interpreted under error</a:t>
            </a:r>
          </a:p>
          <a:p>
            <a:pPr marL="0" lvl="0" indent="0">
              <a:buNone/>
            </a:pPr>
            <a:r>
              <a:t>-Validation of analysis often neglected</a:t>
            </a:r>
          </a:p>
          <a:p>
            <a:pPr marL="0" lvl="0" indent="0">
              <a:buNone/>
            </a:pPr>
            <a:r>
              <a:t>-Education often deficient</a:t>
            </a:r>
          </a:p>
          <a:p>
            <a:pPr marL="0" lvl="0" indent="0">
              <a:buNone/>
            </a:pPr>
            <a:r>
              <a:t>-Practitioners ignorant of subtleties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Summarize: Weighing the Pig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Chick weight dataset</a:t>
            </a:r>
          </a:p>
          <a:p>
            <a:pPr marL="0" lvl="0" indent="0">
              <a:buNone/>
            </a:pPr>
            <a:r>
              <a:rPr>
                <a:latin typeface="Courier"/>
              </a:rPr>
              <a:t>The hypothesis voices “how you think the world works” or what you predict to be true”</a:t>
            </a:r>
          </a:p>
          <a:p>
            <a:pPr marL="0" lvl="0" indent="0">
              <a:buNone/>
            </a:pPr>
            <a:r>
              <a:rPr b="1"/>
              <a:t>coding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Variables and graphing</a:t>
            </a:r>
          </a:p>
        </p:txBody>
      </p:sp>
      <p:pic>
        <p:nvPicPr>
          <p:cNvPr id="3" name="Picture 1" descr="pics/convincing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On-screen Show (16:9)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</vt:lpstr>
      <vt:lpstr>Office Theme</vt:lpstr>
      <vt:lpstr>R Stats Bootcamp 07</vt:lpstr>
      <vt:lpstr>PowerPoint Presentation</vt:lpstr>
      <vt:lpstr>R Stats Bootcamp</vt:lpstr>
      <vt:lpstr>Objectives</vt:lpstr>
      <vt:lpstr>Question formulation and hypothesis testing</vt:lpstr>
      <vt:lpstr>Question formulation and hypothesis testing</vt:lpstr>
      <vt:lpstr>Question formulation and hypothesis testing</vt:lpstr>
      <vt:lpstr>Summarize: Weighing the Pig</vt:lpstr>
      <vt:lpstr>Variables and graphing</vt:lpstr>
      <vt:lpstr>Variables and graphing</vt:lpstr>
      <vt:lpstr>Variables and graphing</vt:lpstr>
      <vt:lpstr>“Analysis” versus “EDA”</vt:lpstr>
      <vt:lpstr>“Analysis” versus “EDA”</vt:lpstr>
      <vt:lpstr>Statistical Analysis Plan: the concept</vt:lpstr>
      <vt:lpstr>Taught to children</vt:lpstr>
      <vt:lpstr>Best practice</vt:lpstr>
      <vt:lpstr>Practice Exercises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23</TotalTime>
  <Words>49</Words>
  <Application>Microsoft Office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Stats Bootcamp 07</dc:title>
  <dc:creator>Ed Harris</dc:creator>
  <cp:keywords/>
  <cp:lastModifiedBy>Ed Harris</cp:lastModifiedBy>
  <cp:revision>1</cp:revision>
  <dcterms:created xsi:type="dcterms:W3CDTF">2024-03-13T15:38:37Z</dcterms:created>
  <dcterms:modified xsi:type="dcterms:W3CDTF">2024-03-13T15:39:21Z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enter">
    <vt:lpwstr>True</vt:lpwstr>
  </property>
  <property fmtid="{D5CDD505-2E9C-101B-9397-08002B2CF9AE}" pid="6" name="date">
    <vt:lpwstr>2023-03-13</vt:lpwstr>
  </property>
  <property fmtid="{D5CDD505-2E9C-101B-9397-08002B2CF9AE}" pid="7" name="date-format">
    <vt:lpwstr>iso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subtitle">
    <vt:lpwstr>Exploring Data</vt:lpwstr>
  </property>
  <property fmtid="{D5CDD505-2E9C-101B-9397-08002B2CF9AE}" pid="14" name="toc-title">
    <vt:lpwstr>Table of contents</vt:lpwstr>
  </property>
  <property fmtid="{D5CDD505-2E9C-101B-9397-08002B2CF9AE}" pid="15" name="website">
    <vt:lpwstr/>
  </property>
</Properties>
</file>