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343FC-195B-954D-938D-6A89EDE1ABF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9CBD0-3243-0344-8786-AE546BEA1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9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9CBD0-3243-0344-8786-AE546BEA10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47C6-4258-71A1-1838-08D41E7B0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D1765-52D0-8381-ECCB-A5240D18C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4CC8-1185-E6D9-54C3-71E6CDD9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8B0C-AACF-9D49-9A81-C40E5FFCBA5D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2FA1-CED1-5BD1-6FFB-6897D0DF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3FC5B-5BAD-FD1F-E42E-25DECB72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C29-7CE9-0543-939E-DBDDDB1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8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BC97-4DD5-22CA-6F08-0F9990B1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30A99-1B07-AAF4-6915-AF736FDE4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6CA3B-A48F-D754-AC07-FD18D660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8B0C-AACF-9D49-9A81-C40E5FFCBA5D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F07E1-7FD1-E02D-D50E-DDD52C57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FFDA-29EE-0C8D-329E-EDAC3A70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C29-7CE9-0543-939E-DBDDDB1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1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22459-8C0E-520A-E695-7A8CE6DC0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9C0A4-C3D5-E47A-6857-5AEF174AF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2BFF1-DB28-C583-4AB8-80CB6904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8B0C-AACF-9D49-9A81-C40E5FFCBA5D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4062-4043-370F-DD83-02A91B48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682CF-2DB6-E28D-62A8-A4EEF5C0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C29-7CE9-0543-939E-DBDDDB1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0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333E-ED27-4A99-9AC7-D92B9824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A0920-C47F-120B-E679-268CE13D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8B0C-AACF-9D49-9A81-C40E5FFCBA5D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62CF-606E-BB8D-FB58-27551B07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E5FC-071F-ADF7-A611-467808DC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C29-7CE9-0543-939E-DBDDDB1605C8}" type="slidenum">
              <a:rPr lang="en-US" smtClean="0"/>
              <a:t>‹#›</a:t>
            </a:fld>
            <a:endParaRPr lang="en-US"/>
          </a:p>
        </p:txBody>
      </p:sp>
      <p:pic>
        <p:nvPicPr>
          <p:cNvPr id="2052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317A12DE-B777-F787-00A2-FC304CB764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707" y="5979764"/>
            <a:ext cx="2370293" cy="87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rper Adams University">
            <a:extLst>
              <a:ext uri="{FF2B5EF4-FFF2-40B4-BE49-F238E27FC236}">
                <a16:creationId xmlns:a16="http://schemas.microsoft.com/office/drawing/2014/main" id="{11CDC9A0-9EAB-8025-3CFC-52A66F0418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448" y="5408341"/>
            <a:ext cx="1449659" cy="144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2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EBEC-A44B-31CF-3DAC-A585A7C0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62D4-2396-BB0F-52EB-607F60A4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8710-7B94-4FE7-66FA-917D7763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8B0C-AACF-9D49-9A81-C40E5FFCBA5D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07600-D4E5-E712-3DF8-78398460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175A0-7EDC-3784-63FA-977D0F61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C29-7CE9-0543-939E-DBDDDB1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79A2-1E28-3B1B-254B-F57BC1F8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125D9-B636-B9B4-0971-46BD9DC9F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5CF50-8B94-1954-E783-0426FDF99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F8E77-0F37-2027-BC06-A760FA3F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8B0C-AACF-9D49-9A81-C40E5FFCBA5D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F64F9-A141-26A3-EFBE-F8CC7C2E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CF53A-F744-18A9-253F-4063816A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C29-7CE9-0543-939E-DBDDDB1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5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6056-8316-F0F0-4B3B-B9A6EBAF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125BA-2D2D-DF02-2A22-812BE3CB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4AF37-6356-3E8F-2317-33E455E4C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57603-A69C-8531-D7C6-5E6B06B7F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24F4A-3C53-21F5-5479-37DA04836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AD143-0F7E-3197-779C-795B3C28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8B0C-AACF-9D49-9A81-C40E5FFCBA5D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3EE1D-0D93-4BEC-E3D3-FBB8FD8E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AAA08-ABFE-A97D-EC37-27746F0F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C29-7CE9-0543-939E-DBDDDB1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4F73-9114-6955-2DB1-127A075D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11AAD-B258-F2AE-19BB-50C2687B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8B0C-AACF-9D49-9A81-C40E5FFCBA5D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9BA3C-7F97-9436-20F7-929968DD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67550-C321-4778-AC00-3F4D8B7C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C29-7CE9-0543-939E-DBDDDB1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3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F705D-F37E-1A0E-EACF-391C5666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8B0C-AACF-9D49-9A81-C40E5FFCBA5D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278E0-9D2B-72EE-D5AA-044D94E7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7C1C0-6AAB-B607-6F20-F1F41B64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C29-7CE9-0543-939E-DBDDDB1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1DE5-3E09-32C7-8C9A-32C299BB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8AD4-FBA2-045A-4113-BFBFA21C2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D556D-2FC7-820B-5D29-D6122EEB7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3E431-8A98-56CD-07A4-550141F3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8B0C-AACF-9D49-9A81-C40E5FFCBA5D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3BFA6-ABC3-AB5B-32D2-EEB55F47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8DD84-EE33-9DFB-5E46-58AEFC01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C29-7CE9-0543-939E-DBDDDB1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4FC7-705E-1958-D329-4D4A60D5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404BD-6DC9-E1EB-2D14-C134F319D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675D1-40F4-9DAC-E766-2DEDA22C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64B18-493D-7C5D-449B-530823CE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8B0C-AACF-9D49-9A81-C40E5FFCBA5D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9E58A-8268-683E-6D78-0CB75CBF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1047E-BF0D-FDB4-898D-5D0B494A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8C29-7CE9-0543-939E-DBDDDB1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1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1B20A-DAC4-5EDF-1930-8C56881A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35C23-676A-BA21-68D3-78B23A53F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8368-23FA-F2E9-DB8E-C728EB56E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58B0C-AACF-9D49-9A81-C40E5FFCBA5D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C79AB-3804-F89C-A62C-7F1B4D96D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0FA4-B237-7EC6-B9FA-1094B5CA3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8C29-7CE9-0543-939E-DBDDDB1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3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6F2A-0E65-1EF4-8CC4-5C7B6430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268" y="193532"/>
            <a:ext cx="8782051" cy="2222643"/>
          </a:xfrm>
        </p:spPr>
        <p:txBody>
          <a:bodyPr>
            <a:normAutofit/>
          </a:bodyPr>
          <a:lstStyle/>
          <a:p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The effects of chitin and chitosan amendments on potato cyst nematode viability.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5173E-B421-213F-DF22-F2FB18DBC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295" y="2844800"/>
            <a:ext cx="8782050" cy="584200"/>
          </a:xfrm>
        </p:spPr>
        <p:txBody>
          <a:bodyPr/>
          <a:lstStyle/>
          <a:p>
            <a:r>
              <a:rPr lang="en-US" dirty="0"/>
              <a:t>Ronald </a:t>
            </a:r>
            <a:r>
              <a:rPr lang="en-US" dirty="0" err="1"/>
              <a:t>Manjoro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F43E8-4F3A-A10E-2F5F-0BDCDA18A0DA}"/>
              </a:ext>
            </a:extLst>
          </p:cNvPr>
          <p:cNvSpPr txBox="1"/>
          <p:nvPr/>
        </p:nvSpPr>
        <p:spPr>
          <a:xfrm>
            <a:off x="2792975" y="3586246"/>
            <a:ext cx="515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Supervisors: Dr Matt Back</a:t>
            </a:r>
          </a:p>
          <a:p>
            <a:r>
              <a:rPr lang="en-US" dirty="0"/>
              <a:t>                       Dr Tom Pope</a:t>
            </a:r>
          </a:p>
          <a:p>
            <a:r>
              <a:rPr lang="en-US" dirty="0"/>
              <a:t>                       Dr Joe Roberts</a:t>
            </a:r>
          </a:p>
        </p:txBody>
      </p:sp>
      <p:pic>
        <p:nvPicPr>
          <p:cNvPr id="1026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0A90D482-415C-52DE-3800-C1D40AEB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923" y="5211015"/>
            <a:ext cx="3922757" cy="145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rper Adams University">
            <a:extLst>
              <a:ext uri="{FF2B5EF4-FFF2-40B4-BE49-F238E27FC236}">
                <a16:creationId xmlns:a16="http://schemas.microsoft.com/office/drawing/2014/main" id="{1F09AC21-C3D6-A46C-22E5-6ADCA59B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95" y="4505663"/>
            <a:ext cx="2293520" cy="22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tato cyst nematode - DAFF">
            <a:extLst>
              <a:ext uri="{FF2B5EF4-FFF2-40B4-BE49-F238E27FC236}">
                <a16:creationId xmlns:a16="http://schemas.microsoft.com/office/drawing/2014/main" id="{9098AA56-34B1-7184-E194-4E705E8F3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948" y="1947403"/>
            <a:ext cx="4346016" cy="29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65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EF7D-366E-7928-907A-4AF75DC6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422A8-EED2-EB74-A66E-CE246E33DCD6}"/>
              </a:ext>
            </a:extLst>
          </p:cNvPr>
          <p:cNvSpPr txBox="1"/>
          <p:nvPr/>
        </p:nvSpPr>
        <p:spPr>
          <a:xfrm>
            <a:off x="433137" y="1864894"/>
            <a:ext cx="100824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Potato cyst nematodes are an important pest causing substantial losses in the potato industry.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The pest can remain viable in the soil for ca.20 years.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Chemical options are being phased out due to their negative impact on human health and the 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Chitin offers an environmentally friendly alternative for the management of the pest.</a:t>
            </a:r>
          </a:p>
        </p:txBody>
      </p:sp>
    </p:spTree>
    <p:extLst>
      <p:ext uri="{BB962C8B-B14F-4D97-AF65-F5344CB8AC3E}">
        <p14:creationId xmlns:p14="http://schemas.microsoft.com/office/powerpoint/2010/main" val="88340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AB5E-6144-493D-F97A-F36428AD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E3F92-6D59-3B60-621B-5E2893201F95}"/>
              </a:ext>
            </a:extLst>
          </p:cNvPr>
          <p:cNvSpPr txBox="1"/>
          <p:nvPr/>
        </p:nvSpPr>
        <p:spPr>
          <a:xfrm>
            <a:off x="276729" y="1402893"/>
            <a:ext cx="11249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understand if chitin and, its deacetylated derivative, chitosan can reduce the viability of potato cyst nematodes in between potato rotations.</a:t>
            </a:r>
          </a:p>
        </p:txBody>
      </p:sp>
      <p:pic>
        <p:nvPicPr>
          <p:cNvPr id="3074" name="Picture 2" descr="Structures of chitin and chitosan and their comparison to cellulose. |  Download Scientific Diagram">
            <a:extLst>
              <a:ext uri="{FF2B5EF4-FFF2-40B4-BE49-F238E27FC236}">
                <a16:creationId xmlns:a16="http://schemas.microsoft.com/office/drawing/2014/main" id="{D47BDDAF-0C17-BFB4-78F4-741B22923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8963"/>
            <a:ext cx="3770460" cy="352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41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B9F3-4633-607C-F6B4-E0FF65EE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097FC-9DD5-D3C9-A70A-4F3CFF24A60F}"/>
              </a:ext>
            </a:extLst>
          </p:cNvPr>
          <p:cNvSpPr txBox="1"/>
          <p:nvPr/>
        </p:nvSpPr>
        <p:spPr>
          <a:xfrm>
            <a:off x="537411" y="1690688"/>
            <a:ext cx="111171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GB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the effects of different concentrations of chitin/chitosan on total viable cyst nematodes.</a:t>
            </a:r>
            <a:endParaRPr lang="en-GB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GB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the effects of chitin and chitosan on bacterial communities over time.</a:t>
            </a:r>
            <a:endParaRPr lang="en-GB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GB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the effects of chitin and chitosan on the fungal community.</a:t>
            </a:r>
            <a:endParaRPr lang="en-GB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GB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the effects of chitin and chitosan on soil chitinase activity.</a:t>
            </a:r>
            <a:endParaRPr lang="en-GB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01DC-F728-A758-32C1-F77C61E2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3" y="0"/>
            <a:ext cx="10535653" cy="874128"/>
          </a:xfrm>
        </p:spPr>
        <p:txBody>
          <a:bodyPr>
            <a:normAutofit/>
          </a:bodyPr>
          <a:lstStyle/>
          <a:p>
            <a:r>
              <a:rPr lang="en-US" sz="4000" dirty="0"/>
              <a:t>Experimental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9ADE9-C15F-D1DB-0FC0-2F11E7D44256}"/>
              </a:ext>
            </a:extLst>
          </p:cNvPr>
          <p:cNvSpPr txBox="1"/>
          <p:nvPr/>
        </p:nvSpPr>
        <p:spPr>
          <a:xfrm>
            <a:off x="336883" y="940811"/>
            <a:ext cx="91199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Five levels of chitin/chitosan (0%,0.1%,1%,2% and 5%) with 8 replicates per treatment.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will be collected at 0,3,6,9 and 12 weeks after treatment.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FBB5-469D-FF1B-37A3-8B0D993A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3" y="2982225"/>
            <a:ext cx="7772400" cy="37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2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9D5C5E-BED5-AE16-29B1-85CE6EF8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80" y="342900"/>
            <a:ext cx="3779532" cy="13856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AE294-B3AC-D57C-29F6-A632083BBC18}"/>
              </a:ext>
            </a:extLst>
          </p:cNvPr>
          <p:cNvSpPr txBox="1"/>
          <p:nvPr/>
        </p:nvSpPr>
        <p:spPr>
          <a:xfrm>
            <a:off x="601580" y="2356038"/>
            <a:ext cx="3856484" cy="3627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Cohens F with </a:t>
            </a:r>
            <a:r>
              <a:rPr lang="en-US" sz="2000" dirty="0" err="1">
                <a:solidFill>
                  <a:srgbClr val="FFFFFF"/>
                </a:solidFill>
              </a:rPr>
              <a:t>G.power</a:t>
            </a:r>
            <a:endParaRPr lang="en-US" sz="20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Delong et al., 2020 observed 27% differences between control and chitosan treatments (F statistic 2.2)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55% reduction (Khalil and Badawy,2012)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Mittal et al(1995):more than 55% difference between treatments and control (F:3.75)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Cluster analysis showed only 36% similarity in soil microbial communities (</a:t>
            </a:r>
            <a:r>
              <a:rPr lang="en-US" sz="2000" dirty="0" err="1">
                <a:solidFill>
                  <a:srgbClr val="FFFFFF"/>
                </a:solidFill>
              </a:rPr>
              <a:t>Creitou</a:t>
            </a:r>
            <a:r>
              <a:rPr lang="en-US" sz="2000" dirty="0">
                <a:solidFill>
                  <a:srgbClr val="FFFFFF"/>
                </a:solidFill>
              </a:rPr>
              <a:t> et al.,2013)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7E93-6C56-7725-9A7B-8DD41ADA9F33}"/>
              </a:ext>
            </a:extLst>
          </p:cNvPr>
          <p:cNvSpPr txBox="1"/>
          <p:nvPr/>
        </p:nvSpPr>
        <p:spPr>
          <a:xfrm>
            <a:off x="5438325" y="9147"/>
            <a:ext cx="395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1" dirty="0">
                <a:solidFill>
                  <a:srgbClr val="374151"/>
                </a:solidFill>
                <a:effectLst/>
                <a:latin typeface="KaTeX_Math"/>
              </a:rPr>
              <a:t>F</a:t>
            </a:r>
            <a:r>
              <a:rPr lang="en-GB" b="0" i="0" baseline="30000" dirty="0">
                <a:solidFill>
                  <a:srgbClr val="374151"/>
                </a:solidFill>
                <a:effectLst/>
                <a:latin typeface="KaTeX_Main"/>
              </a:rPr>
              <a:t>2</a:t>
            </a:r>
            <a:r>
              <a:rPr lang="en-GB" b="0" i="0" dirty="0">
                <a:solidFill>
                  <a:srgbClr val="374151"/>
                </a:solidFill>
                <a:effectLst/>
                <a:latin typeface="KaTeX_Main"/>
              </a:rPr>
              <a:t>=</a:t>
            </a:r>
            <a:r>
              <a:rPr lang="en-GB" b="0" i="1" dirty="0">
                <a:solidFill>
                  <a:srgbClr val="374151"/>
                </a:solidFill>
                <a:effectLst/>
                <a:latin typeface="KaTeX_Math"/>
              </a:rPr>
              <a:t>F</a:t>
            </a:r>
            <a:r>
              <a:rPr lang="en-GB" b="0" i="0" dirty="0">
                <a:solidFill>
                  <a:srgbClr val="374151"/>
                </a:solidFill>
                <a:effectLst/>
                <a:latin typeface="KaTeX_Main"/>
              </a:rPr>
              <a:t>×</a:t>
            </a:r>
            <a:r>
              <a:rPr lang="en-GB" b="0" i="1" dirty="0">
                <a:solidFill>
                  <a:srgbClr val="374151"/>
                </a:solidFill>
                <a:effectLst/>
                <a:latin typeface="KaTeX_Math"/>
              </a:rPr>
              <a:t>F</a:t>
            </a:r>
          </a:p>
          <a:p>
            <a:r>
              <a:rPr lang="en-GB" i="1" dirty="0">
                <a:solidFill>
                  <a:srgbClr val="374151"/>
                </a:solidFill>
                <a:latin typeface="KaTeX_Math"/>
              </a:rPr>
              <a:t>Normalize the F</a:t>
            </a:r>
            <a:r>
              <a:rPr lang="en-GB" i="1" baseline="30000" dirty="0">
                <a:solidFill>
                  <a:srgbClr val="374151"/>
                </a:solidFill>
                <a:latin typeface="KaTeX_Math"/>
              </a:rPr>
              <a:t>2=</a:t>
            </a:r>
            <a:r>
              <a:rPr lang="en-GB" i="1" dirty="0">
                <a:solidFill>
                  <a:srgbClr val="374151"/>
                </a:solidFill>
                <a:latin typeface="KaTeX_Math"/>
              </a:rPr>
              <a:t>(F</a:t>
            </a:r>
            <a:r>
              <a:rPr lang="en-GB" i="1" baseline="30000" dirty="0">
                <a:solidFill>
                  <a:srgbClr val="374151"/>
                </a:solidFill>
                <a:latin typeface="KaTeX_Math"/>
              </a:rPr>
              <a:t>2</a:t>
            </a:r>
            <a:r>
              <a:rPr lang="en-GB" i="1" dirty="0">
                <a:solidFill>
                  <a:srgbClr val="374151"/>
                </a:solidFill>
                <a:latin typeface="KaTeX_Math"/>
              </a:rPr>
              <a:t>/1+F</a:t>
            </a:r>
            <a:r>
              <a:rPr lang="en-GB" i="1" baseline="30000" dirty="0">
                <a:solidFill>
                  <a:srgbClr val="374151"/>
                </a:solidFill>
                <a:latin typeface="KaTeX_Math"/>
              </a:rPr>
              <a:t>2</a:t>
            </a:r>
            <a:r>
              <a:rPr lang="en-GB" i="1" dirty="0">
                <a:solidFill>
                  <a:srgbClr val="374151"/>
                </a:solidFill>
                <a:latin typeface="KaTeX_Math"/>
              </a:rPr>
              <a:t>)</a:t>
            </a:r>
            <a:endParaRPr lang="en-US" b="0" i="1" baseline="30000" dirty="0">
              <a:solidFill>
                <a:srgbClr val="374151"/>
              </a:solidFill>
              <a:effectLst/>
              <a:latin typeface="KaTeX_Math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7FB00-F55F-D752-2637-3A3C2DC4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620" y="752004"/>
            <a:ext cx="4629301" cy="454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6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A4EE-FB2B-C039-93B6-C162620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28B91-6170-36F5-6776-8DCCEBDFAA1B}"/>
              </a:ext>
            </a:extLst>
          </p:cNvPr>
          <p:cNvSpPr txBox="1"/>
          <p:nvPr/>
        </p:nvSpPr>
        <p:spPr>
          <a:xfrm>
            <a:off x="838200" y="2033337"/>
            <a:ext cx="105891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ANOVA to assess the effects of chitin or chitosan concentration and time and their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Linear regression (mixed-effects) models the relationship between chitin concentration, nematode viability microbial abundance and chitinase activity over time.</a:t>
            </a:r>
          </a:p>
          <a:p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73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BCA3-434C-2C01-0586-E6B71361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4226"/>
            <a:ext cx="257876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163DDFD6-A211-5B15-471D-AED93170A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41" y="60616"/>
            <a:ext cx="7214937" cy="54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0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339</Words>
  <Application>Microsoft Macintosh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KaTeX_Main</vt:lpstr>
      <vt:lpstr>KaTeX_Math</vt:lpstr>
      <vt:lpstr>Office Theme</vt:lpstr>
      <vt:lpstr>The effects of chitin and chitosan amendments on potato cyst nematode viability.</vt:lpstr>
      <vt:lpstr>Background:</vt:lpstr>
      <vt:lpstr>Aim</vt:lpstr>
      <vt:lpstr>Objectives</vt:lpstr>
      <vt:lpstr>Experimental design</vt:lpstr>
      <vt:lpstr>Power analysis</vt:lpstr>
      <vt:lpstr>Data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chitin and chitosan amendments on potato cyst nematodes</dc:title>
  <dc:creator>Ronald Manjoro</dc:creator>
  <cp:lastModifiedBy>Ronald Manjoro</cp:lastModifiedBy>
  <cp:revision>2</cp:revision>
  <dcterms:created xsi:type="dcterms:W3CDTF">2023-12-03T20:46:26Z</dcterms:created>
  <dcterms:modified xsi:type="dcterms:W3CDTF">2023-12-05T11:49:39Z</dcterms:modified>
</cp:coreProperties>
</file>