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9-correlation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Correlations</a:t>
            </a:r>
            <a:br/>
            <a:br/>
            <a:r>
              <a:rPr/>
              <a:t>Ed Harris/Megan Lewis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Correlation matrices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Tests and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correlation coefficients</a:t>
            </a:r>
          </a:p>
          <a:p>
            <a:pPr lvl="0"/>
            <a:r>
              <a:rPr/>
              <a:t>Null hypothesis testing – cor.test()</a:t>
            </a:r>
          </a:p>
          <a:p>
            <a:pPr lvl="0" indent="0" marL="0">
              <a:buNone/>
            </a:pPr>
            <a:r>
              <a:rPr/>
              <a:t>Pearson’s assumption</a:t>
            </a:r>
          </a:p>
          <a:p>
            <a:pPr lvl="0"/>
            <a:r>
              <a:rPr/>
              <a:t>Linear relationship</a:t>
            </a:r>
          </a:p>
          <a:p>
            <a:pPr lvl="0"/>
            <a:r>
              <a:rPr/>
              <a:t>Bivariate Gaussian distribution</a:t>
            </a:r>
          </a:p>
          <a:p>
            <a:pPr lvl="0"/>
            <a:r>
              <a:rPr/>
              <a:t>Homoscedasticity – similar variance</a:t>
            </a:r>
          </a:p>
          <a:p>
            <a:pPr lvl="0"/>
            <a:r>
              <a:rPr/>
              <a:t>Independent observations</a:t>
            </a:r>
          </a:p>
          <a:p>
            <a:pPr lvl="0"/>
            <a:r>
              <a:rPr/>
              <a:t>No outliers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data doesn’t meet the assumptions?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 options available:</a:t>
            </a:r>
          </a:p>
          <a:p>
            <a:pPr lvl="0"/>
            <a:r>
              <a:rPr/>
              <a:t>E.g., Spearman’s rank correlation, Kendall-tau etc.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Statistical test of correlations - a process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about your audience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Comment on R script</a:t>
            </a:r>
          </a:p>
          <a:p>
            <a:pPr lvl="1"/>
            <a:r>
              <a:rPr/>
              <a:t>Reproducible format</a:t>
            </a:r>
          </a:p>
          <a:p>
            <a:pPr lvl="1"/>
            <a:r>
              <a:rPr/>
              <a:t>Think tidy and organised</a:t>
            </a:r>
          </a:p>
          <a:p>
            <a:pPr lvl="0"/>
            <a:r>
              <a:rPr/>
              <a:t>Can also be beneficial for colleagues and collaborators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sz="2000" b="1"/>
              <a:t>“You should NEVER PRESENT RAW COPIED AND PASTED STATISTICAL RESULTS (O.M.G!)”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i="1"/>
              <a:t>– Ed Harris, (always)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Format output and figures for ease of consumption</a:t>
            </a:r>
          </a:p>
          <a:p>
            <a:pPr lvl="0"/>
            <a:r>
              <a:rPr/>
              <a:t>Potential formatting options:</a:t>
            </a:r>
          </a:p>
          <a:p>
            <a:pPr lvl="0"/>
            <a:r>
              <a:rPr/>
              <a:t>RMarkdown - several output options</a:t>
            </a:r>
          </a:p>
          <a:p>
            <a:pPr lvl="0"/>
            <a:r>
              <a:rPr/>
              <a:t>Word processing document (how most people do it)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hypothesis statistical tests - Test statistic (Varies between tests)</a:t>
            </a:r>
          </a:p>
          <a:p>
            <a:pPr lvl="0"/>
            <a:r>
              <a:rPr/>
              <a:t>Sample size or degrees of freedom</a:t>
            </a:r>
          </a:p>
          <a:p>
            <a:pPr lvl="0"/>
            <a:r>
              <a:rPr/>
              <a:t>The p-value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E.g., We found a significant correlation between petal width and length (Pearson’s r = 0.96, df = 148, P &lt; 0.0001).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E.g., We found a significant correlation between petal width and length (Pearson’s r = 0.96, df = 148, P &lt; 0.0001).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NB:</a:t>
            </a:r>
          </a:p>
          <a:p>
            <a:pPr lvl="0"/>
            <a:r>
              <a:rPr/>
              <a:t>Rounding of decimal accuracy</a:t>
            </a:r>
          </a:p>
          <a:p>
            <a:pPr lvl="1"/>
            <a:r>
              <a:rPr/>
              <a:t>Usually 2 - but be consistent!</a:t>
            </a:r>
          </a:p>
          <a:p>
            <a:pPr lvl="0"/>
            <a:r>
              <a:rPr/>
              <a:t>P-value format</a:t>
            </a:r>
          </a:p>
          <a:p>
            <a:pPr lvl="1"/>
            <a:r>
              <a:rPr/>
              <a:t>If smaller than 0.0001, then P&lt; 0.0001, don’t use scientific notation (no one likes that… 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Validate - histograms!</a:t>
            </a:r>
          </a:p>
          <a:p>
            <a:pPr lvl="0"/>
            <a:r>
              <a:rPr/>
              <a:t>FLASH CHALLENGE!</a:t>
            </a:r>
          </a:p>
          <a:p>
            <a:pPr lvl="1"/>
            <a:r>
              <a:rPr/>
              <a:t>Write a script following the steps to question, graph, test and validate for each iris species separately.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alternatives to Pearson’s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Spearman’s rank correlation</a:t>
            </a:r>
          </a:p>
          <a:p>
            <a:pPr lvl="0"/>
            <a:r>
              <a:rPr/>
              <a:t>Data are ranked or otherwise ordered</a:t>
            </a:r>
          </a:p>
          <a:p>
            <a:pPr lvl="0"/>
            <a:r>
              <a:rPr/>
              <a:t>Data rows are independent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Spearman’s rank correlation example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</a:t>
            </a:r>
          </a:p>
        </p:txBody>
      </p:sp>
      <p:pic>
        <p:nvPicPr>
          <p:cNvPr descr="pics/bir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09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>
                <a:latin typeface="Courier"/>
              </a:rPr>
              <a:t>The data were formless like a cloud of tiny birds in the sky</a:t>
            </a:r>
          </a:p>
          <a:p>
            <a:pPr lvl="0" indent="0" marL="0">
              <a:buNone/>
            </a:pPr>
            <a:r>
              <a:rPr/>
              <a:t>Relationships between numeric variables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question of correlation</a:t>
            </a:r>
          </a:p>
          <a:p>
            <a:pPr lvl="0"/>
            <a:r>
              <a:rPr/>
              <a:t>Data and Assumptions</a:t>
            </a:r>
          </a:p>
          <a:p>
            <a:pPr lvl="0"/>
            <a:r>
              <a:rPr/>
              <a:t>Graphing</a:t>
            </a:r>
          </a:p>
          <a:p>
            <a:pPr lvl="0"/>
            <a:r>
              <a:rPr/>
              <a:t>Tests and Alternatives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Is there a demonstrable association between two numeric variables?</a:t>
            </a:r>
          </a:p>
          <a:p>
            <a:pPr lvl="0"/>
            <a:r>
              <a:rPr/>
              <a:t>Do they “co-vary”?</a:t>
            </a:r>
          </a:p>
          <a:p>
            <a:pPr lvl="0"/>
            <a:r>
              <a:rPr/>
              <a:t>Positive vs. negative</a:t>
            </a:r>
          </a:p>
          <a:p>
            <a:pPr lvl="0"/>
            <a:r>
              <a:rPr/>
              <a:t>Strong vs. weak</a:t>
            </a:r>
          </a:p>
        </p:txBody>
      </p:sp>
      <p:pic>
        <p:nvPicPr>
          <p:cNvPr descr="pics/correl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60500"/>
            <a:ext cx="4038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FLASH CHALLENGE!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Pearson’s correlation</a:t>
            </a:r>
          </a:p>
          <a:p>
            <a:pPr lvl="0"/>
            <a:r>
              <a:rPr/>
              <a:t>Important assumptions</a:t>
            </a:r>
          </a:p>
          <a:p>
            <a:pPr lvl="1"/>
            <a:r>
              <a:rPr/>
              <a:t>Linear relationship between variables</a:t>
            </a:r>
          </a:p>
          <a:p>
            <a:pPr lvl="1"/>
            <a:r>
              <a:rPr/>
              <a:t>Numeric values are Gaussian</a:t>
            </a:r>
          </a:p>
          <a:p>
            <a:pPr lvl="0"/>
            <a:r>
              <a:rPr/>
              <a:t>Technically:</a:t>
            </a:r>
          </a:p>
          <a:p>
            <a:pPr lvl="1"/>
            <a:r>
              <a:rPr/>
              <a:t>the co-variance of two variables divided by the product of the standard deviations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Calculate a correlation coefficient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Useful tool to assess correlations visually</a:t>
            </a:r>
          </a:p>
          <a:p>
            <a:pPr lvl="0"/>
            <a:r>
              <a:rPr/>
              <a:t>Lots of variables</a:t>
            </a:r>
          </a:p>
        </p:txBody>
      </p:sp>
      <p:pic>
        <p:nvPicPr>
          <p:cNvPr descr="pics/mult_c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09</dc:title>
  <dc:creator>Ed Harris/Megan Lewis</dc:creator>
  <cp:keywords/>
  <dcterms:created xsi:type="dcterms:W3CDTF">2024-07-19T11:20:19Z</dcterms:created>
  <dcterms:modified xsi:type="dcterms:W3CDTF">2024-07-19T11:20:19Z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2023-03-27</vt:lpwstr>
  </property>
  <property fmtid="{D5CDD505-2E9C-101B-9397-08002B2CF9AE}" pid="7" name="date-format">
    <vt:lpwstr>iso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Correlations</vt:lpwstr>
  </property>
  <property fmtid="{D5CDD505-2E9C-101B-9397-08002B2CF9AE}" pid="14" name="toc-title">
    <vt:lpwstr>Table of contents</vt:lpwstr>
  </property>
</Properties>
</file>