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9" r:id="rId3"/>
    <p:sldId id="307" r:id="rId4"/>
    <p:sldId id="263" r:id="rId5"/>
    <p:sldId id="270" r:id="rId6"/>
    <p:sldId id="273" r:id="rId7"/>
    <p:sldId id="271" r:id="rId8"/>
    <p:sldId id="272" r:id="rId9"/>
    <p:sldId id="265" r:id="rId10"/>
    <p:sldId id="275" r:id="rId11"/>
    <p:sldId id="276" r:id="rId12"/>
    <p:sldId id="277" r:id="rId13"/>
    <p:sldId id="278" r:id="rId14"/>
    <p:sldId id="279" r:id="rId15"/>
    <p:sldId id="310" r:id="rId16"/>
    <p:sldId id="311" r:id="rId17"/>
    <p:sldId id="313" r:id="rId18"/>
    <p:sldId id="314" r:id="rId19"/>
    <p:sldId id="312" r:id="rId20"/>
    <p:sldId id="3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96648-64C6-44E7-992A-33A5D6C0A328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52E47-0E89-4FE0-BE37-3478388577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334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147D3774-DE77-4342-AC1C-C3E0215141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013069-439F-46BA-B121-A41C5F4E4A9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3009" name="Text Box 1">
            <a:extLst>
              <a:ext uri="{FF2B5EF4-FFF2-40B4-BE49-F238E27FC236}">
                <a16:creationId xmlns:a16="http://schemas.microsoft.com/office/drawing/2014/main" id="{2F2C6B94-8743-4781-9A1F-2AC2D0DB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4ED5BBB3-53BE-42FE-8EC6-40A12C24BC7C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11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05B783A-4E8D-43C4-940E-D60483B21C7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01688"/>
            <a:ext cx="7126287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003DC299-FCFF-4403-A33B-3DEEDD45C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7F79925F-2180-47C1-94CA-BADDAA31A6B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19AAF4-72DC-4DD9-A8BE-0EB3561CC38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4033" name="Text Box 1">
            <a:extLst>
              <a:ext uri="{FF2B5EF4-FFF2-40B4-BE49-F238E27FC236}">
                <a16:creationId xmlns:a16="http://schemas.microsoft.com/office/drawing/2014/main" id="{9F80EA43-A0FC-48AC-92FE-F5108C54E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F207713E-6E18-481E-B258-C4E1047DC8C4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12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C5A17A0-2202-4F14-8394-FD83CDFF129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01688"/>
            <a:ext cx="7126287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0B626DD6-37FA-4FD4-91B0-11FB18012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74EA39B0-CAB7-4D1D-9ED9-C3826E2D37F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FA99FD4-2012-4A63-9F5A-B38A1B3C560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5057" name="Text Box 1">
            <a:extLst>
              <a:ext uri="{FF2B5EF4-FFF2-40B4-BE49-F238E27FC236}">
                <a16:creationId xmlns:a16="http://schemas.microsoft.com/office/drawing/2014/main" id="{40D2A89C-A8E0-496C-A80E-261037CA8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BC9D39B5-56B9-4BE8-92E0-185B3B5ADAD2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13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158CE83-7087-4142-AABA-BE4E26F16C1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01688"/>
            <a:ext cx="7126287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450E732D-86F5-427A-9564-198126593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>
            <a:extLst>
              <a:ext uri="{FF2B5EF4-FFF2-40B4-BE49-F238E27FC236}">
                <a16:creationId xmlns:a16="http://schemas.microsoft.com/office/drawing/2014/main" id="{13AD01B6-BD19-45AD-A7AE-0D96037DA3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42DB2EB-F5FB-452E-B0FE-16E336A4095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6081" name="Text Box 1">
            <a:extLst>
              <a:ext uri="{FF2B5EF4-FFF2-40B4-BE49-F238E27FC236}">
                <a16:creationId xmlns:a16="http://schemas.microsoft.com/office/drawing/2014/main" id="{FF108143-AEEB-4956-BDF7-DE60B48AA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r">
              <a:lnSpc>
                <a:spcPct val="95000"/>
              </a:lnSpc>
              <a:buClrTx/>
              <a:buFontTx/>
              <a:buNone/>
            </a:pPr>
            <a:fld id="{9A160C35-6D2F-433B-8C7E-A3C4DBDDDCE6}" type="slidenum">
              <a:rPr lang="en-US" altLang="en-US" sz="1400">
                <a:solidFill>
                  <a:srgbClr val="000000"/>
                </a:solidFill>
                <a:latin typeface="Times New Roman" panose="02020603050405020304" pitchFamily="18" charset="0"/>
              </a:rPr>
              <a:pPr algn="r">
                <a:lnSpc>
                  <a:spcPct val="95000"/>
                </a:lnSpc>
                <a:buClrTx/>
                <a:buFontTx/>
                <a:buNone/>
              </a:pPr>
              <a:t>14</a:t>
            </a:fld>
            <a:endParaRPr lang="en-US" altLang="en-US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711D55F-9FAB-4155-B992-379E18BCAB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01688"/>
            <a:ext cx="7126287" cy="40100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A6CD7A58-8B0F-40AB-9B18-2408F765A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6F01-B733-426A-ADFE-470B1350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1D21D-D416-48EB-AC03-4F8C9DD5C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9928-7EFA-4183-BDEC-7EC435E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E8DC-1BAF-419A-8C72-C4CD234FC5D9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EBC4-ACB8-4608-8A66-663E980B9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AD9B-6923-42E3-B751-00CAA8DF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D788-7CF1-4A17-9E1C-A3602E923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8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1DC8-7FB2-4095-BF61-8EB1F76D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D239-41F8-4F7D-8DE8-1E1C37010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04981-CAE6-4F90-A833-77C89138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E8DC-1BAF-419A-8C72-C4CD234FC5D9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0C5D-0B0E-4D84-9C6C-737FE985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79C8-7453-4285-98CC-285F2232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D788-7CF1-4A17-9E1C-A3602E923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08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9C04D-3CED-4CFC-A2F2-7296FD893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DC1A2-7FFC-4BFB-BA88-D354EB52B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21B23-53EE-4150-887E-CBF58B9B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E8DC-1BAF-419A-8C72-C4CD234FC5D9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9743-98B5-47A8-A1F7-B0A82BD5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16575-3911-46D1-9792-65074ACD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D788-7CF1-4A17-9E1C-A3602E923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2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E576-A46D-4259-A1A4-024E419C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9E55-2058-4B5B-8B2B-43C04190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E455-C6C9-451B-8DFE-726092B6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E8DC-1BAF-419A-8C72-C4CD234FC5D9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774E-E290-4067-BF43-9FE298D5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16A84-7307-4A0F-91BF-A2B23169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D788-7CF1-4A17-9E1C-A3602E923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6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8006-590E-476E-B302-86BEC2C4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8F562-71F7-455C-A1DE-EC52CE51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4031-6E01-41D9-923C-77AD4979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E8DC-1BAF-419A-8C72-C4CD234FC5D9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A322D-A262-48BD-8DFB-12457096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1880-C366-4612-B128-F63685BE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D788-7CF1-4A17-9E1C-A3602E923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98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AC38-1BE9-4DC1-AEEF-BFF056A1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9256-41DA-49B5-847D-F052A9E43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2140B-00F0-4ECF-9CE2-925F3B5E8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E58DC-7945-4D4F-8396-0646246B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E8DC-1BAF-419A-8C72-C4CD234FC5D9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97F79-EF0C-402F-9221-2714549F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19330-FCB7-44FD-AB6F-93284641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D788-7CF1-4A17-9E1C-A3602E923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94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6792-FB38-4670-AA64-AC177E32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88D4-2A18-47E3-8F93-37F790E21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D1A63-A696-4FDF-AA0C-226FFC40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D82DA-03B5-42F9-95C6-33E874D7D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71B38-5C8F-4DF9-9A84-B0F2A5C966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3EA2B-E3BF-4D7C-BBB2-D6C66BD8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E8DC-1BAF-419A-8C72-C4CD234FC5D9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90E6E-E6E7-4F25-AEBB-88CDEE3A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4013F-675B-4A1D-B1AB-9459C38C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D788-7CF1-4A17-9E1C-A3602E923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C069-9521-4736-8BAE-9D5712AD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A71DF-6393-4C83-ACCE-53AE8BF0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E8DC-1BAF-419A-8C72-C4CD234FC5D9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1841E-CB7F-4772-A4FE-7D4E22D4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5FD06-DE93-49DD-927D-733D78809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D788-7CF1-4A17-9E1C-A3602E923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04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056E2-2F97-4C32-A126-754372CF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E8DC-1BAF-419A-8C72-C4CD234FC5D9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04BEB-19EE-4903-821E-C338E7D8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583B1-E133-4B57-A961-96702670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D788-7CF1-4A17-9E1C-A3602E923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9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19AB-FC5F-4897-91C0-EAA02FCF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79B07-4FFE-4149-9D95-544BFCCC5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10154-C0EC-4C58-B6BF-6DDFDAF11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0E7A8-4155-44DD-8337-29FCC5D5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E8DC-1BAF-419A-8C72-C4CD234FC5D9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E8499-18D2-48FE-AECF-DAD33605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A763F-3929-42E6-9BB1-C213132A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D788-7CF1-4A17-9E1C-A3602E923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33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2CDE-5394-4A93-B582-4FEDBB10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D1179-3D2A-4B59-8064-C8E30B689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E259F-A730-47BC-B269-3CE203129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9111-3AC9-4831-847C-296FDB64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0E8DC-1BAF-419A-8C72-C4CD234FC5D9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725CC-ECC2-4D52-A907-05E37F04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CE088-97CD-4AB4-8AB3-080A2C24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6D788-7CF1-4A17-9E1C-A3602E923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0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D242E-C745-42B6-AB1E-B7B3849E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F0FF8-AA5F-45B9-AD84-9610B528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58FC-024C-46B5-85B9-BE423F61D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0E8DC-1BAF-419A-8C72-C4CD234FC5D9}" type="datetimeFigureOut">
              <a:rPr lang="en-GB" smtClean="0"/>
              <a:t>22/11/2023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4075-1DA6-4223-892C-C00D0A4E0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6769-82B0-40B0-9539-10BF055D8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6D788-7CF1-4A17-9E1C-A3602E9233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33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3D845-2F7C-4DAF-89BF-09B99EFEDA10}"/>
              </a:ext>
            </a:extLst>
          </p:cNvPr>
          <p:cNvSpPr txBox="1"/>
          <p:nvPr/>
        </p:nvSpPr>
        <p:spPr>
          <a:xfrm>
            <a:off x="1198324" y="714830"/>
            <a:ext cx="9795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First meeting for the Harper Adams R Users Group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(</a:t>
            </a:r>
            <a:r>
              <a:rPr lang="en-GB" sz="3600" dirty="0" err="1">
                <a:solidFill>
                  <a:schemeClr val="bg1"/>
                </a:solidFill>
              </a:rPr>
              <a:t>HARUp</a:t>
            </a:r>
            <a:r>
              <a:rPr lang="en-GB" sz="3600" dirty="0">
                <a:solidFill>
                  <a:schemeClr val="bg1"/>
                </a:solidFill>
              </a:rPr>
              <a:t>!...?)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6D96D-F376-4C5E-80BB-4CAF34A8E7AE}"/>
              </a:ext>
            </a:extLst>
          </p:cNvPr>
          <p:cNvSpPr txBox="1"/>
          <p:nvPr/>
        </p:nvSpPr>
        <p:spPr>
          <a:xfrm>
            <a:off x="979375" y="4487010"/>
            <a:ext cx="73376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Effect size thinking and power analysis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(Plus some other </a:t>
            </a:r>
            <a:r>
              <a:rPr lang="en-GB" sz="3600" dirty="0" err="1">
                <a:solidFill>
                  <a:schemeClr val="bg1"/>
                </a:solidFill>
              </a:rPr>
              <a:t>HARUp</a:t>
            </a:r>
            <a:r>
              <a:rPr lang="en-GB" sz="3600" dirty="0">
                <a:solidFill>
                  <a:schemeClr val="bg1"/>
                </a:solidFill>
              </a:rPr>
              <a:t>! business)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8A8E7-1C9B-4464-86EF-E54BF9E4C7D0}"/>
              </a:ext>
            </a:extLst>
          </p:cNvPr>
          <p:cNvSpPr/>
          <p:nvPr/>
        </p:nvSpPr>
        <p:spPr>
          <a:xfrm>
            <a:off x="3048000" y="28207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Ed Harris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2019.10.16</a:t>
            </a:r>
          </a:p>
        </p:txBody>
      </p:sp>
      <p:pic>
        <p:nvPicPr>
          <p:cNvPr id="8" name="Picture 7" descr="Green jelly beans cause acne = settled">
            <a:extLst>
              <a:ext uri="{FF2B5EF4-FFF2-40B4-BE49-F238E27FC236}">
                <a16:creationId xmlns:a16="http://schemas.microsoft.com/office/drawing/2014/main" id="{370A7D52-914D-4D76-B798-56ABDBF1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708" y="2188047"/>
            <a:ext cx="3147333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02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C8DBD-1748-4E4E-80FA-6DE1E9FA9D81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Effect size thinking and power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6AB25-88AC-47D0-964A-6FA064B7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2" y="2072136"/>
            <a:ext cx="8449071" cy="173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29147E-29AC-462D-9369-F6DD2F09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895" y="3916314"/>
            <a:ext cx="7882630" cy="2706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1ECDE3-8C13-4C50-964C-9B7D478BBB4B}"/>
              </a:ext>
            </a:extLst>
          </p:cNvPr>
          <p:cNvSpPr txBox="1"/>
          <p:nvPr/>
        </p:nvSpPr>
        <p:spPr>
          <a:xfrm>
            <a:off x="1466454" y="1502205"/>
            <a:ext cx="4327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Statistical power: 2 classic papers</a:t>
            </a:r>
          </a:p>
        </p:txBody>
      </p:sp>
    </p:spTree>
    <p:extLst>
      <p:ext uri="{BB962C8B-B14F-4D97-AF65-F5344CB8AC3E}">
        <p14:creationId xmlns:p14="http://schemas.microsoft.com/office/powerpoint/2010/main" val="187691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12B3A39B-B454-411B-816C-7A08828CE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1356" y="2062429"/>
            <a:ext cx="5815472" cy="189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67930" rIns="81646" bIns="42456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 hangingPunct="1">
              <a:buClrTx/>
              <a:buFontTx/>
              <a:buNone/>
            </a:pPr>
            <a:r>
              <a:rPr lang="en-US" altLang="en-US" sz="2903" dirty="0">
                <a:solidFill>
                  <a:schemeClr val="bg1"/>
                </a:solidFill>
              </a:rPr>
              <a:t>How many subjects?</a:t>
            </a:r>
          </a:p>
          <a:p>
            <a:pPr algn="ctr" hangingPunct="1">
              <a:buClrTx/>
              <a:buFontTx/>
              <a:buNone/>
            </a:pPr>
            <a:endParaRPr lang="en-US" altLang="en-US" sz="2903" dirty="0">
              <a:solidFill>
                <a:schemeClr val="bg1"/>
              </a:solidFill>
            </a:endParaRPr>
          </a:p>
          <a:p>
            <a:pPr algn="ctr" hangingPunct="1">
              <a:buClrTx/>
              <a:buFontTx/>
              <a:buNone/>
            </a:pPr>
            <a:r>
              <a:rPr lang="en-US" altLang="en-US" sz="2903" dirty="0">
                <a:solidFill>
                  <a:schemeClr val="bg1"/>
                </a:solidFill>
              </a:rPr>
              <a:t>Power analysis is the </a:t>
            </a:r>
          </a:p>
          <a:p>
            <a:pPr algn="ctr" hangingPunct="1">
              <a:buClrTx/>
              <a:buFontTx/>
              <a:buNone/>
            </a:pPr>
            <a:r>
              <a:rPr lang="en-US" altLang="en-US" sz="2903" b="1" dirty="0">
                <a:solidFill>
                  <a:schemeClr val="bg1"/>
                </a:solidFill>
              </a:rPr>
              <a:t>justification of your sample size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1096C2E-4049-4825-B1F2-D5CE213C0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680" y="4367000"/>
            <a:ext cx="2518824" cy="1761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2C6966-B10B-4EE9-A4EC-2466B2B6D679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Effect size thinking and power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D027C9E1-820F-4F60-B651-314028299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973" y="4421265"/>
            <a:ext cx="2590832" cy="2057977"/>
          </a:xfrm>
          <a:prstGeom prst="rect">
            <a:avLst/>
          </a:prstGeom>
          <a:solidFill>
            <a:srgbClr val="99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>
              <a:solidFill>
                <a:schemeClr val="bg1"/>
              </a:solidFill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2644739-B91C-451F-9297-41A2BF096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141" y="2363290"/>
            <a:ext cx="2590832" cy="2057976"/>
          </a:xfrm>
          <a:prstGeom prst="rect">
            <a:avLst/>
          </a:prstGeom>
          <a:solidFill>
            <a:srgbClr val="99CC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>
              <a:solidFill>
                <a:schemeClr val="bg1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D14E8F7-D6D6-454F-92BD-80AB2843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141" y="2363290"/>
            <a:ext cx="5181664" cy="411451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633">
              <a:solidFill>
                <a:schemeClr val="bg1"/>
              </a:solidFill>
            </a:endParaRP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0F383A59-6F22-43C7-A8B7-C9DD2BBE9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7972" y="2363290"/>
            <a:ext cx="1441" cy="4114512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633">
              <a:solidFill>
                <a:schemeClr val="bg1"/>
              </a:solidFill>
            </a:endParaRPr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2DDE783E-E92A-4DC4-AFD8-73B89304F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7141" y="4421265"/>
            <a:ext cx="5181664" cy="1441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633">
              <a:solidFill>
                <a:schemeClr val="bg1"/>
              </a:solidFill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D5FD85CB-2B1F-4D13-ADB0-76863F72A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125" y="1754106"/>
            <a:ext cx="2209192" cy="47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8459" rIns="81646" bIns="42456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spcBef>
                <a:spcPts val="1021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Null true</a:t>
            </a: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FDBC959C-ACCE-4C6F-A35F-24E904534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629" y="1830434"/>
            <a:ext cx="2209192" cy="47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8459" rIns="81646" bIns="42456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spcBef>
                <a:spcPts val="1021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Null false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D71E31C5-6AA8-4DEC-B375-0BC92AE9C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261" y="1221250"/>
            <a:ext cx="2210633" cy="47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8459" rIns="81646" bIns="42456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spcBef>
                <a:spcPts val="1021"/>
              </a:spcBef>
            </a:pPr>
            <a:r>
              <a:rPr lang="en-US" altLang="en-US" sz="2400">
                <a:solidFill>
                  <a:schemeClr val="bg1"/>
                </a:solidFill>
              </a:rPr>
              <a:t>Real World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683747E1-2E67-44C4-A166-678F5FF75F1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90135" y="3144901"/>
            <a:ext cx="1272882" cy="2250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46" tIns="58459" rIns="81646" bIns="42456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spcBef>
                <a:spcPts val="1021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Conclusion of significance test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11D99687-2A74-4CA0-9345-A96B5FC9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125" y="2973915"/>
            <a:ext cx="2134304" cy="84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8459" rIns="81646" bIns="42456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spcBef>
                <a:spcPts val="1021"/>
              </a:spcBef>
            </a:pPr>
            <a:r>
              <a:rPr lang="en-US" altLang="en-US" sz="2400">
                <a:solidFill>
                  <a:schemeClr val="bg1"/>
                </a:solidFill>
              </a:rPr>
              <a:t>Correct decision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93EF257E-0476-4335-8F56-51D9FAE3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629" y="4954122"/>
            <a:ext cx="2134304" cy="84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8459" rIns="81646" bIns="42456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spcBef>
                <a:spcPts val="1021"/>
              </a:spcBef>
            </a:pPr>
            <a:r>
              <a:rPr lang="en-US" altLang="en-US" sz="2400">
                <a:solidFill>
                  <a:schemeClr val="bg1"/>
                </a:solidFill>
              </a:rPr>
              <a:t>Correct decision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5A5D12CE-D659-4B68-8CC0-B87B7F8E5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9189" y="2844812"/>
            <a:ext cx="2343821" cy="96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58459" rIns="81646" bIns="42456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spcBef>
                <a:spcPts val="1021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Type II error</a:t>
            </a:r>
          </a:p>
          <a:p>
            <a:pPr algn="ctr">
              <a:spcBef>
                <a:spcPts val="1021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(false negative)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A3BDDA72-83CB-4761-A66A-38531C76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124" y="4965851"/>
            <a:ext cx="2132863" cy="968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58459" rIns="81646" bIns="42456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spcBef>
                <a:spcPts val="1021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Type I error</a:t>
            </a:r>
          </a:p>
          <a:p>
            <a:pPr algn="ctr">
              <a:spcBef>
                <a:spcPts val="1021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(false positive)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C772FD-B5F8-4CBA-B831-52226E2CF5F1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Effect size thinking and power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5347F018-EF14-4F32-899D-1A2754D85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800" y="2971996"/>
            <a:ext cx="1218109" cy="84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58459" rIns="81646" bIns="42456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spcBef>
                <a:spcPts val="1021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Null true</a:t>
            </a: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0A43BEB2-411B-41AB-AB62-B414020BF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799" y="5092074"/>
            <a:ext cx="1218109" cy="84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646" tIns="58459" rIns="81646" bIns="42456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 algn="ctr">
              <a:spcBef>
                <a:spcPts val="1021"/>
              </a:spcBef>
            </a:pPr>
            <a:r>
              <a:rPr lang="en-US" altLang="en-US" sz="2400" dirty="0">
                <a:solidFill>
                  <a:schemeClr val="bg1"/>
                </a:solidFill>
              </a:rPr>
              <a:t>Null false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0C00D765-89F2-44F1-8A2B-95E6713F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768" y="2142934"/>
            <a:ext cx="8230464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85239" rIns="81646" bIns="42456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lnSpc>
                <a:spcPct val="84000"/>
              </a:lnSpc>
              <a:spcBef>
                <a:spcPts val="544"/>
              </a:spcBef>
            </a:pPr>
            <a:r>
              <a:rPr lang="en-US" altLang="en-US" sz="2800" b="1" dirty="0">
                <a:solidFill>
                  <a:schemeClr val="bg1"/>
                </a:solidFill>
              </a:rPr>
              <a:t>Type I error rate </a:t>
            </a:r>
            <a:r>
              <a:rPr lang="en-US" altLang="en-US" sz="2800" dirty="0">
                <a:solidFill>
                  <a:schemeClr val="bg1"/>
                </a:solidFill>
              </a:rPr>
              <a:t>is controlled by the researcher.</a:t>
            </a:r>
          </a:p>
          <a:p>
            <a:pPr>
              <a:lnSpc>
                <a:spcPct val="84000"/>
              </a:lnSpc>
              <a:spcBef>
                <a:spcPts val="544"/>
              </a:spcBef>
            </a:pPr>
            <a:endParaRPr lang="en-US" altLang="en-US" sz="2800" dirty="0">
              <a:solidFill>
                <a:schemeClr val="bg1"/>
              </a:solidFill>
            </a:endParaRPr>
          </a:p>
          <a:p>
            <a:pPr>
              <a:lnSpc>
                <a:spcPct val="84000"/>
              </a:lnSpc>
              <a:spcBef>
                <a:spcPts val="544"/>
              </a:spcBef>
            </a:pPr>
            <a:r>
              <a:rPr lang="en-US" altLang="en-US" sz="2800" dirty="0">
                <a:solidFill>
                  <a:schemeClr val="bg1"/>
                </a:solidFill>
              </a:rPr>
              <a:t>It is called the </a:t>
            </a:r>
            <a:r>
              <a:rPr lang="en-US" altLang="en-US" sz="2800" b="1" dirty="0">
                <a:solidFill>
                  <a:schemeClr val="bg1"/>
                </a:solidFill>
              </a:rPr>
              <a:t>alpha rate and</a:t>
            </a:r>
            <a:r>
              <a:rPr lang="en-US" altLang="en-US" sz="2800" dirty="0">
                <a:solidFill>
                  <a:schemeClr val="bg1"/>
                </a:solidFill>
              </a:rPr>
              <a:t> corresponds to the probability cut-off in a significance test (i.e., 0.05).</a:t>
            </a:r>
          </a:p>
          <a:p>
            <a:pPr>
              <a:lnSpc>
                <a:spcPct val="84000"/>
              </a:lnSpc>
              <a:spcBef>
                <a:spcPts val="544"/>
              </a:spcBef>
            </a:pP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BC240-7A88-4A0F-8DD9-B63E22F938E5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Effect size thinking and power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BDCC6E0C-EC80-45BE-848F-F1837B143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0049" y="1600009"/>
            <a:ext cx="8230464" cy="452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60745" rIns="81646" bIns="42456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 Unicode MS" charset="0"/>
              </a:defRPr>
            </a:lvl9pPr>
          </a:lstStyle>
          <a:p>
            <a:pPr>
              <a:spcBef>
                <a:spcPts val="544"/>
              </a:spcBef>
            </a:pPr>
            <a:r>
              <a:rPr lang="en-US" altLang="en-US" sz="2177" dirty="0">
                <a:solidFill>
                  <a:schemeClr val="bg1"/>
                </a:solidFill>
              </a:rPr>
              <a:t>Type II error is also controlled by the researcher. </a:t>
            </a:r>
          </a:p>
          <a:p>
            <a:pPr>
              <a:spcBef>
                <a:spcPts val="544"/>
              </a:spcBef>
            </a:pPr>
            <a:endParaRPr lang="en-US" altLang="en-US" sz="2177" dirty="0">
              <a:solidFill>
                <a:schemeClr val="bg1"/>
              </a:solidFill>
            </a:endParaRPr>
          </a:p>
          <a:p>
            <a:pPr>
              <a:spcBef>
                <a:spcPts val="544"/>
              </a:spcBef>
            </a:pPr>
            <a:r>
              <a:rPr lang="en-US" altLang="en-US" sz="2177" dirty="0">
                <a:solidFill>
                  <a:schemeClr val="bg1"/>
                </a:solidFill>
              </a:rPr>
              <a:t>The Type II error rate is sometimes called </a:t>
            </a:r>
            <a:r>
              <a:rPr lang="en-US" altLang="en-US" sz="2177" b="1" dirty="0">
                <a:solidFill>
                  <a:schemeClr val="bg1"/>
                </a:solidFill>
              </a:rPr>
              <a:t>beta: </a:t>
            </a:r>
            <a:r>
              <a:rPr lang="en-US" altLang="en-US" sz="2177" dirty="0">
                <a:solidFill>
                  <a:schemeClr val="bg1"/>
                </a:solidFill>
              </a:rPr>
              <a:t>the probability of </a:t>
            </a:r>
            <a:r>
              <a:rPr lang="en-US" altLang="en-US" sz="2177" b="1" dirty="0">
                <a:solidFill>
                  <a:schemeClr val="bg1"/>
                </a:solidFill>
              </a:rPr>
              <a:t>failing to detect a real difference</a:t>
            </a:r>
            <a:r>
              <a:rPr lang="en-US" altLang="en-US" sz="2177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544"/>
              </a:spcBef>
            </a:pPr>
            <a:endParaRPr lang="en-US" altLang="en-US" sz="2177" dirty="0">
              <a:solidFill>
                <a:schemeClr val="bg1"/>
              </a:solidFill>
            </a:endParaRPr>
          </a:p>
          <a:p>
            <a:pPr>
              <a:spcBef>
                <a:spcPts val="544"/>
              </a:spcBef>
            </a:pPr>
            <a:r>
              <a:rPr lang="en-US" altLang="en-US" sz="2177" b="1" dirty="0">
                <a:solidFill>
                  <a:schemeClr val="bg1"/>
                </a:solidFill>
              </a:rPr>
              <a:t>Power = 1 - beta </a:t>
            </a:r>
          </a:p>
          <a:p>
            <a:pPr>
              <a:spcBef>
                <a:spcPts val="544"/>
              </a:spcBef>
            </a:pPr>
            <a:endParaRPr lang="en-US" altLang="en-US" sz="2177" b="1" dirty="0">
              <a:solidFill>
                <a:schemeClr val="bg1"/>
              </a:solidFill>
            </a:endParaRPr>
          </a:p>
          <a:p>
            <a:pPr>
              <a:spcBef>
                <a:spcPts val="544"/>
              </a:spcBef>
            </a:pPr>
            <a:r>
              <a:rPr lang="en-US" altLang="en-US" sz="2177" b="1" dirty="0">
                <a:solidFill>
                  <a:schemeClr val="bg1"/>
                </a:solidFill>
              </a:rPr>
              <a:t>80% power is a standard minimum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DF56-6822-4EC0-B87E-8D501CF7ED1D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Effect size thinking and power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izing effect sizes, the effect of N, and significance. | Byron's blog.">
            <a:extLst>
              <a:ext uri="{FF2B5EF4-FFF2-40B4-BE49-F238E27FC236}">
                <a16:creationId xmlns:a16="http://schemas.microsoft.com/office/drawing/2014/main" id="{8B2D7FC6-795F-746A-8B42-775444CE0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08" y="2238549"/>
            <a:ext cx="97536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B78A45-880A-FBBA-BBA9-85F3F0BA18E4}"/>
              </a:ext>
            </a:extLst>
          </p:cNvPr>
          <p:cNvSpPr txBox="1"/>
          <p:nvPr/>
        </p:nvSpPr>
        <p:spPr>
          <a:xfrm>
            <a:off x="512524" y="591005"/>
            <a:ext cx="9795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Effect size thinking and power</a:t>
            </a:r>
          </a:p>
          <a:p>
            <a:r>
              <a:rPr lang="en-GB" sz="2800" dirty="0">
                <a:solidFill>
                  <a:schemeClr val="bg1"/>
                </a:solidFill>
              </a:rPr>
              <a:t>Cohen's d for t-test and 1-way ANOVA</a:t>
            </a:r>
          </a:p>
        </p:txBody>
      </p:sp>
    </p:spTree>
    <p:extLst>
      <p:ext uri="{BB962C8B-B14F-4D97-AF65-F5344CB8AC3E}">
        <p14:creationId xmlns:p14="http://schemas.microsoft.com/office/powerpoint/2010/main" val="252379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Does Effect Size Tell You?">
            <a:extLst>
              <a:ext uri="{FF2B5EF4-FFF2-40B4-BE49-F238E27FC236}">
                <a16:creationId xmlns:a16="http://schemas.microsoft.com/office/drawing/2014/main" id="{9F2EBE20-6BB5-A410-E84E-2846ABCAF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269" y="1797993"/>
            <a:ext cx="7089913" cy="478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717A5A-768D-FD7C-4B67-026AC512498A}"/>
              </a:ext>
            </a:extLst>
          </p:cNvPr>
          <p:cNvSpPr txBox="1"/>
          <p:nvPr/>
        </p:nvSpPr>
        <p:spPr>
          <a:xfrm>
            <a:off x="512524" y="591005"/>
            <a:ext cx="9795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Effect size thinking and power</a:t>
            </a:r>
          </a:p>
          <a:p>
            <a:r>
              <a:rPr lang="en-GB" sz="2800" dirty="0">
                <a:solidFill>
                  <a:schemeClr val="bg1"/>
                </a:solidFill>
              </a:rPr>
              <a:t>(little) r for correlation</a:t>
            </a:r>
          </a:p>
        </p:txBody>
      </p:sp>
    </p:spTree>
    <p:extLst>
      <p:ext uri="{BB962C8B-B14F-4D97-AF65-F5344CB8AC3E}">
        <p14:creationId xmlns:p14="http://schemas.microsoft.com/office/powerpoint/2010/main" val="1465275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35B15-FB58-DDF0-3159-256A5826708C}"/>
              </a:ext>
            </a:extLst>
          </p:cNvPr>
          <p:cNvSpPr txBox="1"/>
          <p:nvPr/>
        </p:nvSpPr>
        <p:spPr>
          <a:xfrm>
            <a:off x="512524" y="591005"/>
            <a:ext cx="97953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Effect size thinking and power</a:t>
            </a:r>
          </a:p>
          <a:p>
            <a:r>
              <a:rPr lang="en-GB" sz="2800" dirty="0">
                <a:solidFill>
                  <a:schemeClr val="bg1"/>
                </a:solidFill>
              </a:rPr>
              <a:t>f2 for all sorts of linear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578E2-E0E7-38A7-969D-C48EAEE9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25" y="2324003"/>
            <a:ext cx="9845620" cy="281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2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C407C-FA55-2339-BAB3-8884E0E49C13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How?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89CE6-24CA-65AB-A4E1-DF0BBB78441C}"/>
              </a:ext>
            </a:extLst>
          </p:cNvPr>
          <p:cNvSpPr txBox="1"/>
          <p:nvPr/>
        </p:nvSpPr>
        <p:spPr>
          <a:xfrm>
            <a:off x="1201637" y="1333127"/>
            <a:ext cx="996994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R -  {</a:t>
            </a:r>
            <a:r>
              <a:rPr lang="en-GB" sz="3200" dirty="0" err="1">
                <a:solidFill>
                  <a:schemeClr val="bg1"/>
                </a:solidFill>
              </a:rPr>
              <a:t>pwr</a:t>
            </a:r>
            <a:r>
              <a:rPr lang="en-GB" sz="3200" dirty="0">
                <a:solidFill>
                  <a:schemeClr val="bg1"/>
                </a:solidFill>
              </a:rPr>
              <a:t>}  {</a:t>
            </a:r>
            <a:r>
              <a:rPr lang="en-GB" sz="3200" dirty="0" err="1">
                <a:solidFill>
                  <a:schemeClr val="bg1"/>
                </a:solidFill>
              </a:rPr>
              <a:t>TrialSize</a:t>
            </a:r>
            <a:r>
              <a:rPr lang="en-GB" sz="3200" dirty="0">
                <a:solidFill>
                  <a:schemeClr val="bg1"/>
                </a:solidFill>
              </a:rPr>
              <a:t>}  {</a:t>
            </a:r>
            <a:r>
              <a:rPr lang="en-GB" sz="3200" dirty="0" err="1">
                <a:solidFill>
                  <a:schemeClr val="bg1"/>
                </a:solidFill>
              </a:rPr>
              <a:t>agricolae</a:t>
            </a:r>
            <a:r>
              <a:rPr lang="en-GB" sz="3200" dirty="0">
                <a:solidFill>
                  <a:schemeClr val="bg1"/>
                </a:solidFill>
              </a:rPr>
              <a:t>}, free, easy for simple tests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G*Power - stand-alone windows app, free, kind of hard to use correctly for non-statisticians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PASS - Windows app, expensive but easier than G*Power 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Rules of thumb - easy to misuse (not </a:t>
            </a:r>
            <a:r>
              <a:rPr lang="en-GB" sz="3200">
                <a:solidFill>
                  <a:schemeClr val="bg1"/>
                </a:solidFill>
              </a:rPr>
              <a:t>a magic </a:t>
            </a:r>
            <a:r>
              <a:rPr lang="en-GB" sz="3200" dirty="0">
                <a:solidFill>
                  <a:schemeClr val="bg1"/>
                </a:solidFill>
              </a:rPr>
              <a:t>bullet)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endParaRPr lang="en-GB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75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4949B2-8E5B-9587-B127-E64FBF084A8A}"/>
              </a:ext>
            </a:extLst>
          </p:cNvPr>
          <p:cNvSpPr txBox="1"/>
          <p:nvPr/>
        </p:nvSpPr>
        <p:spPr>
          <a:xfrm>
            <a:off x="682488" y="284923"/>
            <a:ext cx="109264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Key message 1: the effect size is tied to your STATISTICAL DESIGN </a:t>
            </a:r>
          </a:p>
          <a:p>
            <a:r>
              <a:rPr lang="en-GB" sz="3600" dirty="0">
                <a:solidFill>
                  <a:schemeClr val="bg1"/>
                </a:solidFill>
              </a:rPr>
              <a:t>(all stats tests have different effect size estimation)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Key message 2: You must know your question and effect size to determine sample size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(power analysis is easy, the hard part is quantifying your expectation)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Key message 3: Rules of thumb do not work well in practice, especially when used in ignorance</a:t>
            </a:r>
          </a:p>
        </p:txBody>
      </p:sp>
    </p:spTree>
    <p:extLst>
      <p:ext uri="{BB962C8B-B14F-4D97-AF65-F5344CB8AC3E}">
        <p14:creationId xmlns:p14="http://schemas.microsoft.com/office/powerpoint/2010/main" val="33488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A3D845-2F7C-4DAF-89BF-09B99EFEDA10}"/>
              </a:ext>
            </a:extLst>
          </p:cNvPr>
          <p:cNvSpPr txBox="1"/>
          <p:nvPr/>
        </p:nvSpPr>
        <p:spPr>
          <a:xfrm>
            <a:off x="1198324" y="714830"/>
            <a:ext cx="9795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First meeting for the Harper Adams R Users Group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</a:rPr>
              <a:t>HARUG!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6D96D-F376-4C5E-80BB-4CAF34A8E7AE}"/>
              </a:ext>
            </a:extLst>
          </p:cNvPr>
          <p:cNvSpPr txBox="1"/>
          <p:nvPr/>
        </p:nvSpPr>
        <p:spPr>
          <a:xfrm>
            <a:off x="979375" y="4487010"/>
            <a:ext cx="733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Effect size thinking and power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8A8E7-1C9B-4464-86EF-E54BF9E4C7D0}"/>
              </a:ext>
            </a:extLst>
          </p:cNvPr>
          <p:cNvSpPr/>
          <p:nvPr/>
        </p:nvSpPr>
        <p:spPr>
          <a:xfrm>
            <a:off x="3048000" y="28207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Ed Harris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2023.11.22</a:t>
            </a:r>
          </a:p>
        </p:txBody>
      </p:sp>
      <p:pic>
        <p:nvPicPr>
          <p:cNvPr id="8" name="Picture 7" descr="Green jelly beans cause acne = settled">
            <a:extLst>
              <a:ext uri="{FF2B5EF4-FFF2-40B4-BE49-F238E27FC236}">
                <a16:creationId xmlns:a16="http://schemas.microsoft.com/office/drawing/2014/main" id="{370A7D52-914D-4D76-B798-56ABDBF1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708" y="2188047"/>
            <a:ext cx="3147333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05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49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E4D0E5-C869-4347-B415-535653E00C76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do we want to accomplish today?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7674B5-6286-4EB7-B198-441C445047F4}"/>
              </a:ext>
            </a:extLst>
          </p:cNvPr>
          <p:cNvSpPr txBox="1"/>
          <p:nvPr/>
        </p:nvSpPr>
        <p:spPr>
          <a:xfrm>
            <a:off x="2676525" y="2028825"/>
            <a:ext cx="736272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- Effect size thinking and power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- Power calculation in R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- Resources and readings; other tools</a:t>
            </a:r>
          </a:p>
          <a:p>
            <a:endParaRPr lang="en-GB" sz="3200" dirty="0">
              <a:solidFill>
                <a:schemeClr val="bg1"/>
              </a:solidFill>
            </a:endParaRPr>
          </a:p>
          <a:p>
            <a:r>
              <a:rPr lang="en-GB" sz="3200" dirty="0">
                <a:solidFill>
                  <a:schemeClr val="bg1"/>
                </a:solidFill>
              </a:rPr>
              <a:t>- Future of </a:t>
            </a:r>
            <a:r>
              <a:rPr lang="en-GB" sz="3200" dirty="0" err="1">
                <a:solidFill>
                  <a:schemeClr val="bg1"/>
                </a:solidFill>
              </a:rPr>
              <a:t>HARUp</a:t>
            </a:r>
            <a:r>
              <a:rPr lang="en-GB" sz="3200" dirty="0">
                <a:solidFill>
                  <a:schemeClr val="bg1"/>
                </a:solidFill>
              </a:rPr>
              <a:t>! (topics, attendees, etc.)</a:t>
            </a:r>
          </a:p>
        </p:txBody>
      </p:sp>
    </p:spTree>
    <p:extLst>
      <p:ext uri="{BB962C8B-B14F-4D97-AF65-F5344CB8AC3E}">
        <p14:creationId xmlns:p14="http://schemas.microsoft.com/office/powerpoint/2010/main" val="1906878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C8DBD-1748-4E4E-80FA-6DE1E9FA9D81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Effect size thinking and power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E314FF-7846-4C8C-B6C4-5C94EAD46D09}"/>
              </a:ext>
            </a:extLst>
          </p:cNvPr>
          <p:cNvSpPr/>
          <p:nvPr/>
        </p:nvSpPr>
        <p:spPr>
          <a:xfrm>
            <a:off x="774779" y="4460738"/>
            <a:ext cx="896700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Null hypothesis testing:</a:t>
            </a:r>
          </a:p>
          <a:p>
            <a:r>
              <a:rPr lang="en-GB" sz="2800" dirty="0">
                <a:solidFill>
                  <a:schemeClr val="bg1"/>
                </a:solidFill>
              </a:rPr>
              <a:t>- No prediction for HOW BIG our predicted difference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dirty="0">
                <a:solidFill>
                  <a:schemeClr val="bg1"/>
                </a:solidFill>
              </a:rPr>
              <a:t>- No prediction for HOW ACCURATE our predicted difference</a:t>
            </a:r>
          </a:p>
          <a:p>
            <a:r>
              <a:rPr lang="en-GB" sz="2800" dirty="0">
                <a:solidFill>
                  <a:schemeClr val="bg1"/>
                </a:solidFill>
              </a:rPr>
              <a:t> </a:t>
            </a:r>
            <a:endParaRPr lang="en-GB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BD8B7-1C38-468E-93B3-F35EB95C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56" y="1481420"/>
            <a:ext cx="9121930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3CB96-3C78-42E6-B191-64CE20579BAA}"/>
              </a:ext>
            </a:extLst>
          </p:cNvPr>
          <p:cNvSpPr/>
          <p:nvPr/>
        </p:nvSpPr>
        <p:spPr>
          <a:xfrm>
            <a:off x="2232545" y="4817365"/>
            <a:ext cx="78665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In general, the bigger the difference, and the smaller the variation (increased accuracy), the more likely our hypothesis is correct </a:t>
            </a:r>
            <a:endParaRPr lang="en-GB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C7AD16-806D-45D9-82B1-D42BE0517160}"/>
              </a:ext>
            </a:extLst>
          </p:cNvPr>
          <p:cNvCxnSpPr>
            <a:cxnSpLocks/>
          </p:cNvCxnSpPr>
          <p:nvPr/>
        </p:nvCxnSpPr>
        <p:spPr>
          <a:xfrm>
            <a:off x="4997761" y="1666875"/>
            <a:ext cx="0" cy="237688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14A6C5-9E03-41EE-B76B-BAA4911B444E}"/>
              </a:ext>
            </a:extLst>
          </p:cNvPr>
          <p:cNvCxnSpPr>
            <a:cxnSpLocks/>
          </p:cNvCxnSpPr>
          <p:nvPr/>
        </p:nvCxnSpPr>
        <p:spPr>
          <a:xfrm flipH="1">
            <a:off x="4997762" y="4020337"/>
            <a:ext cx="2608538" cy="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E37AE9-C9F0-46BD-B88D-3010E236F922}"/>
              </a:ext>
            </a:extLst>
          </p:cNvPr>
          <p:cNvSpPr txBox="1"/>
          <p:nvPr/>
        </p:nvSpPr>
        <p:spPr>
          <a:xfrm>
            <a:off x="6139166" y="406062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83A2F-9640-4DA1-A196-6600CF5295C3}"/>
              </a:ext>
            </a:extLst>
          </p:cNvPr>
          <p:cNvSpPr txBox="1"/>
          <p:nvPr/>
        </p:nvSpPr>
        <p:spPr>
          <a:xfrm>
            <a:off x="4570139" y="242878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EF843-5027-4B99-8A64-C1207217EB2A}"/>
              </a:ext>
            </a:extLst>
          </p:cNvPr>
          <p:cNvSpPr/>
          <p:nvPr/>
        </p:nvSpPr>
        <p:spPr>
          <a:xfrm>
            <a:off x="5301250" y="2301745"/>
            <a:ext cx="742948" cy="668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0B253-CA08-4259-8C43-61D6576398E8}"/>
              </a:ext>
            </a:extLst>
          </p:cNvPr>
          <p:cNvSpPr/>
          <p:nvPr/>
        </p:nvSpPr>
        <p:spPr>
          <a:xfrm>
            <a:off x="6502994" y="2848186"/>
            <a:ext cx="742948" cy="668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D7D825-7E34-46E7-AE67-8EC38B6E6E6B}"/>
              </a:ext>
            </a:extLst>
          </p:cNvPr>
          <p:cNvCxnSpPr>
            <a:cxnSpLocks/>
          </p:cNvCxnSpPr>
          <p:nvPr/>
        </p:nvCxnSpPr>
        <p:spPr>
          <a:xfrm>
            <a:off x="5691486" y="1976373"/>
            <a:ext cx="0" cy="1304925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A3B2B5-39FD-493A-8981-7C4CC1CC907C}"/>
              </a:ext>
            </a:extLst>
          </p:cNvPr>
          <p:cNvCxnSpPr>
            <a:cxnSpLocks/>
          </p:cNvCxnSpPr>
          <p:nvPr/>
        </p:nvCxnSpPr>
        <p:spPr>
          <a:xfrm>
            <a:off x="6874468" y="2530154"/>
            <a:ext cx="0" cy="1304925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91ECB5-672F-4722-8442-727F62F9CD35}"/>
              </a:ext>
            </a:extLst>
          </p:cNvPr>
          <p:cNvCxnSpPr>
            <a:cxnSpLocks/>
          </p:cNvCxnSpPr>
          <p:nvPr/>
        </p:nvCxnSpPr>
        <p:spPr>
          <a:xfrm>
            <a:off x="7604480" y="2645664"/>
            <a:ext cx="0" cy="545095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F1AE1F-A3D1-4A9A-BA94-DA24C85C42DB}"/>
              </a:ext>
            </a:extLst>
          </p:cNvPr>
          <p:cNvCxnSpPr>
            <a:cxnSpLocks/>
          </p:cNvCxnSpPr>
          <p:nvPr/>
        </p:nvCxnSpPr>
        <p:spPr>
          <a:xfrm flipH="1">
            <a:off x="6072564" y="2645664"/>
            <a:ext cx="1531916" cy="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C0B4F6-212A-4B5D-9320-351BEC62FA36}"/>
              </a:ext>
            </a:extLst>
          </p:cNvPr>
          <p:cNvCxnSpPr>
            <a:cxnSpLocks/>
          </p:cNvCxnSpPr>
          <p:nvPr/>
        </p:nvCxnSpPr>
        <p:spPr>
          <a:xfrm flipH="1">
            <a:off x="7133268" y="3190759"/>
            <a:ext cx="471212" cy="0"/>
          </a:xfrm>
          <a:prstGeom prst="line">
            <a:avLst/>
          </a:prstGeom>
          <a:ln w="317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8075E1-9D25-4DE3-9A02-471A28F6D239}"/>
              </a:ext>
            </a:extLst>
          </p:cNvPr>
          <p:cNvSpPr txBox="1"/>
          <p:nvPr/>
        </p:nvSpPr>
        <p:spPr>
          <a:xfrm>
            <a:off x="7676373" y="2733545"/>
            <a:ext cx="113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difference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17C3D2-7E14-4FF9-A011-D2A654489124}"/>
              </a:ext>
            </a:extLst>
          </p:cNvPr>
          <p:cNvCxnSpPr>
            <a:cxnSpLocks/>
          </p:cNvCxnSpPr>
          <p:nvPr/>
        </p:nvCxnSpPr>
        <p:spPr>
          <a:xfrm flipH="1">
            <a:off x="3657600" y="1983299"/>
            <a:ext cx="1969585" cy="854364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B30B02-4092-45D4-A049-4391E309D3B2}"/>
              </a:ext>
            </a:extLst>
          </p:cNvPr>
          <p:cNvCxnSpPr>
            <a:cxnSpLocks/>
          </p:cNvCxnSpPr>
          <p:nvPr/>
        </p:nvCxnSpPr>
        <p:spPr>
          <a:xfrm flipH="1" flipV="1">
            <a:off x="3739974" y="3022921"/>
            <a:ext cx="1887213" cy="256952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BDC529-9C29-4428-976F-67B24128FBDA}"/>
              </a:ext>
            </a:extLst>
          </p:cNvPr>
          <p:cNvCxnSpPr>
            <a:cxnSpLocks/>
          </p:cNvCxnSpPr>
          <p:nvPr/>
        </p:nvCxnSpPr>
        <p:spPr>
          <a:xfrm flipH="1">
            <a:off x="6943644" y="3038754"/>
            <a:ext cx="3019694" cy="694644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32E1F7-4CF4-43FF-8269-68ECD1C12AD9}"/>
              </a:ext>
            </a:extLst>
          </p:cNvPr>
          <p:cNvCxnSpPr>
            <a:cxnSpLocks/>
          </p:cNvCxnSpPr>
          <p:nvPr/>
        </p:nvCxnSpPr>
        <p:spPr>
          <a:xfrm flipH="1" flipV="1">
            <a:off x="6943644" y="2496927"/>
            <a:ext cx="3070182" cy="413614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E9FD0A-F8EA-4804-B506-DCCC328A799B}"/>
              </a:ext>
            </a:extLst>
          </p:cNvPr>
          <p:cNvSpPr txBox="1"/>
          <p:nvPr/>
        </p:nvSpPr>
        <p:spPr>
          <a:xfrm>
            <a:off x="2701859" y="2774828"/>
            <a:ext cx="101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1EFAE-06A0-35EA-1AEC-62B296C2B9C8}"/>
              </a:ext>
            </a:extLst>
          </p:cNvPr>
          <p:cNvSpPr txBox="1"/>
          <p:nvPr/>
        </p:nvSpPr>
        <p:spPr>
          <a:xfrm>
            <a:off x="10058789" y="2808135"/>
            <a:ext cx="1011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variation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DF26E-5C8E-EE81-7E23-E1AE41A9B07B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*ONE KIND OF Effect size thinking and power</a:t>
            </a:r>
          </a:p>
        </p:txBody>
      </p:sp>
    </p:spTree>
    <p:extLst>
      <p:ext uri="{BB962C8B-B14F-4D97-AF65-F5344CB8AC3E}">
        <p14:creationId xmlns:p14="http://schemas.microsoft.com/office/powerpoint/2010/main" val="399373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3CB96-3C78-42E6-B191-64CE20579BAA}"/>
              </a:ext>
            </a:extLst>
          </p:cNvPr>
          <p:cNvSpPr/>
          <p:nvPr/>
        </p:nvSpPr>
        <p:spPr>
          <a:xfrm>
            <a:off x="3566286" y="5312888"/>
            <a:ext cx="434106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- HOW BIG is the difference?</a:t>
            </a:r>
          </a:p>
          <a:p>
            <a:r>
              <a:rPr lang="en-GB" sz="2800" dirty="0">
                <a:solidFill>
                  <a:schemeClr val="bg1"/>
                </a:solidFill>
              </a:rPr>
              <a:t> </a:t>
            </a:r>
            <a:endParaRPr lang="en-GB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C7AD16-806D-45D9-82B1-D42BE0517160}"/>
              </a:ext>
            </a:extLst>
          </p:cNvPr>
          <p:cNvCxnSpPr>
            <a:cxnSpLocks/>
          </p:cNvCxnSpPr>
          <p:nvPr/>
        </p:nvCxnSpPr>
        <p:spPr>
          <a:xfrm>
            <a:off x="2382561" y="1913257"/>
            <a:ext cx="0" cy="237688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14A6C5-9E03-41EE-B76B-BAA4911B444E}"/>
              </a:ext>
            </a:extLst>
          </p:cNvPr>
          <p:cNvCxnSpPr>
            <a:cxnSpLocks/>
          </p:cNvCxnSpPr>
          <p:nvPr/>
        </p:nvCxnSpPr>
        <p:spPr>
          <a:xfrm flipH="1">
            <a:off x="2382562" y="4266719"/>
            <a:ext cx="2608538" cy="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E37AE9-C9F0-46BD-B88D-3010E236F922}"/>
              </a:ext>
            </a:extLst>
          </p:cNvPr>
          <p:cNvSpPr txBox="1"/>
          <p:nvPr/>
        </p:nvSpPr>
        <p:spPr>
          <a:xfrm>
            <a:off x="3523966" y="430701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83A2F-9640-4DA1-A196-6600CF5295C3}"/>
              </a:ext>
            </a:extLst>
          </p:cNvPr>
          <p:cNvSpPr txBox="1"/>
          <p:nvPr/>
        </p:nvSpPr>
        <p:spPr>
          <a:xfrm>
            <a:off x="1954939" y="2675163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EF843-5027-4B99-8A64-C1207217EB2A}"/>
              </a:ext>
            </a:extLst>
          </p:cNvPr>
          <p:cNvSpPr/>
          <p:nvPr/>
        </p:nvSpPr>
        <p:spPr>
          <a:xfrm>
            <a:off x="2686050" y="2700527"/>
            <a:ext cx="742948" cy="668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0B253-CA08-4259-8C43-61D6576398E8}"/>
              </a:ext>
            </a:extLst>
          </p:cNvPr>
          <p:cNvSpPr/>
          <p:nvPr/>
        </p:nvSpPr>
        <p:spPr>
          <a:xfrm>
            <a:off x="3887794" y="2951693"/>
            <a:ext cx="742948" cy="668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D7D825-7E34-46E7-AE67-8EC38B6E6E6B}"/>
              </a:ext>
            </a:extLst>
          </p:cNvPr>
          <p:cNvCxnSpPr>
            <a:cxnSpLocks/>
          </p:cNvCxnSpPr>
          <p:nvPr/>
        </p:nvCxnSpPr>
        <p:spPr>
          <a:xfrm>
            <a:off x="3076286" y="2375155"/>
            <a:ext cx="0" cy="1304925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A3B2B5-39FD-493A-8981-7C4CC1CC907C}"/>
              </a:ext>
            </a:extLst>
          </p:cNvPr>
          <p:cNvCxnSpPr>
            <a:cxnSpLocks/>
          </p:cNvCxnSpPr>
          <p:nvPr/>
        </p:nvCxnSpPr>
        <p:spPr>
          <a:xfrm>
            <a:off x="4259268" y="2633661"/>
            <a:ext cx="0" cy="1304925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7CF3F9-B9B7-4A33-BCC4-C021CF8CCBD6}"/>
              </a:ext>
            </a:extLst>
          </p:cNvPr>
          <p:cNvCxnSpPr>
            <a:cxnSpLocks/>
          </p:cNvCxnSpPr>
          <p:nvPr/>
        </p:nvCxnSpPr>
        <p:spPr>
          <a:xfrm>
            <a:off x="6256990" y="1913256"/>
            <a:ext cx="0" cy="237688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655A20-6396-413D-9631-303FDBA92052}"/>
              </a:ext>
            </a:extLst>
          </p:cNvPr>
          <p:cNvCxnSpPr>
            <a:cxnSpLocks/>
          </p:cNvCxnSpPr>
          <p:nvPr/>
        </p:nvCxnSpPr>
        <p:spPr>
          <a:xfrm flipH="1">
            <a:off x="6256991" y="4266718"/>
            <a:ext cx="2608538" cy="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E2F3E0-632C-4FDD-9F10-AEE8C9243B04}"/>
              </a:ext>
            </a:extLst>
          </p:cNvPr>
          <p:cNvSpPr txBox="1"/>
          <p:nvPr/>
        </p:nvSpPr>
        <p:spPr>
          <a:xfrm>
            <a:off x="7398395" y="430700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B3B389-6291-4AF3-9B29-03B92F9F7D39}"/>
              </a:ext>
            </a:extLst>
          </p:cNvPr>
          <p:cNvSpPr txBox="1"/>
          <p:nvPr/>
        </p:nvSpPr>
        <p:spPr>
          <a:xfrm>
            <a:off x="5829368" y="2675162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8316ED-0DCE-409E-BD1A-107A9E8C81A1}"/>
              </a:ext>
            </a:extLst>
          </p:cNvPr>
          <p:cNvSpPr/>
          <p:nvPr/>
        </p:nvSpPr>
        <p:spPr>
          <a:xfrm>
            <a:off x="6560479" y="2290951"/>
            <a:ext cx="742948" cy="668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A41104-475A-4664-BBDD-4AEB9440D660}"/>
              </a:ext>
            </a:extLst>
          </p:cNvPr>
          <p:cNvSpPr/>
          <p:nvPr/>
        </p:nvSpPr>
        <p:spPr>
          <a:xfrm>
            <a:off x="7762223" y="3218392"/>
            <a:ext cx="742948" cy="668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DBC89-75F5-4ABA-93BE-ABA84F1A4C21}"/>
              </a:ext>
            </a:extLst>
          </p:cNvPr>
          <p:cNvCxnSpPr>
            <a:cxnSpLocks/>
          </p:cNvCxnSpPr>
          <p:nvPr/>
        </p:nvCxnSpPr>
        <p:spPr>
          <a:xfrm>
            <a:off x="6950715" y="1965579"/>
            <a:ext cx="0" cy="1304925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ED966D-63A0-451A-B8CF-0B84D66B971C}"/>
              </a:ext>
            </a:extLst>
          </p:cNvPr>
          <p:cNvCxnSpPr>
            <a:cxnSpLocks/>
          </p:cNvCxnSpPr>
          <p:nvPr/>
        </p:nvCxnSpPr>
        <p:spPr>
          <a:xfrm>
            <a:off x="8133697" y="2900360"/>
            <a:ext cx="0" cy="1304925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96B12A-A7C4-ED54-09FD-7AE65D2107BA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*ONE KIND OF Effect size thinking and power</a:t>
            </a:r>
          </a:p>
        </p:txBody>
      </p:sp>
    </p:spTree>
    <p:extLst>
      <p:ext uri="{BB962C8B-B14F-4D97-AF65-F5344CB8AC3E}">
        <p14:creationId xmlns:p14="http://schemas.microsoft.com/office/powerpoint/2010/main" val="371312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4005692-B27F-4E51-BD63-6F2C3916F4A1}"/>
              </a:ext>
            </a:extLst>
          </p:cNvPr>
          <p:cNvSpPr/>
          <p:nvPr/>
        </p:nvSpPr>
        <p:spPr>
          <a:xfrm>
            <a:off x="7310738" y="2753253"/>
            <a:ext cx="742948" cy="4404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A56D4A-366E-474F-AF6B-0CB2AD4F3502}"/>
              </a:ext>
            </a:extLst>
          </p:cNvPr>
          <p:cNvSpPr/>
          <p:nvPr/>
        </p:nvSpPr>
        <p:spPr>
          <a:xfrm>
            <a:off x="8512482" y="3309219"/>
            <a:ext cx="742948" cy="4404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C3CB96-3C78-42E6-B191-64CE20579BAA}"/>
              </a:ext>
            </a:extLst>
          </p:cNvPr>
          <p:cNvSpPr/>
          <p:nvPr/>
        </p:nvSpPr>
        <p:spPr>
          <a:xfrm>
            <a:off x="2062918" y="5541077"/>
            <a:ext cx="7899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- HOW ACCURATELY can we estimate the difference? </a:t>
            </a:r>
            <a:endParaRPr lang="en-GB" sz="2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C7AD16-806D-45D9-82B1-D42BE0517160}"/>
              </a:ext>
            </a:extLst>
          </p:cNvPr>
          <p:cNvCxnSpPr>
            <a:cxnSpLocks/>
          </p:cNvCxnSpPr>
          <p:nvPr/>
        </p:nvCxnSpPr>
        <p:spPr>
          <a:xfrm>
            <a:off x="2489948" y="2013800"/>
            <a:ext cx="0" cy="237688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14A6C5-9E03-41EE-B76B-BAA4911B444E}"/>
              </a:ext>
            </a:extLst>
          </p:cNvPr>
          <p:cNvCxnSpPr>
            <a:cxnSpLocks/>
          </p:cNvCxnSpPr>
          <p:nvPr/>
        </p:nvCxnSpPr>
        <p:spPr>
          <a:xfrm flipH="1">
            <a:off x="2489949" y="4367262"/>
            <a:ext cx="2608538" cy="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E37AE9-C9F0-46BD-B88D-3010E236F922}"/>
              </a:ext>
            </a:extLst>
          </p:cNvPr>
          <p:cNvSpPr txBox="1"/>
          <p:nvPr/>
        </p:nvSpPr>
        <p:spPr>
          <a:xfrm>
            <a:off x="3631353" y="440755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83A2F-9640-4DA1-A196-6600CF5295C3}"/>
              </a:ext>
            </a:extLst>
          </p:cNvPr>
          <p:cNvSpPr txBox="1"/>
          <p:nvPr/>
        </p:nvSpPr>
        <p:spPr>
          <a:xfrm>
            <a:off x="2062326" y="2775706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DEF843-5027-4B99-8A64-C1207217EB2A}"/>
              </a:ext>
            </a:extLst>
          </p:cNvPr>
          <p:cNvSpPr/>
          <p:nvPr/>
        </p:nvSpPr>
        <p:spPr>
          <a:xfrm>
            <a:off x="2793437" y="2753253"/>
            <a:ext cx="742948" cy="4404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0B253-CA08-4259-8C43-61D6576398E8}"/>
              </a:ext>
            </a:extLst>
          </p:cNvPr>
          <p:cNvSpPr/>
          <p:nvPr/>
        </p:nvSpPr>
        <p:spPr>
          <a:xfrm>
            <a:off x="3995181" y="3309219"/>
            <a:ext cx="742948" cy="4404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D7D825-7E34-46E7-AE67-8EC38B6E6E6B}"/>
              </a:ext>
            </a:extLst>
          </p:cNvPr>
          <p:cNvCxnSpPr>
            <a:cxnSpLocks/>
          </p:cNvCxnSpPr>
          <p:nvPr/>
        </p:nvCxnSpPr>
        <p:spPr>
          <a:xfrm>
            <a:off x="3183673" y="1908313"/>
            <a:ext cx="0" cy="2153478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A3B2B5-39FD-493A-8981-7C4CC1CC907C}"/>
              </a:ext>
            </a:extLst>
          </p:cNvPr>
          <p:cNvCxnSpPr>
            <a:cxnSpLocks/>
          </p:cNvCxnSpPr>
          <p:nvPr/>
        </p:nvCxnSpPr>
        <p:spPr>
          <a:xfrm>
            <a:off x="4366655" y="2411896"/>
            <a:ext cx="0" cy="1808208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7CF3F9-B9B7-4A33-BCC4-C021CF8CCBD6}"/>
              </a:ext>
            </a:extLst>
          </p:cNvPr>
          <p:cNvCxnSpPr>
            <a:cxnSpLocks/>
          </p:cNvCxnSpPr>
          <p:nvPr/>
        </p:nvCxnSpPr>
        <p:spPr>
          <a:xfrm>
            <a:off x="7007250" y="2013799"/>
            <a:ext cx="0" cy="237688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655A20-6396-413D-9631-303FDBA92052}"/>
              </a:ext>
            </a:extLst>
          </p:cNvPr>
          <p:cNvCxnSpPr>
            <a:cxnSpLocks/>
          </p:cNvCxnSpPr>
          <p:nvPr/>
        </p:nvCxnSpPr>
        <p:spPr>
          <a:xfrm flipH="1">
            <a:off x="7007251" y="4367261"/>
            <a:ext cx="2608538" cy="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E2F3E0-632C-4FDD-9F10-AEE8C9243B04}"/>
              </a:ext>
            </a:extLst>
          </p:cNvPr>
          <p:cNvSpPr txBox="1"/>
          <p:nvPr/>
        </p:nvSpPr>
        <p:spPr>
          <a:xfrm>
            <a:off x="8148655" y="440755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B3B389-6291-4AF3-9B29-03B92F9F7D39}"/>
              </a:ext>
            </a:extLst>
          </p:cNvPr>
          <p:cNvSpPr txBox="1"/>
          <p:nvPr/>
        </p:nvSpPr>
        <p:spPr>
          <a:xfrm>
            <a:off x="6579628" y="2775705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DDBC89-75F5-4ABA-93BE-ABA84F1A4C21}"/>
              </a:ext>
            </a:extLst>
          </p:cNvPr>
          <p:cNvCxnSpPr>
            <a:cxnSpLocks/>
          </p:cNvCxnSpPr>
          <p:nvPr/>
        </p:nvCxnSpPr>
        <p:spPr>
          <a:xfrm>
            <a:off x="7700976" y="2561422"/>
            <a:ext cx="4749" cy="781853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ED966D-63A0-451A-B8CF-0B84D66B971C}"/>
              </a:ext>
            </a:extLst>
          </p:cNvPr>
          <p:cNvCxnSpPr>
            <a:cxnSpLocks/>
          </p:cNvCxnSpPr>
          <p:nvPr/>
        </p:nvCxnSpPr>
        <p:spPr>
          <a:xfrm flipH="1">
            <a:off x="8883957" y="3124728"/>
            <a:ext cx="1" cy="742422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5A1477-A20F-F441-664A-4B7A752270E7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*ONE KIND OF Effect size thinking and power</a:t>
            </a:r>
          </a:p>
        </p:txBody>
      </p:sp>
    </p:spTree>
    <p:extLst>
      <p:ext uri="{BB962C8B-B14F-4D97-AF65-F5344CB8AC3E}">
        <p14:creationId xmlns:p14="http://schemas.microsoft.com/office/powerpoint/2010/main" val="111210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C3CB96-3C78-42E6-B191-64CE20579BAA}"/>
              </a:ext>
            </a:extLst>
          </p:cNvPr>
          <p:cNvSpPr/>
          <p:nvPr/>
        </p:nvSpPr>
        <p:spPr>
          <a:xfrm>
            <a:off x="1735864" y="5218885"/>
            <a:ext cx="71689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- Is the expected difference meaningful </a:t>
            </a:r>
          </a:p>
          <a:p>
            <a:r>
              <a:rPr lang="en-GB" sz="2800" dirty="0">
                <a:solidFill>
                  <a:schemeClr val="bg1"/>
                </a:solidFill>
              </a:rPr>
              <a:t>(e.g. Biologically, medically, to consumers, etc.)?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C7AD16-806D-45D9-82B1-D42BE0517160}"/>
              </a:ext>
            </a:extLst>
          </p:cNvPr>
          <p:cNvCxnSpPr>
            <a:cxnSpLocks/>
          </p:cNvCxnSpPr>
          <p:nvPr/>
        </p:nvCxnSpPr>
        <p:spPr>
          <a:xfrm>
            <a:off x="2163486" y="2219325"/>
            <a:ext cx="0" cy="237688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14A6C5-9E03-41EE-B76B-BAA4911B444E}"/>
              </a:ext>
            </a:extLst>
          </p:cNvPr>
          <p:cNvCxnSpPr>
            <a:cxnSpLocks/>
          </p:cNvCxnSpPr>
          <p:nvPr/>
        </p:nvCxnSpPr>
        <p:spPr>
          <a:xfrm flipH="1">
            <a:off x="2163487" y="4572787"/>
            <a:ext cx="2608538" cy="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DE37AE9-C9F0-46BD-B88D-3010E236F922}"/>
              </a:ext>
            </a:extLst>
          </p:cNvPr>
          <p:cNvSpPr txBox="1"/>
          <p:nvPr/>
        </p:nvSpPr>
        <p:spPr>
          <a:xfrm>
            <a:off x="3304891" y="461307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E83A2F-9640-4DA1-A196-6600CF5295C3}"/>
              </a:ext>
            </a:extLst>
          </p:cNvPr>
          <p:cNvSpPr txBox="1"/>
          <p:nvPr/>
        </p:nvSpPr>
        <p:spPr>
          <a:xfrm>
            <a:off x="1735864" y="2981231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0B253-CA08-4259-8C43-61D6576398E8}"/>
              </a:ext>
            </a:extLst>
          </p:cNvPr>
          <p:cNvSpPr/>
          <p:nvPr/>
        </p:nvSpPr>
        <p:spPr>
          <a:xfrm>
            <a:off x="3668719" y="3833747"/>
            <a:ext cx="742948" cy="23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A3B2B5-39FD-493A-8981-7C4CC1CC907C}"/>
              </a:ext>
            </a:extLst>
          </p:cNvPr>
          <p:cNvCxnSpPr>
            <a:cxnSpLocks/>
          </p:cNvCxnSpPr>
          <p:nvPr/>
        </p:nvCxnSpPr>
        <p:spPr>
          <a:xfrm>
            <a:off x="4059243" y="3655095"/>
            <a:ext cx="0" cy="553782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7CF3F9-B9B7-4A33-BCC4-C021CF8CCBD6}"/>
              </a:ext>
            </a:extLst>
          </p:cNvPr>
          <p:cNvCxnSpPr>
            <a:cxnSpLocks/>
          </p:cNvCxnSpPr>
          <p:nvPr/>
        </p:nvCxnSpPr>
        <p:spPr>
          <a:xfrm>
            <a:off x="7564161" y="2219324"/>
            <a:ext cx="0" cy="237688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655A20-6396-413D-9631-303FDBA92052}"/>
              </a:ext>
            </a:extLst>
          </p:cNvPr>
          <p:cNvCxnSpPr>
            <a:cxnSpLocks/>
          </p:cNvCxnSpPr>
          <p:nvPr/>
        </p:nvCxnSpPr>
        <p:spPr>
          <a:xfrm flipH="1">
            <a:off x="7564162" y="4572786"/>
            <a:ext cx="2608538" cy="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FE2F3E0-632C-4FDD-9F10-AEE8C9243B04}"/>
              </a:ext>
            </a:extLst>
          </p:cNvPr>
          <p:cNvSpPr txBox="1"/>
          <p:nvPr/>
        </p:nvSpPr>
        <p:spPr>
          <a:xfrm>
            <a:off x="8705566" y="4613077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B3B389-6291-4AF3-9B29-03B92F9F7D39}"/>
              </a:ext>
            </a:extLst>
          </p:cNvPr>
          <p:cNvSpPr txBox="1"/>
          <p:nvPr/>
        </p:nvSpPr>
        <p:spPr>
          <a:xfrm>
            <a:off x="7136539" y="2981230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601E79-F571-43FC-A6E3-98144C3AA48A}"/>
              </a:ext>
            </a:extLst>
          </p:cNvPr>
          <p:cNvSpPr/>
          <p:nvPr/>
        </p:nvSpPr>
        <p:spPr>
          <a:xfrm>
            <a:off x="2536696" y="3042428"/>
            <a:ext cx="742948" cy="23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42AED-4E4A-4BC9-B036-CF9721E5EE8E}"/>
              </a:ext>
            </a:extLst>
          </p:cNvPr>
          <p:cNvCxnSpPr>
            <a:cxnSpLocks/>
          </p:cNvCxnSpPr>
          <p:nvPr/>
        </p:nvCxnSpPr>
        <p:spPr>
          <a:xfrm>
            <a:off x="2927220" y="2863776"/>
            <a:ext cx="0" cy="553782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43CDD88-195D-40F9-B881-8944B7729984}"/>
              </a:ext>
            </a:extLst>
          </p:cNvPr>
          <p:cNvSpPr/>
          <p:nvPr/>
        </p:nvSpPr>
        <p:spPr>
          <a:xfrm>
            <a:off x="8004354" y="3284208"/>
            <a:ext cx="742948" cy="23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D708496-2993-4FCC-9706-31B8DB74B818}"/>
              </a:ext>
            </a:extLst>
          </p:cNvPr>
          <p:cNvCxnSpPr>
            <a:cxnSpLocks/>
          </p:cNvCxnSpPr>
          <p:nvPr/>
        </p:nvCxnSpPr>
        <p:spPr>
          <a:xfrm>
            <a:off x="8394878" y="3105556"/>
            <a:ext cx="0" cy="553782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F12F1F4-895F-4E7C-8760-297AF93E7766}"/>
              </a:ext>
            </a:extLst>
          </p:cNvPr>
          <p:cNvSpPr/>
          <p:nvPr/>
        </p:nvSpPr>
        <p:spPr>
          <a:xfrm>
            <a:off x="9088444" y="3463894"/>
            <a:ext cx="742948" cy="2357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C23E67-9BBC-46F8-8FBC-6094FDA690C0}"/>
              </a:ext>
            </a:extLst>
          </p:cNvPr>
          <p:cNvCxnSpPr>
            <a:cxnSpLocks/>
          </p:cNvCxnSpPr>
          <p:nvPr/>
        </p:nvCxnSpPr>
        <p:spPr>
          <a:xfrm>
            <a:off x="9478968" y="3285242"/>
            <a:ext cx="0" cy="553782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4A186F-6BE7-E98C-C1F2-A1FD551CDBBD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*ONE KIND OF Effect size thinking and power</a:t>
            </a:r>
          </a:p>
        </p:txBody>
      </p:sp>
    </p:spTree>
    <p:extLst>
      <p:ext uri="{BB962C8B-B14F-4D97-AF65-F5344CB8AC3E}">
        <p14:creationId xmlns:p14="http://schemas.microsoft.com/office/powerpoint/2010/main" val="239888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C8DBD-1748-4E4E-80FA-6DE1E9FA9D81}"/>
              </a:ext>
            </a:extLst>
          </p:cNvPr>
          <p:cNvSpPr txBox="1"/>
          <p:nvPr/>
        </p:nvSpPr>
        <p:spPr>
          <a:xfrm>
            <a:off x="512524" y="591005"/>
            <a:ext cx="979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*ONE KIND OF Effect size thinking and power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99E19-0569-436D-9406-CE56F70CEF04}"/>
              </a:ext>
            </a:extLst>
          </p:cNvPr>
          <p:cNvCxnSpPr>
            <a:cxnSpLocks/>
          </p:cNvCxnSpPr>
          <p:nvPr/>
        </p:nvCxnSpPr>
        <p:spPr>
          <a:xfrm>
            <a:off x="8823288" y="1732282"/>
            <a:ext cx="0" cy="237688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15D61D-04A5-40A4-A6EE-17BEFE05CD54}"/>
              </a:ext>
            </a:extLst>
          </p:cNvPr>
          <p:cNvCxnSpPr>
            <a:cxnSpLocks/>
          </p:cNvCxnSpPr>
          <p:nvPr/>
        </p:nvCxnSpPr>
        <p:spPr>
          <a:xfrm flipH="1">
            <a:off x="8823289" y="4085744"/>
            <a:ext cx="2608538" cy="1"/>
          </a:xfrm>
          <a:prstGeom prst="line">
            <a:avLst/>
          </a:prstGeom>
          <a:ln w="412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3AAEE7-2AC2-4C0E-98B0-3A038FF434AA}"/>
              </a:ext>
            </a:extLst>
          </p:cNvPr>
          <p:cNvSpPr txBox="1"/>
          <p:nvPr/>
        </p:nvSpPr>
        <p:spPr>
          <a:xfrm>
            <a:off x="9964693" y="412603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895CF-791F-459A-ABF0-4A3303FA7689}"/>
              </a:ext>
            </a:extLst>
          </p:cNvPr>
          <p:cNvSpPr txBox="1"/>
          <p:nvPr/>
        </p:nvSpPr>
        <p:spPr>
          <a:xfrm>
            <a:off x="8395666" y="2494188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FF00"/>
                </a:solidFill>
              </a:rPr>
              <a:t>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B826B-E9E0-4EE2-8F22-1FD00D70FD29}"/>
              </a:ext>
            </a:extLst>
          </p:cNvPr>
          <p:cNvSpPr/>
          <p:nvPr/>
        </p:nvSpPr>
        <p:spPr>
          <a:xfrm>
            <a:off x="9126777" y="2519552"/>
            <a:ext cx="742948" cy="668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87F58-5E44-4555-BF1D-8E42FA527DF2}"/>
              </a:ext>
            </a:extLst>
          </p:cNvPr>
          <p:cNvSpPr/>
          <p:nvPr/>
        </p:nvSpPr>
        <p:spPr>
          <a:xfrm>
            <a:off x="10328521" y="2770718"/>
            <a:ext cx="742948" cy="6688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--------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0EF39E-89DE-48F5-BFA5-5BFA57709122}"/>
              </a:ext>
            </a:extLst>
          </p:cNvPr>
          <p:cNvCxnSpPr>
            <a:cxnSpLocks/>
          </p:cNvCxnSpPr>
          <p:nvPr/>
        </p:nvCxnSpPr>
        <p:spPr>
          <a:xfrm>
            <a:off x="9517013" y="2194180"/>
            <a:ext cx="0" cy="1304925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38D0FB-898A-4B02-9F08-CE43E9DAD15D}"/>
              </a:ext>
            </a:extLst>
          </p:cNvPr>
          <p:cNvCxnSpPr>
            <a:cxnSpLocks/>
          </p:cNvCxnSpPr>
          <p:nvPr/>
        </p:nvCxnSpPr>
        <p:spPr>
          <a:xfrm>
            <a:off x="10699995" y="2452686"/>
            <a:ext cx="0" cy="1304925"/>
          </a:xfrm>
          <a:prstGeom prst="line">
            <a:avLst/>
          </a:prstGeom>
          <a:ln w="317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71A35B-1C08-4F01-9998-57630B4585E1}"/>
                  </a:ext>
                </a:extLst>
              </p:cNvPr>
              <p:cNvSpPr/>
              <p:nvPr/>
            </p:nvSpPr>
            <p:spPr>
              <a:xfrm>
                <a:off x="622191" y="1816611"/>
                <a:ext cx="7578357" cy="3289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dirty="0">
                    <a:solidFill>
                      <a:schemeClr val="bg1"/>
                    </a:solidFill>
                  </a:rPr>
                  <a:t>The </a:t>
                </a:r>
                <a:r>
                  <a:rPr lang="en-GB" sz="2800" b="1" dirty="0">
                    <a:solidFill>
                      <a:schemeClr val="bg1"/>
                    </a:solidFill>
                  </a:rPr>
                  <a:t>technical definition of effect size </a:t>
                </a:r>
                <a:r>
                  <a:rPr lang="en-GB" sz="2800" dirty="0">
                    <a:solidFill>
                      <a:schemeClr val="bg1"/>
                    </a:solidFill>
                  </a:rPr>
                  <a:t>is specific to </a:t>
                </a:r>
              </a:p>
              <a:p>
                <a:r>
                  <a:rPr lang="en-GB" sz="2800" dirty="0">
                    <a:solidFill>
                      <a:schemeClr val="bg1"/>
                    </a:solidFill>
                  </a:rPr>
                  <a:t>The statistical test</a:t>
                </a:r>
              </a:p>
              <a:p>
                <a:endParaRPr lang="en-GB" sz="2800" dirty="0">
                  <a:solidFill>
                    <a:schemeClr val="bg1"/>
                  </a:solidFill>
                </a:endParaRPr>
              </a:p>
              <a:p>
                <a:r>
                  <a:rPr lang="en-GB" sz="2800" dirty="0">
                    <a:solidFill>
                      <a:schemeClr val="bg1"/>
                    </a:solidFill>
                  </a:rPr>
                  <a:t>For a t-test -&gt; Cohen’s </a:t>
                </a:r>
                <a:r>
                  <a:rPr lang="en-GB" sz="2800" i="1" dirty="0">
                    <a:solidFill>
                      <a:schemeClr val="bg1"/>
                    </a:solidFill>
                  </a:rPr>
                  <a:t>d</a:t>
                </a:r>
                <a:endParaRPr lang="en-GB" sz="2800" dirty="0">
                  <a:solidFill>
                    <a:schemeClr val="bg1"/>
                  </a:solidFill>
                </a:endParaRPr>
              </a:p>
              <a:p>
                <a:endParaRPr lang="en-GB" sz="2800" i="1" dirty="0">
                  <a:solidFill>
                    <a:schemeClr val="bg1"/>
                  </a:solidFill>
                </a:endParaRPr>
              </a:p>
              <a:p>
                <a:r>
                  <a:rPr lang="en-GB" sz="2800" dirty="0">
                    <a:solidFill>
                      <a:schemeClr val="bg1"/>
                    </a:solidFill>
                  </a:rPr>
                  <a:t>Cohen’s </a:t>
                </a:r>
                <a:r>
                  <a:rPr lang="en-GB" sz="2800" i="1" dirty="0">
                    <a:solidFill>
                      <a:schemeClr val="bg1"/>
                    </a:solidFill>
                  </a:rPr>
                  <a:t>d =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2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𝑃𝑜𝑜𝑙𝑒𝑑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𝑑𝑒𝑣</m:t>
                        </m:r>
                      </m:den>
                    </m:f>
                  </m:oMath>
                </a14:m>
                <a:endParaRPr lang="en-GB" sz="2800" i="1" dirty="0">
                  <a:solidFill>
                    <a:schemeClr val="bg1"/>
                  </a:solidFill>
                </a:endParaRPr>
              </a:p>
              <a:p>
                <a:endParaRPr lang="en-GB" sz="2800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71A35B-1C08-4F01-9998-57630B458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91" y="1816611"/>
                <a:ext cx="7578357" cy="3289234"/>
              </a:xfrm>
              <a:prstGeom prst="rect">
                <a:avLst/>
              </a:prstGeom>
              <a:blipFill>
                <a:blip r:embed="rId2"/>
                <a:stretch>
                  <a:fillRect l="-1609" t="-1667" r="-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992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605</Words>
  <Application>Microsoft Office PowerPoint</Application>
  <PresentationFormat>Widescreen</PresentationFormat>
  <Paragraphs>139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31</cp:revision>
  <dcterms:created xsi:type="dcterms:W3CDTF">2019-10-15T15:15:53Z</dcterms:created>
  <dcterms:modified xsi:type="dcterms:W3CDTF">2023-11-22T15:37:01Z</dcterms:modified>
</cp:coreProperties>
</file>