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162"/>
          <a:sy d="100" n="162"/>
        </p:scale>
        <p:origin x="125" y="24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2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graphic and text  Description automatically generated" id="9" name="Picture 8">
            <a:extLst>
              <a:ext uri="{FF2B5EF4-FFF2-40B4-BE49-F238E27FC236}">
                <a16:creationId xmlns:a16="http://schemas.microsoft.com/office/drawing/2014/main" id="{A41779D3-148B-CBA5-986D-7F58792E47B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34069" y="487314"/>
            <a:ext cx="609600" cy="685800"/>
          </a:xfrm>
          <a:prstGeom prst="rect">
            <a:avLst/>
          </a:prstGeom>
        </p:spPr>
      </p:pic>
      <p:pic>
        <p:nvPicPr>
          <p:cNvPr descr="A colorful bird with a black background  Description automatically generated" id="14" name="Picture 13">
            <a:extLst>
              <a:ext uri="{FF2B5EF4-FFF2-40B4-BE49-F238E27FC236}">
                <a16:creationId xmlns:a16="http://schemas.microsoft.com/office/drawing/2014/main" id="{9E18771C-459F-5784-3518-8CECB9BFEFE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62921" y="9426"/>
            <a:ext cx="5995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webp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webp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rstats-bootcamp.github.io/website/4-data.html" TargetMode="Externa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Stats Bootcamp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structures</a:t>
            </a:r>
            <a:br/>
            <a:br/>
            <a:r>
              <a:rPr/>
              <a:t>Ed Harris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2023-02-07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with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you want to analyse categorical data.</a:t>
            </a:r>
          </a:p>
          <a:p>
            <a:pPr lvl="0" indent="0" marL="0">
              <a:buNone/>
            </a:pPr>
            <a:r>
              <a:rPr/>
              <a:t>Sometimes this is called a “factor”.</a:t>
            </a:r>
          </a:p>
        </p:txBody>
      </p:sp>
      <p:pic>
        <p:nvPicPr>
          <p:cNvPr descr="pics/mean_mark_boxplot_ggplot2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with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types of factors</a:t>
            </a:r>
          </a:p>
          <a:p>
            <a:pPr lvl="0"/>
            <a:r>
              <a:rPr/>
              <a:t>Non-ordered factors : the levels are the names of the categories </a:t>
            </a:r>
            <a:r>
              <a:rPr b="1"/>
              <a:t>cows</a:t>
            </a:r>
            <a:r>
              <a:rPr/>
              <a:t> = Martha, Ruth, Edith</a:t>
            </a:r>
          </a:p>
          <a:p>
            <a:pPr lvl="0"/>
            <a:r>
              <a:rPr/>
              <a:t>Ordered factors: have a specific order </a:t>
            </a:r>
            <a:r>
              <a:rPr b="1"/>
              <a:t>dose</a:t>
            </a:r>
            <a:r>
              <a:rPr/>
              <a:t> = Control &lt; Half &lt; Full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class() and converting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# non-ordered factor
variety &lt;- c("short", "short", "short",
             "early", "early", "early",
             "hybrid", "hybrid", "hybrid")
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 and Matrix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Ways of organizing data</a:t>
            </a:r>
          </a:p>
          <a:p>
            <a:pPr lvl="0" indent="0" marL="0">
              <a:buNone/>
            </a:pPr>
          </a:p>
          <a:p>
            <a:pPr lvl="0"/>
            <a:r>
              <a:rPr/>
              <a:t>Vector - One dimension from 1 to i, </a:t>
            </a:r>
            <a:r>
              <a:rPr>
                <a:latin typeface="Courier"/>
              </a:rPr>
              <a:t>my_vec[i]</a:t>
            </a:r>
          </a:p>
          <a:p>
            <a:pPr lvl="0"/>
            <a:r>
              <a:rPr/>
              <a:t>Matrix - Two dimensions rows, columns, </a:t>
            </a:r>
            <a:r>
              <a:rPr>
                <a:latin typeface="Courier"/>
              </a:rPr>
              <a:t>my_mat[i, j]</a:t>
            </a:r>
          </a:p>
          <a:p>
            <a:pPr lvl="0"/>
            <a:r>
              <a:rPr/>
              <a:t>Array - Three (or more) dimensions, </a:t>
            </a:r>
            <a:r>
              <a:rPr>
                <a:latin typeface="Courier"/>
              </a:rPr>
              <a:t>my_array[i, j, k]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 and Matrix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Vectors
myvec1 &lt;- c(1,2,3,4,5) 
myvec1
class(myvec1) 
myvec2 &lt;- as.character(myvec1) 
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 and Matrix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vec1 &lt;- 1:16 
vec1 
mat1 &lt;- matrix(data = vec1, 
               ncol = 4, 
               byrow = FALSE) 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uck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0" r="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Stats Bootcamp 02</a:t>
            </a:r>
          </a:p>
        </p:txBody>
      </p:sp>
      <p:pic>
        <p:nvPicPr>
          <p:cNvPr descr="pics/r-spa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36700"/>
            <a:ext cx="4038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R Stats Bootcamp 04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R Functions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Imagine your computer's memory is like space and you are alone floating in it.  Anything you you can see floating with you is a Data Object in R-Space.</a:t>
            </a:r>
          </a:p>
          <a:p>
            <a:pPr lvl="0" indent="0" marL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Stats Bootcamp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(In R-Space, no one can hear you scream.)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data types in R</a:t>
            </a:r>
          </a:p>
          <a:p>
            <a:pPr lvl="0"/>
            <a:r>
              <a:rPr/>
              <a:t>Data with factors</a:t>
            </a:r>
          </a:p>
          <a:p>
            <a:pPr lvl="0"/>
            <a:r>
              <a:rPr>
                <a:latin typeface="Courier"/>
              </a:rPr>
              <a:t>class()</a:t>
            </a:r>
            <a:r>
              <a:rPr/>
              <a:t> and converting variables</a:t>
            </a:r>
          </a:p>
          <a:p>
            <a:pPr lvl="0"/>
            <a:r>
              <a:rPr/>
              <a:t>Vector and Matrix fun</a:t>
            </a:r>
          </a:p>
          <a:p>
            <a:pPr lvl="0"/>
            <a:r>
              <a:rPr/>
              <a:t>Practice exercises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Concept of “Data Objects”</a:t>
            </a:r>
          </a:p>
          <a:p>
            <a:pPr lvl="0"/>
            <a:r>
              <a:rPr/>
              <a:t>Data you can use is in the Global Environment</a:t>
            </a:r>
          </a:p>
          <a:p>
            <a:pPr lvl="0"/>
            <a:r>
              <a:rPr/>
              <a:t>Data Type refers to the kind of data (important for computers)</a:t>
            </a:r>
          </a:p>
          <a:p>
            <a:pPr lvl="0"/>
            <a:r>
              <a:rPr/>
              <a:t>Data Type is determined automatically in R (by the passive-aggressive Butler)</a:t>
            </a:r>
          </a:p>
          <a:p>
            <a:pPr lvl="0"/>
            <a:r>
              <a:rPr/>
              <a:t>You often will need and want to tweak data type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numeric vector
variable_1 &lt;- c(4,5,7,6,5,4,5,6,7,10,3,4,5,6) 
# logical vector
variable_2 &lt;- c(TRUE, TRUE, TRUE, FALSE) 
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some rules for naming data objects</a:t>
            </a:r>
          </a:p>
          <a:p>
            <a:pPr lvl="0"/>
            <a:r>
              <a:rPr/>
              <a:t>Can contain letters, numbers, some symbolic characters</a:t>
            </a:r>
          </a:p>
          <a:p>
            <a:pPr lvl="0"/>
            <a:r>
              <a:rPr/>
              <a:t>Begin with a letter, Does not contain spaces</a:t>
            </a:r>
          </a:p>
          <a:p>
            <a:pPr lvl="0"/>
            <a:r>
              <a:rPr/>
              <a:t>Some things are forbidden, </a:t>
            </a:r>
            <a:r>
              <a:rPr>
                <a:latin typeface="Courier"/>
              </a:rPr>
              <a:t>@</a:t>
            </a:r>
            <a:r>
              <a:rPr/>
              <a:t>, </a:t>
            </a:r>
            <a:r>
              <a:rPr>
                <a:latin typeface="Courier"/>
              </a:rPr>
              <a:t>%</a:t>
            </a:r>
            <a:r>
              <a:rPr/>
              <a:t>, </a:t>
            </a:r>
            <a:r>
              <a:rPr>
                <a:latin typeface="Courier"/>
              </a:rPr>
              <a:t>#</a:t>
            </a:r>
            <a:r>
              <a:rPr/>
              <a:t>, etc.</a:t>
            </a:r>
          </a:p>
          <a:p>
            <a:pPr lvl="0"/>
            <a:r>
              <a:rPr/>
              <a:t>Should be human-readable, consistent, and not too long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x1 &lt;- 5  
x2 &lt;- "It was a dark and stormy night" 
# hard to read
my_variable_9283467 &lt;- 1 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Stats Bootcamp 03</dc:title>
  <dc:creator>Ed Harris</dc:creator>
  <cp:keywords/>
  <dcterms:created xsi:type="dcterms:W3CDTF">2024-02-07T09:15:16Z</dcterms:created>
  <dcterms:modified xsi:type="dcterms:W3CDTF">2024-02-07T09:15:16Z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2023-02-07</vt:lpwstr>
  </property>
  <property fmtid="{D5CDD505-2E9C-101B-9397-08002B2CF9AE}" pid="7" name="date-format">
    <vt:lpwstr>iso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Data structures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