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0B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100" d="100"/>
          <a:sy n="100" d="100"/>
        </p:scale>
        <p:origin x="90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Fastq</a:t>
          </a:r>
          <a:r>
            <a:rPr lang="en-US" dirty="0"/>
            <a:t>/</a:t>
          </a:r>
          <a:r>
            <a:rPr lang="en-US" dirty="0" err="1"/>
            <a:t>fasta</a:t>
          </a:r>
          <a:r>
            <a:rPr lang="en-US" dirty="0"/>
            <a:t>/</a:t>
          </a:r>
          <a:r>
            <a:rPr lang="en-US" dirty="0" err="1"/>
            <a:t>sam</a:t>
          </a:r>
          <a:r>
            <a:rPr lang="en-US" dirty="0"/>
            <a:t>/bam files</a:t>
          </a:r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C714D17C-5A7A-40C7-8094-BB137FE7E2C8}">
      <dgm:prSet/>
      <dgm:spPr/>
      <dgm:t>
        <a:bodyPr/>
        <a:lstStyle/>
        <a:p>
          <a:r>
            <a:rPr lang="en-US"/>
            <a:t>Interpretating errors</a:t>
          </a:r>
        </a:p>
      </dgm:t>
    </dgm:pt>
    <dgm:pt modelId="{AF028491-DA28-4E1B-858C-BB4AD0746F33}" type="parTrans" cxnId="{0171ACC6-A5D8-4123-8730-3D1AC85347DA}">
      <dgm:prSet/>
      <dgm:spPr/>
      <dgm:t>
        <a:bodyPr/>
        <a:lstStyle/>
        <a:p>
          <a:endParaRPr lang="en-US"/>
        </a:p>
      </dgm:t>
    </dgm:pt>
    <dgm:pt modelId="{3808510A-3663-4144-AF65-F1F091F972DD}" type="sibTrans" cxnId="{0171ACC6-A5D8-4123-8730-3D1AC85347DA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3"/>
      <dgm:spPr/>
    </dgm:pt>
    <dgm:pt modelId="{B76129F1-8EB3-DE4D-9847-8773608D6B09}" type="pres">
      <dgm:prSet presAssocID="{05ED7EC1-E12A-45B8-B39A-F44A5FEF182A}" presName="text" presStyleLbl="fgAcc0" presStyleIdx="0" presStyleCnt="3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1" presStyleCnt="3"/>
      <dgm:spPr/>
    </dgm:pt>
    <dgm:pt modelId="{13511806-B659-054C-ABE1-78F660374021}" type="pres">
      <dgm:prSet presAssocID="{AD6FDD92-0018-496E-B6CC-55E12332B6C9}" presName="text" presStyleLbl="fgAcc0" presStyleIdx="1" presStyleCnt="3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  <dgm:pt modelId="{EB1A1034-C2F5-334B-BA10-4207F44B36F5}" type="pres">
      <dgm:prSet presAssocID="{C714D17C-5A7A-40C7-8094-BB137FE7E2C8}" presName="hierRoot1" presStyleCnt="0"/>
      <dgm:spPr/>
    </dgm:pt>
    <dgm:pt modelId="{A063BD47-659D-F141-A229-559DA37E97E5}" type="pres">
      <dgm:prSet presAssocID="{C714D17C-5A7A-40C7-8094-BB137FE7E2C8}" presName="composite" presStyleCnt="0"/>
      <dgm:spPr/>
    </dgm:pt>
    <dgm:pt modelId="{DDD2161E-A976-8144-9A02-B27B7E07B173}" type="pres">
      <dgm:prSet presAssocID="{C714D17C-5A7A-40C7-8094-BB137FE7E2C8}" presName="background" presStyleLbl="node0" presStyleIdx="2" presStyleCnt="3"/>
      <dgm:spPr/>
    </dgm:pt>
    <dgm:pt modelId="{A3479AA7-1C60-074C-B7B0-6302115C0365}" type="pres">
      <dgm:prSet presAssocID="{C714D17C-5A7A-40C7-8094-BB137FE7E2C8}" presName="text" presStyleLbl="fgAcc0" presStyleIdx="2" presStyleCnt="3">
        <dgm:presLayoutVars>
          <dgm:chPref val="3"/>
        </dgm:presLayoutVars>
      </dgm:prSet>
      <dgm:spPr/>
    </dgm:pt>
    <dgm:pt modelId="{79048373-77F0-CF4E-9407-70E7B0968CD7}" type="pres">
      <dgm:prSet presAssocID="{C714D17C-5A7A-40C7-8094-BB137FE7E2C8}" presName="hierChild2" presStyleCnt="0"/>
      <dgm:spPr/>
    </dgm:pt>
  </dgm:ptLst>
  <dgm:cxnLst>
    <dgm:cxn modelId="{71326D1B-D45A-204A-9AC2-E644319560B6}" type="presOf" srcId="{C714D17C-5A7A-40C7-8094-BB137FE7E2C8}" destId="{A3479AA7-1C60-074C-B7B0-6302115C0365}" srcOrd="0" destOrd="0" presId="urn:microsoft.com/office/officeart/2005/8/layout/hierarchy1"/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03ED988B-CA25-4067-9320-13C1B99D0432}" srcId="{3E1A3B2C-A454-409B-A570-67FFBB2E3603}" destId="{AD6FDD92-0018-496E-B6CC-55E12332B6C9}" srcOrd="1" destOrd="0" parTransId="{6B23B01B-5794-4235-8446-3CF623E1E597}" sibTransId="{E8928931-7B26-47B8-8B9D-EBAC967FE1A2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0171ACC6-A5D8-4123-8730-3D1AC85347DA}" srcId="{3E1A3B2C-A454-409B-A570-67FFBB2E3603}" destId="{C714D17C-5A7A-40C7-8094-BB137FE7E2C8}" srcOrd="2" destOrd="0" parTransId="{AF028491-DA28-4E1B-858C-BB4AD0746F33}" sibTransId="{3808510A-3663-4144-AF65-F1F091F972DD}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  <dgm:cxn modelId="{72271D4A-9034-CD4E-978F-BC8BD7DBD32B}" type="presParOf" srcId="{BC55DE88-2CB1-5640-ACEB-BBA7F4875CE9}" destId="{9AF0E3E4-00C0-654C-B25A-501F7D4D6970}" srcOrd="1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  <dgm:cxn modelId="{36FE85D7-DD95-D14A-BB74-846D83FA71F2}" type="presParOf" srcId="{BC55DE88-2CB1-5640-ACEB-BBA7F4875CE9}" destId="{EB1A1034-C2F5-334B-BA10-4207F44B36F5}" srcOrd="2" destOrd="0" presId="urn:microsoft.com/office/officeart/2005/8/layout/hierarchy1"/>
    <dgm:cxn modelId="{2F49B1D6-B1EE-4D4E-A3BF-0E26E0BD1E97}" type="presParOf" srcId="{EB1A1034-C2F5-334B-BA10-4207F44B36F5}" destId="{A063BD47-659D-F141-A229-559DA37E97E5}" srcOrd="0" destOrd="0" presId="urn:microsoft.com/office/officeart/2005/8/layout/hierarchy1"/>
    <dgm:cxn modelId="{1EFCA322-4EEB-884E-B902-DE1AA92133CD}" type="presParOf" srcId="{A063BD47-659D-F141-A229-559DA37E97E5}" destId="{DDD2161E-A976-8144-9A02-B27B7E07B173}" srcOrd="0" destOrd="0" presId="urn:microsoft.com/office/officeart/2005/8/layout/hierarchy1"/>
    <dgm:cxn modelId="{35E531F4-B4E9-284A-BDCA-78291620C75F}" type="presParOf" srcId="{A063BD47-659D-F141-A229-559DA37E97E5}" destId="{A3479AA7-1C60-074C-B7B0-6302115C0365}" srcOrd="1" destOrd="0" presId="urn:microsoft.com/office/officeart/2005/8/layout/hierarchy1"/>
    <dgm:cxn modelId="{A022B2F7-050B-DA40-BCFE-8965CE72057D}" type="presParOf" srcId="{EB1A1034-C2F5-334B-BA10-4207F44B36F5}" destId="{79048373-77F0-CF4E-9407-70E7B0968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ED7EC1-E12A-45B8-B39A-F44A5FEF182A}">
      <dgm:prSet/>
      <dgm:spPr/>
      <dgm:t>
        <a:bodyPr/>
        <a:lstStyle/>
        <a:p>
          <a:r>
            <a:rPr lang="en-US" dirty="0" err="1"/>
            <a:t>Fastq</a:t>
          </a:r>
          <a:r>
            <a:rPr lang="en-US" dirty="0"/>
            <a:t>/</a:t>
          </a:r>
          <a:r>
            <a:rPr lang="en-US" dirty="0" err="1"/>
            <a:t>fasta</a:t>
          </a:r>
          <a:r>
            <a:rPr lang="en-US" dirty="0"/>
            <a:t>/</a:t>
          </a:r>
          <a:r>
            <a:rPr lang="en-US" dirty="0" err="1"/>
            <a:t>sam</a:t>
          </a:r>
          <a:r>
            <a:rPr lang="en-US" dirty="0"/>
            <a:t>/bam files</a:t>
          </a:r>
        </a:p>
      </dgm:t>
    </dgm:pt>
    <dgm:pt modelId="{3620A543-2FA9-4025-878B-C2D2AC029274}" type="parTrans" cxnId="{F8DBA27E-0B5C-4654-B800-ECFD79FDB475}">
      <dgm:prSet/>
      <dgm:spPr/>
      <dgm:t>
        <a:bodyPr/>
        <a:lstStyle/>
        <a:p>
          <a:endParaRPr lang="en-US"/>
        </a:p>
      </dgm:t>
    </dgm:pt>
    <dgm:pt modelId="{673C22FE-4EA9-4E8B-86A1-E2ED6A1CE1B7}" type="sibTrans" cxnId="{F8DBA27E-0B5C-4654-B800-ECFD79FDB475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AE52CDF-E5F9-1B4E-AD41-F02DEA207984}" type="pres">
      <dgm:prSet presAssocID="{05ED7EC1-E12A-45B8-B39A-F44A5FEF182A}" presName="hierRoot1" presStyleCnt="0"/>
      <dgm:spPr/>
    </dgm:pt>
    <dgm:pt modelId="{00868E7F-2402-874D-A568-B1D9D13A3FF6}" type="pres">
      <dgm:prSet presAssocID="{05ED7EC1-E12A-45B8-B39A-F44A5FEF182A}" presName="composite" presStyleCnt="0"/>
      <dgm:spPr/>
    </dgm:pt>
    <dgm:pt modelId="{DD762B1C-AC6F-7A49-BF7A-4295D1337E94}" type="pres">
      <dgm:prSet presAssocID="{05ED7EC1-E12A-45B8-B39A-F44A5FEF182A}" presName="background" presStyleLbl="node0" presStyleIdx="0" presStyleCnt="1"/>
      <dgm:spPr/>
    </dgm:pt>
    <dgm:pt modelId="{B76129F1-8EB3-DE4D-9847-8773608D6B09}" type="pres">
      <dgm:prSet presAssocID="{05ED7EC1-E12A-45B8-B39A-F44A5FEF182A}" presName="text" presStyleLbl="fgAcc0" presStyleIdx="0" presStyleCnt="1">
        <dgm:presLayoutVars>
          <dgm:chPref val="3"/>
        </dgm:presLayoutVars>
      </dgm:prSet>
      <dgm:spPr/>
    </dgm:pt>
    <dgm:pt modelId="{70DC5AD4-AE58-A24E-808D-92559FA29B61}" type="pres">
      <dgm:prSet presAssocID="{05ED7EC1-E12A-45B8-B39A-F44A5FEF182A}" presName="hierChild2" presStyleCnt="0"/>
      <dgm:spPr/>
    </dgm:pt>
  </dgm:ptLst>
  <dgm:cxnLst>
    <dgm:cxn modelId="{F8DBA27E-0B5C-4654-B800-ECFD79FDB475}" srcId="{3E1A3B2C-A454-409B-A570-67FFBB2E3603}" destId="{05ED7EC1-E12A-45B8-B39A-F44A5FEF182A}" srcOrd="0" destOrd="0" parTransId="{3620A543-2FA9-4025-878B-C2D2AC029274}" sibTransId="{673C22FE-4EA9-4E8B-86A1-E2ED6A1CE1B7}"/>
    <dgm:cxn modelId="{CEA87C9A-33D0-874F-B194-CD1DDAE9838A}" type="presOf" srcId="{05ED7EC1-E12A-45B8-B39A-F44A5FEF182A}" destId="{B76129F1-8EB3-DE4D-9847-8773608D6B09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D0844EFA-3218-9E42-AE8F-23841BA646CA}" type="presParOf" srcId="{BC55DE88-2CB1-5640-ACEB-BBA7F4875CE9}" destId="{BAE52CDF-E5F9-1B4E-AD41-F02DEA207984}" srcOrd="0" destOrd="0" presId="urn:microsoft.com/office/officeart/2005/8/layout/hierarchy1"/>
    <dgm:cxn modelId="{79555A55-D1B3-AB4B-AC08-BE5CFF616545}" type="presParOf" srcId="{BAE52CDF-E5F9-1B4E-AD41-F02DEA207984}" destId="{00868E7F-2402-874D-A568-B1D9D13A3FF6}" srcOrd="0" destOrd="0" presId="urn:microsoft.com/office/officeart/2005/8/layout/hierarchy1"/>
    <dgm:cxn modelId="{DF2C8C0D-C69E-F041-96DE-DE31E6A3C931}" type="presParOf" srcId="{00868E7F-2402-874D-A568-B1D9D13A3FF6}" destId="{DD762B1C-AC6F-7A49-BF7A-4295D1337E94}" srcOrd="0" destOrd="0" presId="urn:microsoft.com/office/officeart/2005/8/layout/hierarchy1"/>
    <dgm:cxn modelId="{E5F92899-1A84-C44D-8F32-7017B0E45821}" type="presParOf" srcId="{00868E7F-2402-874D-A568-B1D9D13A3FF6}" destId="{B76129F1-8EB3-DE4D-9847-8773608D6B09}" srcOrd="1" destOrd="0" presId="urn:microsoft.com/office/officeart/2005/8/layout/hierarchy1"/>
    <dgm:cxn modelId="{4A0A1A84-F818-DA4D-9FCB-09B3BF0FF6A3}" type="presParOf" srcId="{BAE52CDF-E5F9-1B4E-AD41-F02DEA207984}" destId="{70DC5AD4-AE58-A24E-808D-92559FA29B6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6FDD92-0018-496E-B6CC-55E12332B6C9}">
      <dgm:prSet/>
      <dgm:spPr/>
      <dgm:t>
        <a:bodyPr/>
        <a:lstStyle/>
        <a:p>
          <a:r>
            <a:rPr lang="en-US" dirty="0"/>
            <a:t>Pipelines/workflows</a:t>
          </a:r>
        </a:p>
      </dgm:t>
    </dgm:pt>
    <dgm:pt modelId="{6B23B01B-5794-4235-8446-3CF623E1E597}" type="parTrans" cxnId="{03ED988B-CA25-4067-9320-13C1B99D0432}">
      <dgm:prSet/>
      <dgm:spPr/>
      <dgm:t>
        <a:bodyPr/>
        <a:lstStyle/>
        <a:p>
          <a:endParaRPr lang="en-US"/>
        </a:p>
      </dgm:t>
    </dgm:pt>
    <dgm:pt modelId="{E8928931-7B26-47B8-8B9D-EBAC967FE1A2}" type="sibTrans" cxnId="{03ED988B-CA25-4067-9320-13C1B99D0432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AF0E3E4-00C0-654C-B25A-501F7D4D6970}" type="pres">
      <dgm:prSet presAssocID="{AD6FDD92-0018-496E-B6CC-55E12332B6C9}" presName="hierRoot1" presStyleCnt="0"/>
      <dgm:spPr/>
    </dgm:pt>
    <dgm:pt modelId="{FEDCFA65-B793-2443-BF3B-376BB4ABCF26}" type="pres">
      <dgm:prSet presAssocID="{AD6FDD92-0018-496E-B6CC-55E12332B6C9}" presName="composite" presStyleCnt="0"/>
      <dgm:spPr/>
    </dgm:pt>
    <dgm:pt modelId="{B2926B87-0B62-AB48-9151-D19FB92A703D}" type="pres">
      <dgm:prSet presAssocID="{AD6FDD92-0018-496E-B6CC-55E12332B6C9}" presName="background" presStyleLbl="node0" presStyleIdx="0" presStyleCnt="1"/>
      <dgm:spPr/>
    </dgm:pt>
    <dgm:pt modelId="{13511806-B659-054C-ABE1-78F660374021}" type="pres">
      <dgm:prSet presAssocID="{AD6FDD92-0018-496E-B6CC-55E12332B6C9}" presName="text" presStyleLbl="fgAcc0" presStyleIdx="0" presStyleCnt="1">
        <dgm:presLayoutVars>
          <dgm:chPref val="3"/>
        </dgm:presLayoutVars>
      </dgm:prSet>
      <dgm:spPr/>
    </dgm:pt>
    <dgm:pt modelId="{D6B5D54B-85B1-B849-9ADE-AB9D32BD68FB}" type="pres">
      <dgm:prSet presAssocID="{AD6FDD92-0018-496E-B6CC-55E12332B6C9}" presName="hierChild2" presStyleCnt="0"/>
      <dgm:spPr/>
    </dgm:pt>
  </dgm:ptLst>
  <dgm:cxnLst>
    <dgm:cxn modelId="{DF4BE56F-CC97-194D-BA63-14B718B734FD}" type="presOf" srcId="{AD6FDD92-0018-496E-B6CC-55E12332B6C9}" destId="{13511806-B659-054C-ABE1-78F660374021}" srcOrd="0" destOrd="0" presId="urn:microsoft.com/office/officeart/2005/8/layout/hierarchy1"/>
    <dgm:cxn modelId="{03ED988B-CA25-4067-9320-13C1B99D0432}" srcId="{3E1A3B2C-A454-409B-A570-67FFBB2E3603}" destId="{AD6FDD92-0018-496E-B6CC-55E12332B6C9}" srcOrd="0" destOrd="0" parTransId="{6B23B01B-5794-4235-8446-3CF623E1E597}" sibTransId="{E8928931-7B26-47B8-8B9D-EBAC967FE1A2}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72271D4A-9034-CD4E-978F-BC8BD7DBD32B}" type="presParOf" srcId="{BC55DE88-2CB1-5640-ACEB-BBA7F4875CE9}" destId="{9AF0E3E4-00C0-654C-B25A-501F7D4D6970}" srcOrd="0" destOrd="0" presId="urn:microsoft.com/office/officeart/2005/8/layout/hierarchy1"/>
    <dgm:cxn modelId="{FC967508-6B8B-7F48-A772-449A0A493D1A}" type="presParOf" srcId="{9AF0E3E4-00C0-654C-B25A-501F7D4D6970}" destId="{FEDCFA65-B793-2443-BF3B-376BB4ABCF26}" srcOrd="0" destOrd="0" presId="urn:microsoft.com/office/officeart/2005/8/layout/hierarchy1"/>
    <dgm:cxn modelId="{01C0A1C8-86FB-F948-B926-6137D204CF4F}" type="presParOf" srcId="{FEDCFA65-B793-2443-BF3B-376BB4ABCF26}" destId="{B2926B87-0B62-AB48-9151-D19FB92A703D}" srcOrd="0" destOrd="0" presId="urn:microsoft.com/office/officeart/2005/8/layout/hierarchy1"/>
    <dgm:cxn modelId="{442A3DD7-04B4-FC4A-8246-972B0A570355}" type="presParOf" srcId="{FEDCFA65-B793-2443-BF3B-376BB4ABCF26}" destId="{13511806-B659-054C-ABE1-78F660374021}" srcOrd="1" destOrd="0" presId="urn:microsoft.com/office/officeart/2005/8/layout/hierarchy1"/>
    <dgm:cxn modelId="{138D17B9-E275-A245-AE06-B7C2C3E9F3C0}" type="presParOf" srcId="{9AF0E3E4-00C0-654C-B25A-501F7D4D6970}" destId="{D6B5D54B-85B1-B849-9ADE-AB9D32BD68F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1A3B2C-A454-409B-A570-67FFBB2E360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14D17C-5A7A-40C7-8094-BB137FE7E2C8}">
      <dgm:prSet/>
      <dgm:spPr/>
      <dgm:t>
        <a:bodyPr/>
        <a:lstStyle/>
        <a:p>
          <a:r>
            <a:rPr lang="en-US"/>
            <a:t>Interpretating errors</a:t>
          </a:r>
        </a:p>
      </dgm:t>
    </dgm:pt>
    <dgm:pt modelId="{AF028491-DA28-4E1B-858C-BB4AD0746F33}" type="parTrans" cxnId="{0171ACC6-A5D8-4123-8730-3D1AC85347DA}">
      <dgm:prSet/>
      <dgm:spPr/>
      <dgm:t>
        <a:bodyPr/>
        <a:lstStyle/>
        <a:p>
          <a:endParaRPr lang="en-US"/>
        </a:p>
      </dgm:t>
    </dgm:pt>
    <dgm:pt modelId="{3808510A-3663-4144-AF65-F1F091F972DD}" type="sibTrans" cxnId="{0171ACC6-A5D8-4123-8730-3D1AC85347DA}">
      <dgm:prSet/>
      <dgm:spPr/>
      <dgm:t>
        <a:bodyPr/>
        <a:lstStyle/>
        <a:p>
          <a:endParaRPr lang="en-US"/>
        </a:p>
      </dgm:t>
    </dgm:pt>
    <dgm:pt modelId="{BC55DE88-2CB1-5640-ACEB-BBA7F4875CE9}" type="pres">
      <dgm:prSet presAssocID="{3E1A3B2C-A454-409B-A570-67FFBB2E36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B1A1034-C2F5-334B-BA10-4207F44B36F5}" type="pres">
      <dgm:prSet presAssocID="{C714D17C-5A7A-40C7-8094-BB137FE7E2C8}" presName="hierRoot1" presStyleCnt="0"/>
      <dgm:spPr/>
    </dgm:pt>
    <dgm:pt modelId="{A063BD47-659D-F141-A229-559DA37E97E5}" type="pres">
      <dgm:prSet presAssocID="{C714D17C-5A7A-40C7-8094-BB137FE7E2C8}" presName="composite" presStyleCnt="0"/>
      <dgm:spPr/>
    </dgm:pt>
    <dgm:pt modelId="{DDD2161E-A976-8144-9A02-B27B7E07B173}" type="pres">
      <dgm:prSet presAssocID="{C714D17C-5A7A-40C7-8094-BB137FE7E2C8}" presName="background" presStyleLbl="node0" presStyleIdx="0" presStyleCnt="1"/>
      <dgm:spPr/>
    </dgm:pt>
    <dgm:pt modelId="{A3479AA7-1C60-074C-B7B0-6302115C0365}" type="pres">
      <dgm:prSet presAssocID="{C714D17C-5A7A-40C7-8094-BB137FE7E2C8}" presName="text" presStyleLbl="fgAcc0" presStyleIdx="0" presStyleCnt="1">
        <dgm:presLayoutVars>
          <dgm:chPref val="3"/>
        </dgm:presLayoutVars>
      </dgm:prSet>
      <dgm:spPr/>
    </dgm:pt>
    <dgm:pt modelId="{79048373-77F0-CF4E-9407-70E7B0968CD7}" type="pres">
      <dgm:prSet presAssocID="{C714D17C-5A7A-40C7-8094-BB137FE7E2C8}" presName="hierChild2" presStyleCnt="0"/>
      <dgm:spPr/>
    </dgm:pt>
  </dgm:ptLst>
  <dgm:cxnLst>
    <dgm:cxn modelId="{71326D1B-D45A-204A-9AC2-E644319560B6}" type="presOf" srcId="{C714D17C-5A7A-40C7-8094-BB137FE7E2C8}" destId="{A3479AA7-1C60-074C-B7B0-6302115C0365}" srcOrd="0" destOrd="0" presId="urn:microsoft.com/office/officeart/2005/8/layout/hierarchy1"/>
    <dgm:cxn modelId="{499606AB-CAF4-F640-A666-61C545F7CCFF}" type="presOf" srcId="{3E1A3B2C-A454-409B-A570-67FFBB2E3603}" destId="{BC55DE88-2CB1-5640-ACEB-BBA7F4875CE9}" srcOrd="0" destOrd="0" presId="urn:microsoft.com/office/officeart/2005/8/layout/hierarchy1"/>
    <dgm:cxn modelId="{0171ACC6-A5D8-4123-8730-3D1AC85347DA}" srcId="{3E1A3B2C-A454-409B-A570-67FFBB2E3603}" destId="{C714D17C-5A7A-40C7-8094-BB137FE7E2C8}" srcOrd="0" destOrd="0" parTransId="{AF028491-DA28-4E1B-858C-BB4AD0746F33}" sibTransId="{3808510A-3663-4144-AF65-F1F091F972DD}"/>
    <dgm:cxn modelId="{36FE85D7-DD95-D14A-BB74-846D83FA71F2}" type="presParOf" srcId="{BC55DE88-2CB1-5640-ACEB-BBA7F4875CE9}" destId="{EB1A1034-C2F5-334B-BA10-4207F44B36F5}" srcOrd="0" destOrd="0" presId="urn:microsoft.com/office/officeart/2005/8/layout/hierarchy1"/>
    <dgm:cxn modelId="{2F49B1D6-B1EE-4D4E-A3BF-0E26E0BD1E97}" type="presParOf" srcId="{EB1A1034-C2F5-334B-BA10-4207F44B36F5}" destId="{A063BD47-659D-F141-A229-559DA37E97E5}" srcOrd="0" destOrd="0" presId="urn:microsoft.com/office/officeart/2005/8/layout/hierarchy1"/>
    <dgm:cxn modelId="{1EFCA322-4EEB-884E-B902-DE1AA92133CD}" type="presParOf" srcId="{A063BD47-659D-F141-A229-559DA37E97E5}" destId="{DDD2161E-A976-8144-9A02-B27B7E07B173}" srcOrd="0" destOrd="0" presId="urn:microsoft.com/office/officeart/2005/8/layout/hierarchy1"/>
    <dgm:cxn modelId="{35E531F4-B4E9-284A-BDCA-78291620C75F}" type="presParOf" srcId="{A063BD47-659D-F141-A229-559DA37E97E5}" destId="{A3479AA7-1C60-074C-B7B0-6302115C0365}" srcOrd="1" destOrd="0" presId="urn:microsoft.com/office/officeart/2005/8/layout/hierarchy1"/>
    <dgm:cxn modelId="{A022B2F7-050B-DA40-BCFE-8965CE72057D}" type="presParOf" srcId="{EB1A1034-C2F5-334B-BA10-4207F44B36F5}" destId="{79048373-77F0-CF4E-9407-70E7B0968CD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328612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 err="1"/>
            <a:t>Fastq</a:t>
          </a:r>
          <a:r>
            <a:rPr lang="en-US" sz="4000" kern="1200" dirty="0"/>
            <a:t>/</a:t>
          </a:r>
          <a:r>
            <a:rPr lang="en-US" sz="4000" kern="1200" dirty="0" err="1"/>
            <a:t>fasta</a:t>
          </a:r>
          <a:r>
            <a:rPr lang="en-US" sz="4000" kern="1200" dirty="0"/>
            <a:t>/</a:t>
          </a:r>
          <a:r>
            <a:rPr lang="en-US" sz="4000" kern="1200" dirty="0" err="1"/>
            <a:t>sam</a:t>
          </a:r>
          <a:r>
            <a:rPr lang="en-US" sz="4000" kern="1200" dirty="0"/>
            <a:t>/bam files</a:t>
          </a:r>
        </a:p>
      </dsp:txBody>
      <dsp:txXfrm>
        <a:off x="383617" y="1398065"/>
        <a:ext cx="2847502" cy="1768010"/>
      </dsp:txXfrm>
    </dsp:sp>
    <dsp:sp modelId="{B2926B87-0B62-AB48-9151-D19FB92A703D}">
      <dsp:nvSpPr>
        <dsp:cNvPr id="0" name=""/>
        <dsp:cNvSpPr/>
      </dsp:nvSpPr>
      <dsp:spPr>
        <a:xfrm>
          <a:off x="3614737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3943350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Pipelines/workflows</a:t>
          </a:r>
        </a:p>
      </dsp:txBody>
      <dsp:txXfrm>
        <a:off x="3998355" y="1398065"/>
        <a:ext cx="2847502" cy="1768010"/>
      </dsp:txXfrm>
    </dsp:sp>
    <dsp:sp modelId="{DDD2161E-A976-8144-9A02-B27B7E07B173}">
      <dsp:nvSpPr>
        <dsp:cNvPr id="0" name=""/>
        <dsp:cNvSpPr/>
      </dsp:nvSpPr>
      <dsp:spPr>
        <a:xfrm>
          <a:off x="7229475" y="1030878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9AA7-1C60-074C-B7B0-6302115C0365}">
      <dsp:nvSpPr>
        <dsp:cNvPr id="0" name=""/>
        <dsp:cNvSpPr/>
      </dsp:nvSpPr>
      <dsp:spPr>
        <a:xfrm>
          <a:off x="7558087" y="1343060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Interpretating errors</a:t>
          </a:r>
        </a:p>
      </dsp:txBody>
      <dsp:txXfrm>
        <a:off x="7613092" y="1398065"/>
        <a:ext cx="2847502" cy="1768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62B1C-AC6F-7A49-BF7A-4295D1337E94}">
      <dsp:nvSpPr>
        <dsp:cNvPr id="0" name=""/>
        <dsp:cNvSpPr/>
      </dsp:nvSpPr>
      <dsp:spPr>
        <a:xfrm>
          <a:off x="0" y="21398"/>
          <a:ext cx="2514600" cy="15967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6129F1-8EB3-DE4D-9847-8773608D6B09}">
      <dsp:nvSpPr>
        <dsp:cNvPr id="0" name=""/>
        <dsp:cNvSpPr/>
      </dsp:nvSpPr>
      <dsp:spPr>
        <a:xfrm>
          <a:off x="279400" y="286828"/>
          <a:ext cx="2514600" cy="1596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 err="1"/>
            <a:t>Fastq</a:t>
          </a:r>
          <a:r>
            <a:rPr lang="en-US" sz="3400" kern="1200" dirty="0"/>
            <a:t>/</a:t>
          </a:r>
          <a:r>
            <a:rPr lang="en-US" sz="3400" kern="1200" dirty="0" err="1"/>
            <a:t>fasta</a:t>
          </a:r>
          <a:r>
            <a:rPr lang="en-US" sz="3400" kern="1200" dirty="0"/>
            <a:t>/</a:t>
          </a:r>
          <a:r>
            <a:rPr lang="en-US" sz="3400" kern="1200" dirty="0" err="1"/>
            <a:t>sam</a:t>
          </a:r>
          <a:r>
            <a:rPr lang="en-US" sz="3400" kern="1200" dirty="0"/>
            <a:t>/bam files</a:t>
          </a:r>
        </a:p>
      </dsp:txBody>
      <dsp:txXfrm>
        <a:off x="326168" y="333596"/>
        <a:ext cx="2421064" cy="15032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6B87-0B62-AB48-9151-D19FB92A703D}">
      <dsp:nvSpPr>
        <dsp:cNvPr id="0" name=""/>
        <dsp:cNvSpPr/>
      </dsp:nvSpPr>
      <dsp:spPr>
        <a:xfrm>
          <a:off x="942826" y="391"/>
          <a:ext cx="2440572" cy="154976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11806-B659-054C-ABE1-78F660374021}">
      <dsp:nvSpPr>
        <dsp:cNvPr id="0" name=""/>
        <dsp:cNvSpPr/>
      </dsp:nvSpPr>
      <dsp:spPr>
        <a:xfrm>
          <a:off x="1214000" y="258007"/>
          <a:ext cx="2440572" cy="1549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Pipelines/workflows</a:t>
          </a:r>
        </a:p>
      </dsp:txBody>
      <dsp:txXfrm>
        <a:off x="1259391" y="303398"/>
        <a:ext cx="2349790" cy="14589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D2161E-A976-8144-9A02-B27B7E07B173}">
      <dsp:nvSpPr>
        <dsp:cNvPr id="0" name=""/>
        <dsp:cNvSpPr/>
      </dsp:nvSpPr>
      <dsp:spPr>
        <a:xfrm>
          <a:off x="141064" y="401"/>
          <a:ext cx="2512144" cy="15952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479AA7-1C60-074C-B7B0-6302115C0365}">
      <dsp:nvSpPr>
        <dsp:cNvPr id="0" name=""/>
        <dsp:cNvSpPr/>
      </dsp:nvSpPr>
      <dsp:spPr>
        <a:xfrm>
          <a:off x="420191" y="265572"/>
          <a:ext cx="2512144" cy="15952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Interpretating errors</a:t>
          </a:r>
        </a:p>
      </dsp:txBody>
      <dsp:txXfrm>
        <a:off x="466913" y="312294"/>
        <a:ext cx="2418700" cy="15017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3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54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93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189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20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8971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7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77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4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2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3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13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6DE66-73CC-EE4E-A1E4-8CD8CA84C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/>
              <a:t>Bioinformatics with and without Galaxy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D9ED-F536-13FC-149A-A0E4F31D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r>
              <a:rPr lang="en-US"/>
              <a:t>harug meeting 26 July 2023</a:t>
            </a:r>
            <a:endParaRPr lang="en-US" dirty="0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8100" cap="rnd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F1416-B154-A211-DAF6-1E935C1836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415" r="11256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97157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1663-3B6A-0682-01B2-C2720B8F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8" y="637426"/>
            <a:ext cx="3812175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Our task:</a:t>
            </a:r>
            <a:br>
              <a:rPr lang="en-US" sz="4700" dirty="0"/>
            </a:br>
            <a:r>
              <a:rPr lang="en-US" sz="4700" dirty="0"/>
              <a:t> </a:t>
            </a:r>
            <a:br>
              <a:rPr lang="en-US" sz="4700" dirty="0"/>
            </a:br>
            <a:r>
              <a:rPr lang="en-US" sz="4700" dirty="0"/>
              <a:t>Find the </a:t>
            </a:r>
            <a:r>
              <a:rPr lang="en-US" sz="4700" dirty="0" err="1"/>
              <a:t>gatB</a:t>
            </a:r>
            <a:r>
              <a:rPr lang="en-US" sz="4700" dirty="0"/>
              <a:t> alleles in the </a:t>
            </a:r>
            <a:r>
              <a:rPr lang="en-US" sz="4700" i="1" dirty="0"/>
              <a:t>Wolbachia</a:t>
            </a:r>
            <a:r>
              <a:rPr lang="en-US" sz="4700" dirty="0"/>
              <a:t> of a fig wasp 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4925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76F66-414E-AC33-9F3B-135594AA05B3}"/>
              </a:ext>
            </a:extLst>
          </p:cNvPr>
          <p:cNvSpPr txBox="1"/>
          <p:nvPr/>
        </p:nvSpPr>
        <p:spPr>
          <a:xfrm>
            <a:off x="4781532" y="2010493"/>
            <a:ext cx="6671730" cy="32008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Make an assembly from the raw sequences</a:t>
            </a:r>
          </a:p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  <a:p>
            <a:pPr marL="1143000" marR="0" lvl="0" indent="-1143000" algn="l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AutoNum type="arabicParenR"/>
              <a:tabLst/>
              <a:defRPr/>
            </a:pPr>
            <a:r>
              <a:rPr lang="en-US" sz="4800" b="1" dirty="0">
                <a:solidFill>
                  <a:srgbClr val="000000"/>
                </a:solidFill>
                <a:latin typeface="The Hand"/>
              </a:rPr>
              <a:t>Find the </a:t>
            </a:r>
            <a:r>
              <a:rPr lang="en-US" sz="4800" b="1" dirty="0" err="1">
                <a:solidFill>
                  <a:srgbClr val="000000"/>
                </a:solidFill>
                <a:latin typeface="The Hand"/>
              </a:rPr>
              <a:t>gatB</a:t>
            </a:r>
            <a:r>
              <a:rPr lang="en-US" sz="4800" b="1" dirty="0">
                <a:solidFill>
                  <a:srgbClr val="000000"/>
                </a:solidFill>
                <a:latin typeface="The Hand"/>
              </a:rPr>
              <a:t> allele in the assembly</a:t>
            </a:r>
            <a:endParaRPr kumimoji="0" lang="en-US" sz="4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F22F3-078A-9FC2-2E84-578211C456F5}"/>
              </a:ext>
            </a:extLst>
          </p:cNvPr>
          <p:cNvSpPr txBox="1"/>
          <p:nvPr/>
        </p:nvSpPr>
        <p:spPr>
          <a:xfrm>
            <a:off x="6843443" y="543582"/>
            <a:ext cx="22116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DA839F">
                    <a:lumMod val="75000"/>
                  </a:srgbClr>
                </a:solidFill>
                <a:latin typeface="The Hand"/>
              </a:rPr>
              <a:t>Steps: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DA839F">
                  <a:lumMod val="75000"/>
                </a:srgb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E12F94-9CFC-5552-7BE9-DA0DC2048513}"/>
              </a:ext>
            </a:extLst>
          </p:cNvPr>
          <p:cNvSpPr txBox="1"/>
          <p:nvPr/>
        </p:nvSpPr>
        <p:spPr>
          <a:xfrm>
            <a:off x="6068018" y="5758909"/>
            <a:ext cx="415628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DA839F">
                    <a:lumMod val="75000"/>
                  </a:srgbClr>
                </a:solidFill>
                <a:latin typeface="The Hand"/>
              </a:rPr>
              <a:t>(We didn’t do that!)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DA839F">
                  <a:lumMod val="75000"/>
                </a:srgb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6377FF-74A3-3662-2443-9286BD3F607B}"/>
              </a:ext>
            </a:extLst>
          </p:cNvPr>
          <p:cNvCxnSpPr>
            <a:cxnSpLocks/>
          </p:cNvCxnSpPr>
          <p:nvPr/>
        </p:nvCxnSpPr>
        <p:spPr>
          <a:xfrm flipH="1" flipV="1">
            <a:off x="7026739" y="5152035"/>
            <a:ext cx="822918" cy="666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1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CB84-F12F-5D5D-2835-6710A5D6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B4A426-A764-B3B2-AAB3-5D63B3E3A6E7}"/>
              </a:ext>
            </a:extLst>
          </p:cNvPr>
          <p:cNvSpPr/>
          <p:nvPr/>
        </p:nvSpPr>
        <p:spPr>
          <a:xfrm>
            <a:off x="298459" y="1964532"/>
            <a:ext cx="2089148" cy="2030412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Engineering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04BF5F-9DD5-9CA2-0569-1E44CD1667F6}"/>
              </a:ext>
            </a:extLst>
          </p:cNvPr>
          <p:cNvSpPr/>
          <p:nvPr/>
        </p:nvSpPr>
        <p:spPr>
          <a:xfrm>
            <a:off x="8753459" y="1882775"/>
            <a:ext cx="2634462" cy="2487612"/>
          </a:xfrm>
          <a:prstGeom prst="ellipse">
            <a:avLst/>
          </a:prstGeom>
          <a:solidFill>
            <a:schemeClr val="accent6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Biology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A8785-BE96-BA0A-E844-F857DD03EDCB}"/>
              </a:ext>
            </a:extLst>
          </p:cNvPr>
          <p:cNvSpPr/>
          <p:nvPr/>
        </p:nvSpPr>
        <p:spPr>
          <a:xfrm>
            <a:off x="3688760" y="1964532"/>
            <a:ext cx="2089148" cy="2030412"/>
          </a:xfrm>
          <a:prstGeom prst="ellipse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Data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72CB96-62BB-DA00-4F05-3BAB56EF3DA8}"/>
              </a:ext>
            </a:extLst>
          </p:cNvPr>
          <p:cNvSpPr/>
          <p:nvPr/>
        </p:nvSpPr>
        <p:spPr>
          <a:xfrm>
            <a:off x="5697924" y="3744913"/>
            <a:ext cx="2540000" cy="2487612"/>
          </a:xfrm>
          <a:prstGeom prst="ellipse">
            <a:avLst/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Statistics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18166-B115-87D8-8A56-EDDE7368D36D}"/>
              </a:ext>
            </a:extLst>
          </p:cNvPr>
          <p:cNvSpPr/>
          <p:nvPr/>
        </p:nvSpPr>
        <p:spPr>
          <a:xfrm>
            <a:off x="1840114" y="3923506"/>
            <a:ext cx="2540000" cy="2487612"/>
          </a:xfrm>
          <a:prstGeom prst="ellipse">
            <a:avLst/>
          </a:prstGeom>
          <a:solidFill>
            <a:srgbClr val="7030A0">
              <a:alpha val="49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Computer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5118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9CB84-F12F-5D5D-2835-6710A5D6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Bioinformatics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5B4A426-A764-B3B2-AAB3-5D63B3E3A6E7}"/>
              </a:ext>
            </a:extLst>
          </p:cNvPr>
          <p:cNvSpPr/>
          <p:nvPr/>
        </p:nvSpPr>
        <p:spPr>
          <a:xfrm>
            <a:off x="298459" y="1964532"/>
            <a:ext cx="2089148" cy="2030412"/>
          </a:xfrm>
          <a:prstGeom prst="ellipse">
            <a:avLst/>
          </a:prstGeom>
          <a:solidFill>
            <a:schemeClr val="accent1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Engineering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04BF5F-9DD5-9CA2-0569-1E44CD1667F6}"/>
              </a:ext>
            </a:extLst>
          </p:cNvPr>
          <p:cNvSpPr/>
          <p:nvPr/>
        </p:nvSpPr>
        <p:spPr>
          <a:xfrm>
            <a:off x="8753459" y="1882775"/>
            <a:ext cx="2634462" cy="2487612"/>
          </a:xfrm>
          <a:prstGeom prst="ellipse">
            <a:avLst/>
          </a:prstGeom>
          <a:solidFill>
            <a:schemeClr val="accent6"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Biology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42A8785-BE96-BA0A-E844-F857DD03EDCB}"/>
              </a:ext>
            </a:extLst>
          </p:cNvPr>
          <p:cNvSpPr/>
          <p:nvPr/>
        </p:nvSpPr>
        <p:spPr>
          <a:xfrm>
            <a:off x="3688760" y="1964532"/>
            <a:ext cx="2089148" cy="2030412"/>
          </a:xfrm>
          <a:prstGeom prst="ellipse">
            <a:avLst/>
          </a:prstGeom>
          <a:solidFill>
            <a:srgbClr val="FFC00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Data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F72CB96-62BB-DA00-4F05-3BAB56EF3DA8}"/>
              </a:ext>
            </a:extLst>
          </p:cNvPr>
          <p:cNvSpPr/>
          <p:nvPr/>
        </p:nvSpPr>
        <p:spPr>
          <a:xfrm>
            <a:off x="5697924" y="3744913"/>
            <a:ext cx="2540000" cy="2487612"/>
          </a:xfrm>
          <a:prstGeom prst="ellipse">
            <a:avLst/>
          </a:prstGeom>
          <a:solidFill>
            <a:srgbClr val="0070C0">
              <a:alpha val="49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Statistics 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718166-B115-87D8-8A56-EDDE7368D36D}"/>
              </a:ext>
            </a:extLst>
          </p:cNvPr>
          <p:cNvSpPr/>
          <p:nvPr/>
        </p:nvSpPr>
        <p:spPr>
          <a:xfrm>
            <a:off x="1840114" y="3923506"/>
            <a:ext cx="2540000" cy="2487612"/>
          </a:xfrm>
          <a:prstGeom prst="ellipse">
            <a:avLst/>
          </a:prstGeom>
          <a:solidFill>
            <a:srgbClr val="7030A0">
              <a:alpha val="49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ysClr val="windowText" lastClr="000000"/>
                </a:solidFill>
              </a:rPr>
              <a:t>Computer science</a:t>
            </a:r>
            <a:r>
              <a:rPr lang="en-US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C57592A-B51F-6D69-2BB9-B9088442177C}"/>
              </a:ext>
            </a:extLst>
          </p:cNvPr>
          <p:cNvSpPr/>
          <p:nvPr/>
        </p:nvSpPr>
        <p:spPr>
          <a:xfrm>
            <a:off x="7722388" y="1874838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Genomics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1CE9014-F2BA-D16D-CB60-AFD71CADB5AA}"/>
              </a:ext>
            </a:extLst>
          </p:cNvPr>
          <p:cNvSpPr/>
          <p:nvPr/>
        </p:nvSpPr>
        <p:spPr>
          <a:xfrm>
            <a:off x="10810465" y="3883819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Proteomics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EEB557-A306-3884-52C2-7A15F15FD139}"/>
              </a:ext>
            </a:extLst>
          </p:cNvPr>
          <p:cNvSpPr/>
          <p:nvPr/>
        </p:nvSpPr>
        <p:spPr>
          <a:xfrm>
            <a:off x="8627050" y="4217987"/>
            <a:ext cx="1154912" cy="1104900"/>
          </a:xfrm>
          <a:prstGeom prst="ellipse">
            <a:avLst/>
          </a:prstGeom>
          <a:solidFill>
            <a:schemeClr val="accent6">
              <a:lumMod val="50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Gene expression</a:t>
            </a:r>
            <a:r>
              <a:rPr lang="en-US" sz="1200" dirty="0">
                <a:solidFill>
                  <a:sysClr val="windowText" lastClr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226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day of a bioinformatician…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7555829"/>
              </p:ext>
            </p:extLst>
          </p:nvPr>
        </p:nvGraphicFramePr>
        <p:xfrm>
          <a:off x="838200" y="2240915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311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day of a bioinformatician…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4318140"/>
              </p:ext>
            </p:extLst>
          </p:nvPr>
        </p:nvGraphicFramePr>
        <p:xfrm>
          <a:off x="838200" y="2171701"/>
          <a:ext cx="2794000" cy="1904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A6BEF97-5B9F-CEFC-308A-3BDA02307B93}"/>
              </a:ext>
            </a:extLst>
          </p:cNvPr>
          <p:cNvSpPr txBox="1"/>
          <p:nvPr/>
        </p:nvSpPr>
        <p:spPr>
          <a:xfrm>
            <a:off x="0" y="5431046"/>
            <a:ext cx="2070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Large!</a:t>
            </a:r>
          </a:p>
          <a:p>
            <a:r>
              <a:rPr lang="en-US" sz="4400" dirty="0"/>
              <a:t>Compressed </a:t>
            </a:r>
          </a:p>
          <a:p>
            <a:endParaRPr lang="en-US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48939-B8B8-3F19-AA98-748C10540C8C}"/>
              </a:ext>
            </a:extLst>
          </p:cNvPr>
          <p:cNvSpPr txBox="1"/>
          <p:nvPr/>
        </p:nvSpPr>
        <p:spPr>
          <a:xfrm>
            <a:off x="5219700" y="2496284"/>
            <a:ext cx="6896100" cy="181588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@A00924:358:HHVNCDRX2:2:2101:1253:1031 1:N:0:1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CATTGCTAATGTTGCTAAAGAAATAAAATTAGGCAGCTTTATTATCATGAATAATAGTGAACGCTGCAATGGAGGGAGATGTAACTTAAAAAATTTAGAAAACTCGCTTGAAGCACTAATAGGTGCAATTTATATTGATGGCG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FFFFFFFFFFFFFFFFFF:FFFFFFF,:FF:FFFF:FFFFFFFFFFFFFFFFFFFFFFFFFFFFFFFFFFFFFFFFFFFFFF:FFFFFFFFFFFFFF:FFFFFF::,FFF:FFFFFFFFFFFFFF:FFFFFFFFFF:FFFF:F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C4B503-69DA-3A96-986E-52278D6C6168}"/>
              </a:ext>
            </a:extLst>
          </p:cNvPr>
          <p:cNvSpPr txBox="1"/>
          <p:nvPr/>
        </p:nvSpPr>
        <p:spPr>
          <a:xfrm>
            <a:off x="3022600" y="4653071"/>
            <a:ext cx="9093200" cy="212365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coxA_reference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GCGCACAAAAGGAATGTCATTAACTAAGATGCCACTGTTTGTTTGGTCTGTCTTGCTAACAGCATTTATGTTGATTGTTGCCTTACCAGTGCTTGCCGGTGCTATAACTATGCTTCTTACTGATCGCAATATTGGTACTTCCTTTTTTGATCCTGCAGGTGGTGGTGACCCTGTGTTATTTCAACATTTATTTTGGTTTTTTGGTCATCCAGAAGTTTACGTAATTATTTTTCCTGCATTTGGCATCATAAGTCAGGTTGTATCAACTTTTTCTCACAGACCTGTATTTGGTTACATAGGGATGGTTTATGCAATGATAGGTATAGCAGTATTTGGCTTTATGGTTTGGGCTCACCATATGTTCACTGTTGGGCTTAGTGCTGACGCTGCTGCATTTTTT</a:t>
            </a: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coxA_P.nig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TGCGCRCAAAAGGMATGTCATTAACTAAGATGCCACTGTTTGTTTGGTCTGTCTTGCTAACAGCATTTATGTTGATTGTTGCYTTACCAGTGCTTGCCGGTGCTATAACTATGCTTCTTACTGATCGCAATATTGGYACTTCCTTTTTTGATCCTGCCGGTGGYGGCGATCCTGTGTTATTTCAACATCTATTTTGGTTTTTTGGTCATCCAGAAGTTTACGTAATTATTTTTCCTGCATTTGGCATCATAAGTCAGGTTGTATCAACTTTTTCTCACAGACCTGTATTTGGTTACATAGGGATGGTTTATGCAATGATAGGTATAGCAGTATTTGGCTTTATGGTTTGGGCTCACCATATGTTCACTGTTGGGCTTAGTGCTGACGCTGCTGCATTTTT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F08BEA-241B-23D6-0DAB-E496773A15F9}"/>
              </a:ext>
            </a:extLst>
          </p:cNvPr>
          <p:cNvSpPr txBox="1"/>
          <p:nvPr/>
        </p:nvSpPr>
        <p:spPr>
          <a:xfrm>
            <a:off x="4476750" y="2267059"/>
            <a:ext cx="148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fastq</a:t>
            </a:r>
            <a:endParaRPr lang="en-US" sz="4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B4768-153D-40AA-108A-8F8772B00D69}"/>
              </a:ext>
            </a:extLst>
          </p:cNvPr>
          <p:cNvSpPr txBox="1"/>
          <p:nvPr/>
        </p:nvSpPr>
        <p:spPr>
          <a:xfrm>
            <a:off x="2279650" y="4377491"/>
            <a:ext cx="1485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/>
              <a:t>fasta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7329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day of a bioinformatician…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7703820"/>
              </p:ext>
            </p:extLst>
          </p:nvPr>
        </p:nvGraphicFramePr>
        <p:xfrm>
          <a:off x="-152400" y="2426384"/>
          <a:ext cx="4597400" cy="18081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F51C6F-2F35-C7BA-9A31-5AB76B384FDC}"/>
              </a:ext>
            </a:extLst>
          </p:cNvPr>
          <p:cNvSpPr txBox="1"/>
          <p:nvPr/>
        </p:nvSpPr>
        <p:spPr>
          <a:xfrm>
            <a:off x="419662" y="4653834"/>
            <a:ext cx="3453276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From </a:t>
            </a:r>
            <a:r>
              <a:rPr lang="en-US" sz="4400" b="1" dirty="0"/>
              <a:t>raw data </a:t>
            </a:r>
          </a:p>
          <a:p>
            <a:pPr algn="ctr"/>
            <a:r>
              <a:rPr lang="en-US" sz="4400" dirty="0"/>
              <a:t>to answering the </a:t>
            </a:r>
            <a:r>
              <a:rPr lang="en-US" sz="4400" b="1" dirty="0"/>
              <a:t>research question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D20C7-F9D5-A517-07A3-06230C4347DB}"/>
              </a:ext>
            </a:extLst>
          </p:cNvPr>
          <p:cNvSpPr txBox="1"/>
          <p:nvPr/>
        </p:nvSpPr>
        <p:spPr>
          <a:xfrm>
            <a:off x="6299200" y="6334780"/>
            <a:ext cx="5892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b="0" i="0" dirty="0">
                <a:solidFill>
                  <a:srgbClr val="222222"/>
                </a:solidFill>
                <a:effectLst/>
              </a:rPr>
              <a:t>Xavier, Basil B., et al. "</a:t>
            </a:r>
            <a:r>
              <a:rPr lang="en-GB" sz="1400" b="0" i="0" dirty="0" err="1">
                <a:solidFill>
                  <a:srgbClr val="222222"/>
                </a:solidFill>
                <a:effectLst/>
              </a:rPr>
              <a:t>BacPipe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: a rapid, user-friendly whole-genome sequencing pipeline for clinical diagnostic bacteriology." </a:t>
            </a:r>
            <a:r>
              <a:rPr lang="en-GB" sz="1400" dirty="0">
                <a:solidFill>
                  <a:srgbClr val="222222"/>
                </a:solidFill>
              </a:rPr>
              <a:t> </a:t>
            </a:r>
          </a:p>
          <a:p>
            <a:pPr algn="r"/>
            <a:r>
              <a:rPr lang="en-GB" sz="1400" b="0" i="1" dirty="0" err="1">
                <a:solidFill>
                  <a:srgbClr val="222222"/>
                </a:solidFill>
                <a:effectLst/>
              </a:rPr>
              <a:t>IScience</a:t>
            </a:r>
            <a:r>
              <a:rPr lang="en-GB" sz="1400" b="0" i="0" dirty="0">
                <a:solidFill>
                  <a:srgbClr val="222222"/>
                </a:solidFill>
                <a:effectLst/>
              </a:rPr>
              <a:t> 23.1 (2020).</a:t>
            </a:r>
            <a:endParaRPr lang="en-US" sz="1400" dirty="0"/>
          </a:p>
        </p:txBody>
      </p:sp>
      <p:pic>
        <p:nvPicPr>
          <p:cNvPr id="18" name="Picture 17" descr="A diagram of a diagram of a scaffolding&#10;&#10;Description automatically generated">
            <a:extLst>
              <a:ext uri="{FF2B5EF4-FFF2-40B4-BE49-F238E27FC236}">
                <a16:creationId xmlns:a16="http://schemas.microsoft.com/office/drawing/2014/main" id="{EAC9412C-C957-4567-0A28-B863C65BC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9403" y="1779440"/>
            <a:ext cx="3453277" cy="4564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39ABB7-8F7B-3624-864A-044566A7ED99}"/>
              </a:ext>
            </a:extLst>
          </p:cNvPr>
          <p:cNvSpPr txBox="1"/>
          <p:nvPr/>
        </p:nvSpPr>
        <p:spPr>
          <a:xfrm>
            <a:off x="4292598" y="3849826"/>
            <a:ext cx="294528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Tools &amp; Databases</a:t>
            </a:r>
          </a:p>
        </p:txBody>
      </p:sp>
    </p:spTree>
    <p:extLst>
      <p:ext uri="{BB962C8B-B14F-4D97-AF65-F5344CB8AC3E}">
        <p14:creationId xmlns:p14="http://schemas.microsoft.com/office/powerpoint/2010/main" val="40442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B0F99-4EAA-874F-88CE-4E30BB16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typical day of a bioinformatician…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CCDD5B2-9027-F8E1-D252-DC28726D4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281319"/>
              </p:ext>
            </p:extLst>
          </p:nvPr>
        </p:nvGraphicFramePr>
        <p:xfrm>
          <a:off x="685800" y="2240915"/>
          <a:ext cx="3073400" cy="1861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59C91ED-A165-EEB9-E642-B16B7F8B792E}"/>
              </a:ext>
            </a:extLst>
          </p:cNvPr>
          <p:cNvSpPr txBox="1"/>
          <p:nvPr/>
        </p:nvSpPr>
        <p:spPr>
          <a:xfrm>
            <a:off x="4394202" y="2120949"/>
            <a:ext cx="4038600" cy="261610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49674653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49674654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49674655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49674657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TIMEOUT (exit code 0)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Job ID: 49674662</a:t>
            </a:r>
          </a:p>
          <a:p>
            <a:r>
              <a:rPr lang="en-GB" sz="1600" dirty="0">
                <a:solidFill>
                  <a:srgbClr val="00B050"/>
                </a:solidFill>
                <a:effectLst/>
                <a:latin typeface="Andale Mono" panose="020B0509000000000004" pitchFamily="49" charset="0"/>
              </a:rPr>
              <a:t>State: FAILED (exit code 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82E23-D0A5-17B2-4BE2-FFD45FF671AF}"/>
              </a:ext>
            </a:extLst>
          </p:cNvPr>
          <p:cNvSpPr txBox="1"/>
          <p:nvPr/>
        </p:nvSpPr>
        <p:spPr>
          <a:xfrm>
            <a:off x="165100" y="4652327"/>
            <a:ext cx="4038600" cy="21236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The worst type of mistakes are the mistakes you are not aware you’re making!</a:t>
            </a:r>
            <a:endParaRPr lang="en-US" sz="4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E8CDD-B3C7-9C6F-AA5C-34956CC28058}"/>
              </a:ext>
            </a:extLst>
          </p:cNvPr>
          <p:cNvSpPr txBox="1"/>
          <p:nvPr/>
        </p:nvSpPr>
        <p:spPr>
          <a:xfrm>
            <a:off x="8655051" y="2301737"/>
            <a:ext cx="29452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Software version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8A5C3-281A-5C00-E08B-D5CCF45ADE9D}"/>
              </a:ext>
            </a:extLst>
          </p:cNvPr>
          <p:cNvSpPr txBox="1"/>
          <p:nvPr/>
        </p:nvSpPr>
        <p:spPr>
          <a:xfrm>
            <a:off x="8521702" y="3252271"/>
            <a:ext cx="33897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Modifying a pipeline to new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66CBBE-2A35-06D5-FE4F-F83EBB5DE55C}"/>
              </a:ext>
            </a:extLst>
          </p:cNvPr>
          <p:cNvSpPr txBox="1"/>
          <p:nvPr/>
        </p:nvSpPr>
        <p:spPr>
          <a:xfrm>
            <a:off x="8432801" y="4152273"/>
            <a:ext cx="338978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</a:rPr>
              <a:t>Syntax/coding mistakes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E32C7-B983-547B-AE9B-11227B2A2AAA}"/>
              </a:ext>
            </a:extLst>
          </p:cNvPr>
          <p:cNvSpPr txBox="1"/>
          <p:nvPr/>
        </p:nvSpPr>
        <p:spPr>
          <a:xfrm>
            <a:off x="6584393" y="5998931"/>
            <a:ext cx="3258107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</a:rPr>
              <a:t>AI is your friend</a:t>
            </a:r>
          </a:p>
        </p:txBody>
      </p:sp>
      <p:pic>
        <p:nvPicPr>
          <p:cNvPr id="12" name="Graphic 11" descr="Comment Heart outline">
            <a:extLst>
              <a:ext uri="{FF2B5EF4-FFF2-40B4-BE49-F238E27FC236}">
                <a16:creationId xmlns:a16="http://schemas.microsoft.com/office/drawing/2014/main" id="{EC70E665-9702-F985-794F-E4C5BB206E0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13502" y="5469333"/>
            <a:ext cx="914400" cy="906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45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1663-3B6A-0682-01B2-C2720B8F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8" y="637426"/>
            <a:ext cx="3812175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Our task:</a:t>
            </a:r>
            <a:br>
              <a:rPr lang="en-US" sz="4700" dirty="0"/>
            </a:br>
            <a:r>
              <a:rPr lang="en-US" sz="4700" dirty="0"/>
              <a:t> </a:t>
            </a:r>
            <a:br>
              <a:rPr lang="en-US" sz="4700" dirty="0"/>
            </a:br>
            <a:r>
              <a:rPr lang="en-US" sz="4700" dirty="0"/>
              <a:t>Find the </a:t>
            </a:r>
            <a:r>
              <a:rPr lang="en-US" sz="4700" dirty="0" err="1"/>
              <a:t>gatB</a:t>
            </a:r>
            <a:r>
              <a:rPr lang="en-US" sz="4700" dirty="0"/>
              <a:t> alleles in the </a:t>
            </a:r>
            <a:r>
              <a:rPr lang="en-US" sz="4700" i="1" dirty="0"/>
              <a:t>Wolbachia</a:t>
            </a:r>
            <a:r>
              <a:rPr lang="en-US" sz="4700" dirty="0"/>
              <a:t> of a fig wasp 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4925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7EC0B-EAE9-3E2A-D794-9059E377D04A}"/>
              </a:ext>
            </a:extLst>
          </p:cNvPr>
          <p:cNvSpPr txBox="1"/>
          <p:nvPr/>
        </p:nvSpPr>
        <p:spPr>
          <a:xfrm>
            <a:off x="5045971" y="4983751"/>
            <a:ext cx="611440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3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gatB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alleles can help in identifying </a:t>
            </a:r>
            <a:r>
              <a:rPr lang="en-US" sz="3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Wolbachia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strains</a:t>
            </a:r>
            <a:endParaRPr lang="en-US" sz="6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D40789-6157-5A14-A80D-99C53B0F7023}"/>
              </a:ext>
            </a:extLst>
          </p:cNvPr>
          <p:cNvSpPr txBox="1"/>
          <p:nvPr/>
        </p:nvSpPr>
        <p:spPr>
          <a:xfrm>
            <a:off x="5045971" y="2288710"/>
            <a:ext cx="437194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4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Wolbachia</a:t>
            </a:r>
            <a:r>
              <a:rPr lang="en-US" sz="4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bacteria infect insects</a:t>
            </a:r>
            <a:endParaRPr lang="en-US" sz="6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A76F66-414E-AC33-9F3B-135594AA05B3}"/>
              </a:ext>
            </a:extLst>
          </p:cNvPr>
          <p:cNvSpPr txBox="1"/>
          <p:nvPr/>
        </p:nvSpPr>
        <p:spPr>
          <a:xfrm>
            <a:off x="5060195" y="3390009"/>
            <a:ext cx="6671730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defTabSz="521208">
              <a:spcAft>
                <a:spcPts val="600"/>
              </a:spcAft>
            </a:pP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type of </a:t>
            </a:r>
            <a:r>
              <a:rPr lang="en-US" sz="36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Wolbachia </a:t>
            </a:r>
            <a:r>
              <a:rPr lang="en-US" sz="3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strain insects host carry can impact their fitness</a:t>
            </a:r>
            <a:endParaRPr lang="en-US" sz="6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F22F3-078A-9FC2-2E84-578211C456F5}"/>
              </a:ext>
            </a:extLst>
          </p:cNvPr>
          <p:cNvSpPr txBox="1"/>
          <p:nvPr/>
        </p:nvSpPr>
        <p:spPr>
          <a:xfrm>
            <a:off x="5802043" y="599127"/>
            <a:ext cx="22116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521208">
              <a:spcAft>
                <a:spcPts val="600"/>
              </a:spcAft>
            </a:pPr>
            <a:r>
              <a:rPr lang="en-US" sz="5400" b="1" kern="1200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Why?</a:t>
            </a:r>
            <a:endParaRPr lang="en-US" sz="9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81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211663-3B6A-0682-01B2-C2720B8F3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668" y="637426"/>
            <a:ext cx="3812175" cy="558314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700" dirty="0"/>
              <a:t>Our task:</a:t>
            </a:r>
            <a:br>
              <a:rPr lang="en-US" sz="4700" dirty="0"/>
            </a:br>
            <a:r>
              <a:rPr lang="en-US" sz="4700" dirty="0"/>
              <a:t> </a:t>
            </a:r>
            <a:br>
              <a:rPr lang="en-US" sz="4700" dirty="0"/>
            </a:br>
            <a:r>
              <a:rPr lang="en-US" sz="4700" dirty="0"/>
              <a:t>Find the </a:t>
            </a:r>
            <a:r>
              <a:rPr lang="en-US" sz="4700" dirty="0" err="1"/>
              <a:t>gatB</a:t>
            </a:r>
            <a:r>
              <a:rPr lang="en-US" sz="4700" dirty="0"/>
              <a:t> alleles in the </a:t>
            </a:r>
            <a:r>
              <a:rPr lang="en-US" sz="4700" i="1" dirty="0"/>
              <a:t>Wolbachia</a:t>
            </a:r>
            <a:r>
              <a:rPr lang="en-US" sz="4700" dirty="0"/>
              <a:t> of a fig wasp </a:t>
            </a:r>
          </a:p>
        </p:txBody>
      </p:sp>
      <p:sp>
        <p:nvSpPr>
          <p:cNvPr id="16" name="Rectangle 22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1557877"/>
            <a:ext cx="18288" cy="3749040"/>
          </a:xfrm>
          <a:custGeom>
            <a:avLst/>
            <a:gdLst>
              <a:gd name="connsiteX0" fmla="*/ 0 w 18288"/>
              <a:gd name="connsiteY0" fmla="*/ 0 h 3749040"/>
              <a:gd name="connsiteX1" fmla="*/ 18288 w 18288"/>
              <a:gd name="connsiteY1" fmla="*/ 0 h 3749040"/>
              <a:gd name="connsiteX2" fmla="*/ 18288 w 18288"/>
              <a:gd name="connsiteY2" fmla="*/ 662330 h 3749040"/>
              <a:gd name="connsiteX3" fmla="*/ 18288 w 18288"/>
              <a:gd name="connsiteY3" fmla="*/ 1174699 h 3749040"/>
              <a:gd name="connsiteX4" fmla="*/ 18288 w 18288"/>
              <a:gd name="connsiteY4" fmla="*/ 1724558 h 3749040"/>
              <a:gd name="connsiteX5" fmla="*/ 18288 w 18288"/>
              <a:gd name="connsiteY5" fmla="*/ 2424379 h 3749040"/>
              <a:gd name="connsiteX6" fmla="*/ 18288 w 18288"/>
              <a:gd name="connsiteY6" fmla="*/ 3049219 h 3749040"/>
              <a:gd name="connsiteX7" fmla="*/ 18288 w 18288"/>
              <a:gd name="connsiteY7" fmla="*/ 3749040 h 3749040"/>
              <a:gd name="connsiteX8" fmla="*/ 0 w 18288"/>
              <a:gd name="connsiteY8" fmla="*/ 3749040 h 3749040"/>
              <a:gd name="connsiteX9" fmla="*/ 0 w 18288"/>
              <a:gd name="connsiteY9" fmla="*/ 3236671 h 3749040"/>
              <a:gd name="connsiteX10" fmla="*/ 0 w 18288"/>
              <a:gd name="connsiteY10" fmla="*/ 2536850 h 3749040"/>
              <a:gd name="connsiteX11" fmla="*/ 0 w 18288"/>
              <a:gd name="connsiteY11" fmla="*/ 1874520 h 3749040"/>
              <a:gd name="connsiteX12" fmla="*/ 0 w 18288"/>
              <a:gd name="connsiteY12" fmla="*/ 1362151 h 3749040"/>
              <a:gd name="connsiteX13" fmla="*/ 0 w 18288"/>
              <a:gd name="connsiteY13" fmla="*/ 774802 h 3749040"/>
              <a:gd name="connsiteX14" fmla="*/ 0 w 18288"/>
              <a:gd name="connsiteY14" fmla="*/ 0 h 374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288" h="3749040" fill="none" extrusionOk="0">
                <a:moveTo>
                  <a:pt x="0" y="0"/>
                </a:moveTo>
                <a:cubicBezTo>
                  <a:pt x="8690" y="407"/>
                  <a:pt x="14141" y="154"/>
                  <a:pt x="18288" y="0"/>
                </a:cubicBezTo>
                <a:cubicBezTo>
                  <a:pt x="34838" y="143586"/>
                  <a:pt x="-11860" y="333097"/>
                  <a:pt x="18288" y="662330"/>
                </a:cubicBezTo>
                <a:cubicBezTo>
                  <a:pt x="48436" y="991563"/>
                  <a:pt x="32813" y="1046681"/>
                  <a:pt x="18288" y="1174699"/>
                </a:cubicBezTo>
                <a:cubicBezTo>
                  <a:pt x="3763" y="1302717"/>
                  <a:pt x="40974" y="1467838"/>
                  <a:pt x="18288" y="1724558"/>
                </a:cubicBezTo>
                <a:cubicBezTo>
                  <a:pt x="-4398" y="1981278"/>
                  <a:pt x="36650" y="2215729"/>
                  <a:pt x="18288" y="2424379"/>
                </a:cubicBezTo>
                <a:cubicBezTo>
                  <a:pt x="-74" y="2633029"/>
                  <a:pt x="-9881" y="2874703"/>
                  <a:pt x="18288" y="3049219"/>
                </a:cubicBezTo>
                <a:cubicBezTo>
                  <a:pt x="46457" y="3223735"/>
                  <a:pt x="4078" y="3453850"/>
                  <a:pt x="18288" y="3749040"/>
                </a:cubicBezTo>
                <a:cubicBezTo>
                  <a:pt x="14465" y="3749751"/>
                  <a:pt x="7675" y="3748271"/>
                  <a:pt x="0" y="3749040"/>
                </a:cubicBezTo>
                <a:cubicBezTo>
                  <a:pt x="19669" y="3507959"/>
                  <a:pt x="-9883" y="3339386"/>
                  <a:pt x="0" y="3236671"/>
                </a:cubicBezTo>
                <a:cubicBezTo>
                  <a:pt x="9883" y="3133956"/>
                  <a:pt x="26871" y="2857214"/>
                  <a:pt x="0" y="2536850"/>
                </a:cubicBezTo>
                <a:cubicBezTo>
                  <a:pt x="-26871" y="2216486"/>
                  <a:pt x="4790" y="2156616"/>
                  <a:pt x="0" y="1874520"/>
                </a:cubicBezTo>
                <a:cubicBezTo>
                  <a:pt x="-4790" y="1592424"/>
                  <a:pt x="-3117" y="1558688"/>
                  <a:pt x="0" y="1362151"/>
                </a:cubicBezTo>
                <a:cubicBezTo>
                  <a:pt x="3117" y="1165614"/>
                  <a:pt x="16802" y="1045125"/>
                  <a:pt x="0" y="774802"/>
                </a:cubicBezTo>
                <a:cubicBezTo>
                  <a:pt x="-16802" y="504479"/>
                  <a:pt x="-29640" y="377701"/>
                  <a:pt x="0" y="0"/>
                </a:cubicBezTo>
                <a:close/>
              </a:path>
              <a:path w="18288" h="3749040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33352" y="227288"/>
                  <a:pt x="30894" y="278824"/>
                  <a:pt x="18288" y="512369"/>
                </a:cubicBezTo>
                <a:cubicBezTo>
                  <a:pt x="5682" y="745914"/>
                  <a:pt x="53060" y="998220"/>
                  <a:pt x="18288" y="1212190"/>
                </a:cubicBezTo>
                <a:cubicBezTo>
                  <a:pt x="-16484" y="1426160"/>
                  <a:pt x="35474" y="1585099"/>
                  <a:pt x="18288" y="1837030"/>
                </a:cubicBezTo>
                <a:cubicBezTo>
                  <a:pt x="1102" y="2088961"/>
                  <a:pt x="16704" y="2251948"/>
                  <a:pt x="18288" y="2386889"/>
                </a:cubicBezTo>
                <a:cubicBezTo>
                  <a:pt x="19872" y="2521830"/>
                  <a:pt x="5902" y="2679005"/>
                  <a:pt x="18288" y="2936748"/>
                </a:cubicBezTo>
                <a:cubicBezTo>
                  <a:pt x="30674" y="3194491"/>
                  <a:pt x="13809" y="3416052"/>
                  <a:pt x="18288" y="3749040"/>
                </a:cubicBezTo>
                <a:cubicBezTo>
                  <a:pt x="9729" y="3749861"/>
                  <a:pt x="3965" y="3749683"/>
                  <a:pt x="0" y="3749040"/>
                </a:cubicBezTo>
                <a:cubicBezTo>
                  <a:pt x="-10152" y="3632102"/>
                  <a:pt x="-5013" y="3340136"/>
                  <a:pt x="0" y="3236671"/>
                </a:cubicBezTo>
                <a:cubicBezTo>
                  <a:pt x="5013" y="3133206"/>
                  <a:pt x="-27249" y="2814766"/>
                  <a:pt x="0" y="2649322"/>
                </a:cubicBezTo>
                <a:cubicBezTo>
                  <a:pt x="27249" y="2483878"/>
                  <a:pt x="8506" y="2308131"/>
                  <a:pt x="0" y="2061972"/>
                </a:cubicBezTo>
                <a:cubicBezTo>
                  <a:pt x="-8506" y="1815813"/>
                  <a:pt x="-14267" y="1574470"/>
                  <a:pt x="0" y="1399642"/>
                </a:cubicBezTo>
                <a:cubicBezTo>
                  <a:pt x="14267" y="1224814"/>
                  <a:pt x="-24839" y="1011862"/>
                  <a:pt x="0" y="812292"/>
                </a:cubicBezTo>
                <a:cubicBezTo>
                  <a:pt x="24839" y="612722"/>
                  <a:pt x="20220" y="372179"/>
                  <a:pt x="0" y="0"/>
                </a:cubicBezTo>
                <a:close/>
              </a:path>
            </a:pathLst>
          </a:custGeom>
          <a:solidFill>
            <a:srgbClr val="DA839F"/>
          </a:solidFill>
          <a:ln w="34925">
            <a:solidFill>
              <a:srgbClr val="DA839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0F22F3-078A-9FC2-2E84-578211C456F5}"/>
              </a:ext>
            </a:extLst>
          </p:cNvPr>
          <p:cNvSpPr txBox="1"/>
          <p:nvPr/>
        </p:nvSpPr>
        <p:spPr>
          <a:xfrm>
            <a:off x="5448333" y="291818"/>
            <a:ext cx="2211621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5400" b="1" dirty="0">
                <a:solidFill>
                  <a:srgbClr val="DA839F">
                    <a:lumMod val="75000"/>
                  </a:srgbClr>
                </a:solidFill>
                <a:latin typeface="The Hand"/>
              </a:rPr>
              <a:t>How</a:t>
            </a: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DA839F">
                    <a:lumMod val="75000"/>
                  </a:srgbClr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?</a:t>
            </a:r>
            <a:endParaRPr kumimoji="0" lang="en-US" sz="9600" b="1" i="0" u="none" strike="noStrike" kern="1200" cap="none" spc="0" normalizeH="0" baseline="0" noProof="0" dirty="0">
              <a:ln>
                <a:noFill/>
              </a:ln>
              <a:solidFill>
                <a:srgbClr val="DA839F">
                  <a:lumMod val="75000"/>
                </a:srgb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6BE90D-6762-C2AF-95DE-D85C10520E67}"/>
              </a:ext>
            </a:extLst>
          </p:cNvPr>
          <p:cNvSpPr txBox="1"/>
          <p:nvPr/>
        </p:nvSpPr>
        <p:spPr>
          <a:xfrm>
            <a:off x="4602429" y="1506965"/>
            <a:ext cx="6115050" cy="602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he Hand"/>
                <a:ea typeface="+mn-ea"/>
                <a:cs typeface="+mn-cs"/>
              </a:rPr>
              <a:t>Linux cluster and locally (my laptop!), command-line only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D4289EC-9A0D-EE1A-07F0-514A84FD4BB8}"/>
              </a:ext>
            </a:extLst>
          </p:cNvPr>
          <p:cNvSpPr txBox="1">
            <a:spLocks/>
          </p:cNvSpPr>
          <p:nvPr/>
        </p:nvSpPr>
        <p:spPr>
          <a:xfrm>
            <a:off x="4602429" y="2953360"/>
            <a:ext cx="5181600" cy="210464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Galaxy platform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23CF01-F981-F828-9CC6-838BF985EA75}"/>
              </a:ext>
            </a:extLst>
          </p:cNvPr>
          <p:cNvSpPr txBox="1"/>
          <p:nvPr/>
        </p:nvSpPr>
        <p:spPr>
          <a:xfrm>
            <a:off x="4602429" y="2120858"/>
            <a:ext cx="4787900" cy="33855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E30BEA"/>
                </a:solidFill>
                <a:effectLst/>
                <a:latin typeface="Andale Mono" panose="020B0509000000000004" pitchFamily="49" charset="0"/>
              </a:rPr>
              <a:t>~/work/</a:t>
            </a:r>
            <a:r>
              <a:rPr lang="en-GB" sz="1600" dirty="0" err="1">
                <a:solidFill>
                  <a:srgbClr val="E30BEA"/>
                </a:solidFill>
                <a:effectLst/>
                <a:latin typeface="Andale Mono" panose="020B0509000000000004" pitchFamily="49" charset="0"/>
              </a:rPr>
              <a:t>sboutsi</a:t>
            </a:r>
            <a:r>
              <a:rPr lang="en-GB" sz="1600" dirty="0">
                <a:solidFill>
                  <a:srgbClr val="E30BEA"/>
                </a:solidFill>
                <a:effectLst/>
                <a:latin typeface="Andale Mono" panose="020B0509000000000004" pitchFamily="49" charset="0"/>
              </a:rPr>
              <a:t>/WOL01_NovaSeq/</a:t>
            </a:r>
            <a:r>
              <a:rPr lang="en-GB" sz="1600" dirty="0" err="1">
                <a:solidFill>
                  <a:srgbClr val="E30BEA"/>
                </a:solidFill>
                <a:effectLst/>
                <a:latin typeface="Andale Mono" panose="020B0509000000000004" pitchFamily="49" charset="0"/>
              </a:rPr>
              <a:t>raw_data</a:t>
            </a:r>
            <a:endParaRPr lang="en-GB" sz="1600" dirty="0">
              <a:solidFill>
                <a:srgbClr val="E30BEA"/>
              </a:solidFill>
              <a:effectLst/>
              <a:latin typeface="Andale Mono" panose="020B0509000000000004" pitchFamily="49" charset="0"/>
            </a:endParaRP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E268962-E751-8B2A-B47B-42A01A114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235" y="2921172"/>
            <a:ext cx="5524097" cy="37490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8D9330C-9DB2-E567-B563-C16147E2A518}"/>
              </a:ext>
            </a:extLst>
          </p:cNvPr>
          <p:cNvSpPr txBox="1"/>
          <p:nvPr/>
        </p:nvSpPr>
        <p:spPr>
          <a:xfrm>
            <a:off x="10467317" y="1506965"/>
            <a:ext cx="1038621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DA839F">
                    <a:lumMod val="75000"/>
                  </a:srgbClr>
                </a:solidFill>
                <a:latin typeface="The Hand"/>
              </a:rPr>
              <a:t>Typing </a:t>
            </a:r>
            <a:endParaRPr kumimoji="0" lang="en-US" sz="6600" b="1" i="0" u="none" strike="noStrike" kern="1200" cap="none" spc="0" normalizeH="0" baseline="0" noProof="0" dirty="0">
              <a:ln>
                <a:noFill/>
              </a:ln>
              <a:solidFill>
                <a:srgbClr val="DA839F">
                  <a:lumMod val="75000"/>
                </a:srgb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87AE22-BFE4-EFE4-F411-4EC582F0253A}"/>
              </a:ext>
            </a:extLst>
          </p:cNvPr>
          <p:cNvSpPr txBox="1"/>
          <p:nvPr/>
        </p:nvSpPr>
        <p:spPr>
          <a:xfrm>
            <a:off x="4602429" y="3690703"/>
            <a:ext cx="1450271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521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DA839F">
                    <a:lumMod val="75000"/>
                  </a:srgbClr>
                </a:solidFill>
                <a:latin typeface="The Hand"/>
              </a:rPr>
              <a:t>Clicking  </a:t>
            </a:r>
            <a:endParaRPr kumimoji="0" lang="en-US" sz="7200" b="1" i="0" u="none" strike="noStrike" kern="1200" cap="none" spc="0" normalizeH="0" baseline="0" noProof="0" dirty="0">
              <a:ln>
                <a:noFill/>
              </a:ln>
              <a:solidFill>
                <a:srgbClr val="DA839F">
                  <a:lumMod val="75000"/>
                </a:srgbClr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590873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8E6"/>
      </a:lt2>
      <a:accent1>
        <a:srgbClr val="DA839F"/>
      </a:accent1>
      <a:accent2>
        <a:srgbClr val="D27167"/>
      </a:accent2>
      <a:accent3>
        <a:srgbClr val="D09960"/>
      </a:accent3>
      <a:accent4>
        <a:srgbClr val="ABA454"/>
      </a:accent4>
      <a:accent5>
        <a:srgbClr val="95AD68"/>
      </a:accent5>
      <a:accent6>
        <a:srgbClr val="6EB358"/>
      </a:accent6>
      <a:hlink>
        <a:srgbClr val="568F7C"/>
      </a:hlink>
      <a:folHlink>
        <a:srgbClr val="7F7F7F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392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SketchyVTI</vt:lpstr>
      <vt:lpstr>Bioinformatics with and without Galaxy </vt:lpstr>
      <vt:lpstr>Bioinformatics</vt:lpstr>
      <vt:lpstr>Bioinformatics</vt:lpstr>
      <vt:lpstr>A typical day of a bioinformatician…</vt:lpstr>
      <vt:lpstr>A typical day of a bioinformatician…</vt:lpstr>
      <vt:lpstr>A typical day of a bioinformatician…</vt:lpstr>
      <vt:lpstr>A typical day of a bioinformatician…</vt:lpstr>
      <vt:lpstr>Our task:   Find the gatB alleles in the Wolbachia of a fig wasp </vt:lpstr>
      <vt:lpstr>Our task:   Find the gatB alleles in the Wolbachia of a fig wasp </vt:lpstr>
      <vt:lpstr>Our task:   Find the gatB alleles in the Wolbachia of a fig wasp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with and without Galaxy </dc:title>
  <dc:creator>BOUTSI, SOTIRIA (PGR)</dc:creator>
  <cp:lastModifiedBy>BOUTSI, SOTIRIA (PGR)</cp:lastModifiedBy>
  <cp:revision>7</cp:revision>
  <dcterms:created xsi:type="dcterms:W3CDTF">2023-07-25T11:29:46Z</dcterms:created>
  <dcterms:modified xsi:type="dcterms:W3CDTF">2023-07-26T16:11:39Z</dcterms:modified>
</cp:coreProperties>
</file>