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62" r:id="rId6"/>
    <p:sldId id="266" r:id="rId7"/>
    <p:sldId id="267" r:id="rId8"/>
    <p:sldId id="269" r:id="rId9"/>
    <p:sldId id="270" r:id="rId10"/>
    <p:sldId id="271" r:id="rId11"/>
    <p:sldId id="272" r:id="rId12"/>
    <p:sldId id="274" r:id="rId13"/>
    <p:sldId id="275" r:id="rId14"/>
    <p:sldId id="276" r:id="rId15"/>
    <p:sldId id="277" r:id="rId16"/>
    <p:sldId id="278" r:id="rId17"/>
    <p:sldId id="279" r:id="rId18"/>
    <p:sldId id="280" r:id="rId19"/>
    <p:sldId id="281" r:id="rId20"/>
    <p:sldId id="283" r:id="rId21"/>
    <p:sldId id="26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0" d="100"/>
          <a:sy n="120" d="100"/>
        </p:scale>
        <p:origin x="1666"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1524000" y="914400"/>
            <a:ext cx="6477000" cy="1828800"/>
          </a:xfrm>
          <a:prstGeom prst="rect">
            <a:avLst/>
          </a:prstGeom>
        </p:spPr>
        <p:txBody>
          <a:bodyPr vert="horz" lIns="91440" tIns="45720" rIns="91440" bIns="45720" rtlCol="0" anchor="ctr">
            <a:normAutofit/>
          </a:bodyPr>
          <a:lstStyle/>
          <a:p>
            <a:r>
              <a:rPr lang="en-US" dirty="0" smtClean="0"/>
              <a:t>Click to edit</a:t>
            </a:r>
            <a:br>
              <a:rPr lang="en-US" dirty="0" smtClean="0"/>
            </a:br>
            <a:r>
              <a:rPr lang="en-US" dirty="0" smtClean="0"/>
              <a:t>Master title style</a:t>
            </a:r>
            <a:endParaRPr lang="en-US" dirty="0"/>
          </a:p>
        </p:txBody>
      </p:sp>
      <p:sp>
        <p:nvSpPr>
          <p:cNvPr id="7" name="Date Placeholder 3"/>
          <p:cNvSpPr txBox="1">
            <a:spLocks/>
          </p:cNvSpPr>
          <p:nvPr userDrawn="1"/>
        </p:nvSpPr>
        <p:spPr>
          <a:xfrm>
            <a:off x="8001000" y="3810000"/>
            <a:ext cx="1108934"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79A650E-9759-4DEA-944C-29F0675A9EFA}" type="datetimeFigureOut">
              <a:rPr lang="en-US" smtClean="0"/>
              <a:pPr/>
              <a:t>2/24/2022</a:t>
            </a:fld>
            <a:endParaRPr lang="en-US"/>
          </a:p>
        </p:txBody>
      </p:sp>
    </p:spTree>
    <p:extLst>
      <p:ext uri="{BB962C8B-B14F-4D97-AF65-F5344CB8AC3E}">
        <p14:creationId xmlns:p14="http://schemas.microsoft.com/office/powerpoint/2010/main" val="46206696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BF0E8D-5B9B-44EA-82E3-33696B6C3453}" type="datetimeFigureOut">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98228A-FE6B-4DD9-92E5-69A6AE93F407}" type="slidenum">
              <a:rPr lang="en-US" smtClean="0"/>
              <a:t>‹#›</a:t>
            </a:fld>
            <a:endParaRPr lang="en-US"/>
          </a:p>
        </p:txBody>
      </p:sp>
    </p:spTree>
    <p:extLst>
      <p:ext uri="{BB962C8B-B14F-4D97-AF65-F5344CB8AC3E}">
        <p14:creationId xmlns:p14="http://schemas.microsoft.com/office/powerpoint/2010/main" val="3967561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BF0E8D-5B9B-44EA-82E3-33696B6C3453}"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8228A-FE6B-4DD9-92E5-69A6AE93F407}" type="slidenum">
              <a:rPr lang="en-US" smtClean="0"/>
              <a:t>‹#›</a:t>
            </a:fld>
            <a:endParaRPr lang="en-US"/>
          </a:p>
        </p:txBody>
      </p:sp>
    </p:spTree>
    <p:extLst>
      <p:ext uri="{BB962C8B-B14F-4D97-AF65-F5344CB8AC3E}">
        <p14:creationId xmlns:p14="http://schemas.microsoft.com/office/powerpoint/2010/main" val="1495726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BF0E8D-5B9B-44EA-82E3-33696B6C3453}"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8228A-FE6B-4DD9-92E5-69A6AE93F407}" type="slidenum">
              <a:rPr lang="en-US" smtClean="0"/>
              <a:t>‹#›</a:t>
            </a:fld>
            <a:endParaRPr lang="en-US"/>
          </a:p>
        </p:txBody>
      </p:sp>
    </p:spTree>
    <p:extLst>
      <p:ext uri="{BB962C8B-B14F-4D97-AF65-F5344CB8AC3E}">
        <p14:creationId xmlns:p14="http://schemas.microsoft.com/office/powerpoint/2010/main" val="179455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BF0E8D-5B9B-44EA-82E3-33696B6C3453}"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8228A-FE6B-4DD9-92E5-69A6AE93F407}" type="slidenum">
              <a:rPr lang="en-US" smtClean="0"/>
              <a:t>‹#›</a:t>
            </a:fld>
            <a:endParaRPr lang="en-US"/>
          </a:p>
        </p:txBody>
      </p:sp>
    </p:spTree>
    <p:extLst>
      <p:ext uri="{BB962C8B-B14F-4D97-AF65-F5344CB8AC3E}">
        <p14:creationId xmlns:p14="http://schemas.microsoft.com/office/powerpoint/2010/main" val="186021446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BF0E8D-5B9B-44EA-82E3-33696B6C3453}"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8228A-FE6B-4DD9-92E5-69A6AE93F407}" type="slidenum">
              <a:rPr lang="en-US" smtClean="0"/>
              <a:t>‹#›</a:t>
            </a:fld>
            <a:endParaRPr lang="en-US"/>
          </a:p>
        </p:txBody>
      </p:sp>
    </p:spTree>
    <p:extLst>
      <p:ext uri="{BB962C8B-B14F-4D97-AF65-F5344CB8AC3E}">
        <p14:creationId xmlns:p14="http://schemas.microsoft.com/office/powerpoint/2010/main" val="400617227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BF0E8D-5B9B-44EA-82E3-33696B6C3453}"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8228A-FE6B-4DD9-92E5-69A6AE93F407}" type="slidenum">
              <a:rPr lang="en-US" smtClean="0"/>
              <a:t>‹#›</a:t>
            </a:fld>
            <a:endParaRPr lang="en-US"/>
          </a:p>
        </p:txBody>
      </p:sp>
    </p:spTree>
    <p:extLst>
      <p:ext uri="{BB962C8B-B14F-4D97-AF65-F5344CB8AC3E}">
        <p14:creationId xmlns:p14="http://schemas.microsoft.com/office/powerpoint/2010/main" val="199287636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BF0E8D-5B9B-44EA-82E3-33696B6C3453}"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8228A-FE6B-4DD9-92E5-69A6AE93F407}" type="slidenum">
              <a:rPr lang="en-US" smtClean="0"/>
              <a:t>‹#›</a:t>
            </a:fld>
            <a:endParaRPr lang="en-US"/>
          </a:p>
        </p:txBody>
      </p:sp>
    </p:spTree>
    <p:extLst>
      <p:ext uri="{BB962C8B-B14F-4D97-AF65-F5344CB8AC3E}">
        <p14:creationId xmlns:p14="http://schemas.microsoft.com/office/powerpoint/2010/main" val="387553296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BF0E8D-5B9B-44EA-82E3-33696B6C3453}" type="datetimeFigureOut">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98228A-FE6B-4DD9-92E5-69A6AE93F407}" type="slidenum">
              <a:rPr lang="en-US" smtClean="0"/>
              <a:t>‹#›</a:t>
            </a:fld>
            <a:endParaRPr lang="en-US"/>
          </a:p>
        </p:txBody>
      </p:sp>
    </p:spTree>
    <p:extLst>
      <p:ext uri="{BB962C8B-B14F-4D97-AF65-F5344CB8AC3E}">
        <p14:creationId xmlns:p14="http://schemas.microsoft.com/office/powerpoint/2010/main" val="280521953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BF0E8D-5B9B-44EA-82E3-33696B6C3453}" type="datetimeFigureOut">
              <a:rPr lang="en-US" smtClean="0"/>
              <a:t>2/24/2022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98228A-FE6B-4DD9-92E5-69A6AE93F407}" type="slidenum">
              <a:rPr lang="en-US" smtClean="0"/>
              <a:t>‹#›</a:t>
            </a:fld>
            <a:endParaRPr lang="en-US"/>
          </a:p>
        </p:txBody>
      </p:sp>
    </p:spTree>
    <p:extLst>
      <p:ext uri="{BB962C8B-B14F-4D97-AF65-F5344CB8AC3E}">
        <p14:creationId xmlns:p14="http://schemas.microsoft.com/office/powerpoint/2010/main" val="23025585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BF0E8D-5B9B-44EA-82E3-33696B6C3453}" type="datetimeFigureOut">
              <a:rPr lang="en-US" smtClean="0"/>
              <a:t>2/24/2022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98228A-FE6B-4DD9-92E5-69A6AE93F407}" type="slidenum">
              <a:rPr lang="en-US" smtClean="0"/>
              <a:t>‹#›</a:t>
            </a:fld>
            <a:endParaRPr lang="en-US"/>
          </a:p>
        </p:txBody>
      </p:sp>
    </p:spTree>
    <p:extLst>
      <p:ext uri="{BB962C8B-B14F-4D97-AF65-F5344CB8AC3E}">
        <p14:creationId xmlns:p14="http://schemas.microsoft.com/office/powerpoint/2010/main" val="304390574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BF0E8D-5B9B-44EA-82E3-33696B6C3453}" type="datetimeFigureOut">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98228A-FE6B-4DD9-92E5-69A6AE93F407}" type="slidenum">
              <a:rPr lang="en-US" smtClean="0"/>
              <a:t>‹#›</a:t>
            </a:fld>
            <a:endParaRPr lang="en-US"/>
          </a:p>
        </p:txBody>
      </p:sp>
    </p:spTree>
    <p:extLst>
      <p:ext uri="{BB962C8B-B14F-4D97-AF65-F5344CB8AC3E}">
        <p14:creationId xmlns:p14="http://schemas.microsoft.com/office/powerpoint/2010/main" val="1092136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BF0E8D-5B9B-44EA-82E3-33696B6C3453}" type="datetimeFigureOut">
              <a:rPr lang="en-US" smtClean="0"/>
              <a:t>2/24/2022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98228A-FE6B-4DD9-92E5-69A6AE93F407}" type="slidenum">
              <a:rPr lang="en-US" smtClean="0"/>
              <a:t>‹#›</a:t>
            </a:fld>
            <a:endParaRPr lang="en-US"/>
          </a:p>
        </p:txBody>
      </p:sp>
    </p:spTree>
    <p:extLst>
      <p:ext uri="{BB962C8B-B14F-4D97-AF65-F5344CB8AC3E}">
        <p14:creationId xmlns:p14="http://schemas.microsoft.com/office/powerpoint/2010/main" val="3914089995"/>
      </p:ext>
    </p:extLst>
  </p:cSld>
  <p:clrMap bg1="lt1" tx1="dk1" bg2="lt2" tx2="dk2" accent1="accent1" accent2="accent2" accent3="accent3" accent4="accent4" accent5="accent5" accent6="accent6" hlink="hlink" folHlink="folHlink"/>
  <p:sldLayoutIdLst>
    <p:sldLayoutId id="2147483654" r:id="rId1"/>
    <p:sldLayoutId id="2147483649" r:id="rId2"/>
    <p:sldLayoutId id="2147483650" r:id="rId3"/>
    <p:sldLayoutId id="2147483660"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mailto:KPCINFOREQUEST@kpc.com.kw" TargetMode="External"/><Relationship Id="rId2" Type="http://schemas.openxmlformats.org/officeDocument/2006/relationships/hyperlink" Target="https://www.kpc.com.kw/press/Pages/kpcinforequest.aspx" TargetMode="Externa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305800" cy="1828800"/>
          </a:xfrm>
        </p:spPr>
        <p:txBody>
          <a:bodyPr>
            <a:noAutofit/>
          </a:bodyPr>
          <a:lstStyle/>
          <a:p>
            <a:pPr rtl="1"/>
            <a:r>
              <a:rPr lang="ar-KW" sz="5000" b="1" dirty="0" smtClean="0">
                <a:solidFill>
                  <a:srgbClr val="002060"/>
                </a:solidFill>
                <a:effectLst>
                  <a:outerShdw blurRad="38100" dist="38100" dir="2700000" algn="tl">
                    <a:srgbClr val="000000">
                      <a:alpha val="43137"/>
                    </a:srgbClr>
                  </a:outerShdw>
                </a:effectLst>
                <a:latin typeface="Arabic Typesetting" panose="03020402040406030203" pitchFamily="66" charset="-78"/>
                <a:cs typeface="Arabic Typesetting" panose="03020402040406030203" pitchFamily="66" charset="-78"/>
              </a:rPr>
              <a:t>نظام تطبيق </a:t>
            </a:r>
            <a:r>
              <a:rPr lang="ar-KW" sz="5000" b="1" dirty="0">
                <a:solidFill>
                  <a:srgbClr val="002060"/>
                </a:solidFill>
                <a:effectLst>
                  <a:outerShdw blurRad="38100" dist="38100" dir="2700000" algn="tl">
                    <a:srgbClr val="000000">
                      <a:alpha val="43137"/>
                    </a:srgbClr>
                  </a:outerShdw>
                </a:effectLst>
                <a:latin typeface="Arabic Typesetting" panose="03020402040406030203" pitchFamily="66" charset="-78"/>
                <a:cs typeface="Arabic Typesetting" panose="03020402040406030203" pitchFamily="66" charset="-78"/>
              </a:rPr>
              <a:t>قانون </a:t>
            </a:r>
            <a:r>
              <a:rPr lang="ar-KW" sz="5000" b="1" dirty="0" smtClean="0">
                <a:solidFill>
                  <a:srgbClr val="002060"/>
                </a:solidFill>
                <a:effectLst>
                  <a:outerShdw blurRad="38100" dist="38100" dir="2700000" algn="tl">
                    <a:srgbClr val="000000">
                      <a:alpha val="43137"/>
                    </a:srgbClr>
                  </a:outerShdw>
                </a:effectLst>
                <a:latin typeface="Arabic Typesetting" panose="03020402040406030203" pitchFamily="66" charset="-78"/>
                <a:cs typeface="Arabic Typesetting" panose="03020402040406030203" pitchFamily="66" charset="-78"/>
              </a:rPr>
              <a:t>الحق</a:t>
            </a:r>
            <a:r>
              <a:rPr lang="en-US" sz="5000" b="1" dirty="0">
                <a:solidFill>
                  <a:srgbClr val="002060"/>
                </a:solidFill>
                <a:effectLst>
                  <a:outerShdw blurRad="38100" dist="38100" dir="2700000" algn="tl">
                    <a:srgbClr val="000000">
                      <a:alpha val="43137"/>
                    </a:srgbClr>
                  </a:outerShdw>
                </a:effectLst>
                <a:latin typeface="Arabic Typesetting" panose="03020402040406030203" pitchFamily="66" charset="-78"/>
                <a:cs typeface="Arabic Typesetting" panose="03020402040406030203" pitchFamily="66" charset="-78"/>
              </a:rPr>
              <a:t> </a:t>
            </a:r>
            <a:r>
              <a:rPr lang="ar-KW" sz="5000" b="1" dirty="0" smtClean="0">
                <a:solidFill>
                  <a:srgbClr val="002060"/>
                </a:solidFill>
                <a:effectLst>
                  <a:outerShdw blurRad="38100" dist="38100" dir="2700000" algn="tl">
                    <a:srgbClr val="000000">
                      <a:alpha val="43137"/>
                    </a:srgbClr>
                  </a:outerShdw>
                </a:effectLst>
                <a:latin typeface="Arabic Typesetting" panose="03020402040406030203" pitchFamily="66" charset="-78"/>
                <a:cs typeface="Arabic Typesetting" panose="03020402040406030203" pitchFamily="66" charset="-78"/>
              </a:rPr>
              <a:t>في </a:t>
            </a:r>
            <a:r>
              <a:rPr lang="ar-SA" sz="5000" b="1" dirty="0">
                <a:solidFill>
                  <a:srgbClr val="002060"/>
                </a:solidFill>
                <a:effectLst>
                  <a:outerShdw blurRad="38100" dist="38100" dir="2700000" algn="tl">
                    <a:srgbClr val="000000">
                      <a:alpha val="43137"/>
                    </a:srgbClr>
                  </a:outerShdw>
                </a:effectLst>
                <a:latin typeface="Arabic Typesetting" panose="03020402040406030203" pitchFamily="66" charset="-78"/>
                <a:cs typeface="Arabic Typesetting" panose="03020402040406030203" pitchFamily="66" charset="-78"/>
              </a:rPr>
              <a:t>الاطلاع على </a:t>
            </a:r>
            <a:r>
              <a:rPr lang="ar-SA" sz="5000" b="1" dirty="0" smtClean="0">
                <a:solidFill>
                  <a:srgbClr val="002060"/>
                </a:solidFill>
                <a:effectLst>
                  <a:outerShdw blurRad="38100" dist="38100" dir="2700000" algn="tl">
                    <a:srgbClr val="000000">
                      <a:alpha val="43137"/>
                    </a:srgbClr>
                  </a:outerShdw>
                </a:effectLst>
                <a:latin typeface="Arabic Typesetting" panose="03020402040406030203" pitchFamily="66" charset="-78"/>
                <a:cs typeface="Arabic Typesetting" panose="03020402040406030203" pitchFamily="66" charset="-78"/>
              </a:rPr>
              <a:t>المعلومات</a:t>
            </a:r>
            <a:r>
              <a:rPr lang="ar-KW" sz="5000" b="1" dirty="0" smtClean="0">
                <a:solidFill>
                  <a:srgbClr val="002060"/>
                </a:solidFill>
                <a:effectLst>
                  <a:outerShdw blurRad="38100" dist="38100" dir="2700000" algn="tl">
                    <a:srgbClr val="000000">
                      <a:alpha val="43137"/>
                    </a:srgbClr>
                  </a:outerShdw>
                </a:effectLst>
                <a:latin typeface="Arabic Typesetting" panose="03020402040406030203" pitchFamily="66" charset="-78"/>
                <a:cs typeface="Arabic Typesetting" panose="03020402040406030203" pitchFamily="66" charset="-78"/>
              </a:rPr>
              <a:t> رقم</a:t>
            </a:r>
            <a:br>
              <a:rPr lang="ar-KW" sz="5000" b="1" dirty="0" smtClean="0">
                <a:solidFill>
                  <a:srgbClr val="002060"/>
                </a:solidFill>
                <a:effectLst>
                  <a:outerShdw blurRad="38100" dist="38100" dir="2700000" algn="tl">
                    <a:srgbClr val="000000">
                      <a:alpha val="43137"/>
                    </a:srgbClr>
                  </a:outerShdw>
                </a:effectLst>
                <a:latin typeface="Arabic Typesetting" panose="03020402040406030203" pitchFamily="66" charset="-78"/>
                <a:cs typeface="Arabic Typesetting" panose="03020402040406030203" pitchFamily="66" charset="-78"/>
              </a:rPr>
            </a:br>
            <a:r>
              <a:rPr lang="ar-KW" sz="5000" b="1" dirty="0" smtClean="0">
                <a:solidFill>
                  <a:srgbClr val="002060"/>
                </a:solidFill>
                <a:effectLst>
                  <a:outerShdw blurRad="38100" dist="38100" dir="2700000" algn="tl">
                    <a:srgbClr val="000000">
                      <a:alpha val="43137"/>
                    </a:srgbClr>
                  </a:outerShdw>
                </a:effectLst>
                <a:latin typeface="Arabic Typesetting" panose="03020402040406030203" pitchFamily="66" charset="-78"/>
                <a:cs typeface="Arabic Typesetting" panose="03020402040406030203" pitchFamily="66" charset="-78"/>
              </a:rPr>
              <a:t> 12 لسنة 2020</a:t>
            </a:r>
            <a:r>
              <a:rPr lang="ar-SA" sz="5000" b="1" dirty="0" smtClean="0">
                <a:solidFill>
                  <a:srgbClr val="002060"/>
                </a:solidFill>
                <a:effectLst>
                  <a:outerShdw blurRad="38100" dist="38100" dir="2700000" algn="tl">
                    <a:srgbClr val="000000">
                      <a:alpha val="43137"/>
                    </a:srgbClr>
                  </a:outerShdw>
                </a:effectLst>
                <a:latin typeface="Arabic Typesetting" panose="03020402040406030203" pitchFamily="66" charset="-78"/>
                <a:cs typeface="Arabic Typesetting" panose="03020402040406030203" pitchFamily="66" charset="-78"/>
              </a:rPr>
              <a:t> </a:t>
            </a:r>
            <a:r>
              <a:rPr lang="ar-KW" sz="5000" b="1" dirty="0" smtClean="0">
                <a:solidFill>
                  <a:srgbClr val="002060"/>
                </a:solidFill>
                <a:effectLst>
                  <a:outerShdw blurRad="38100" dist="38100" dir="2700000" algn="tl">
                    <a:srgbClr val="000000">
                      <a:alpha val="43137"/>
                    </a:srgbClr>
                  </a:outerShdw>
                </a:effectLst>
                <a:latin typeface="Arabic Typesetting" panose="03020402040406030203" pitchFamily="66" charset="-78"/>
                <a:cs typeface="Arabic Typesetting" panose="03020402040406030203" pitchFamily="66" charset="-78"/>
              </a:rPr>
              <a:t>ولائحته التنفيذية بالمؤسسة وشركاتها التابعة</a:t>
            </a:r>
            <a:endParaRPr lang="en-US" sz="5000" b="1" dirty="0">
              <a:solidFill>
                <a:srgbClr val="002060"/>
              </a:solidFill>
              <a:effectLst>
                <a:outerShdw blurRad="38100" dist="38100" dir="2700000" algn="tl">
                  <a:srgbClr val="000000">
                    <a:alpha val="43137"/>
                  </a:srgbClr>
                </a:outerShdw>
              </a:effectLst>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37707438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848600" y="6492875"/>
            <a:ext cx="457200" cy="365125"/>
          </a:xfrm>
        </p:spPr>
        <p:txBody>
          <a:bodyPr/>
          <a:lstStyle/>
          <a:p>
            <a:pPr algn="ctr"/>
            <a:fld id="{5C98228A-FE6B-4DD9-92E5-69A6AE93F407}" type="slidenum">
              <a:rPr lang="en-US" sz="1600" b="1"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pPr algn="ctr"/>
              <a:t>10</a:t>
            </a:fld>
            <a:endParaRPr lang="en-US"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ubtitle 2"/>
          <p:cNvSpPr txBox="1">
            <a:spLocks/>
          </p:cNvSpPr>
          <p:nvPr/>
        </p:nvSpPr>
        <p:spPr>
          <a:xfrm>
            <a:off x="762000" y="1600200"/>
            <a:ext cx="7772400" cy="2362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buFontTx/>
              <a:buChar char="–"/>
            </a:pPr>
            <a:r>
              <a:rPr lang="ar-KW" sz="2400" b="1" u="sng" dirty="0">
                <a:solidFill>
                  <a:srgbClr val="002060"/>
                </a:solidFill>
                <a:effectLst>
                  <a:outerShdw blurRad="38100" dist="38100" dir="2700000" algn="tl">
                    <a:srgbClr val="000000">
                      <a:alpha val="43137"/>
                    </a:srgbClr>
                  </a:outerShdw>
                </a:effectLst>
                <a:latin typeface="Muna Black" charset="-78"/>
                <a:ea typeface="Muna Black" charset="-78"/>
                <a:cs typeface="HASOOB" pitchFamily="2" charset="-78"/>
              </a:rPr>
              <a:t>استلام الموظف المختص للطلب وقيده في السجل الالكتروني (مادة </a:t>
            </a:r>
            <a:r>
              <a:rPr lang="ar-KW" sz="1800" b="1" u="sng" dirty="0">
                <a:solidFill>
                  <a:srgbClr val="002060"/>
                </a:solidFill>
                <a:effectLst>
                  <a:outerShdw blurRad="38100" dist="38100" dir="2700000" algn="tl">
                    <a:srgbClr val="000000">
                      <a:alpha val="43137"/>
                    </a:srgbClr>
                  </a:outerShdw>
                </a:effectLst>
                <a:latin typeface="Muna Black" charset="-78"/>
                <a:ea typeface="Muna Black" charset="-78"/>
                <a:cs typeface="+mj-cs"/>
              </a:rPr>
              <a:t>7</a:t>
            </a:r>
            <a:r>
              <a:rPr lang="ar-KW" sz="2400" b="1" u="sng" dirty="0">
                <a:solidFill>
                  <a:srgbClr val="002060"/>
                </a:solidFill>
                <a:effectLst>
                  <a:outerShdw blurRad="38100" dist="38100" dir="2700000" algn="tl">
                    <a:srgbClr val="000000">
                      <a:alpha val="43137"/>
                    </a:srgbClr>
                  </a:outerShdw>
                </a:effectLst>
                <a:latin typeface="Muna Black" charset="-78"/>
                <a:ea typeface="Muna Black" charset="-78"/>
                <a:cs typeface="HASOOB" pitchFamily="2" charset="-78"/>
              </a:rPr>
              <a:t> من القانون، ومادة </a:t>
            </a:r>
            <a:r>
              <a:rPr lang="ar-KW" sz="1800" b="1" u="sng" dirty="0">
                <a:solidFill>
                  <a:srgbClr val="002060"/>
                </a:solidFill>
                <a:effectLst>
                  <a:outerShdw blurRad="38100" dist="38100" dir="2700000" algn="tl">
                    <a:srgbClr val="000000">
                      <a:alpha val="43137"/>
                    </a:srgbClr>
                  </a:outerShdw>
                </a:effectLst>
                <a:latin typeface="Muna Black" charset="-78"/>
                <a:ea typeface="Muna Black" charset="-78"/>
                <a:cs typeface="+mj-cs"/>
              </a:rPr>
              <a:t>9</a:t>
            </a:r>
            <a:r>
              <a:rPr lang="ar-KW" sz="2400" b="1" u="sng" dirty="0">
                <a:solidFill>
                  <a:srgbClr val="002060"/>
                </a:solidFill>
                <a:effectLst>
                  <a:outerShdw blurRad="38100" dist="38100" dir="2700000" algn="tl">
                    <a:srgbClr val="000000">
                      <a:alpha val="43137"/>
                    </a:srgbClr>
                  </a:outerShdw>
                </a:effectLst>
                <a:latin typeface="Muna Black" charset="-78"/>
                <a:ea typeface="Muna Black" charset="-78"/>
                <a:cs typeface="HASOOB" pitchFamily="2" charset="-78"/>
              </a:rPr>
              <a:t> من اللائحة التنفيذية):</a:t>
            </a:r>
          </a:p>
          <a:p>
            <a:pPr marL="0" indent="0" algn="r" rtl="1">
              <a:buNone/>
            </a:pPr>
            <a:endParaRPr lang="ar-KW" sz="1000" b="1" u="sng" dirty="0" smtClean="0">
              <a:solidFill>
                <a:srgbClr val="002060"/>
              </a:solidFill>
              <a:latin typeface="Muna Black" charset="-78"/>
              <a:ea typeface="Muna Black" charset="-78"/>
              <a:cs typeface="PT Bold Heading" panose="02010400000000000000" pitchFamily="2" charset="-78"/>
            </a:endParaRPr>
          </a:p>
          <a:p>
            <a:pPr marL="231775" indent="-231775" algn="justLow" rtl="1">
              <a:buFont typeface="Courier New" panose="02070309020205020404" pitchFamily="49" charset="0"/>
              <a:buChar char="o"/>
            </a:pPr>
            <a:r>
              <a:rPr lang="ar-KW" sz="2000" dirty="0" smtClean="0">
                <a:cs typeface="HASOOB" pitchFamily="2" charset="-78"/>
              </a:rPr>
              <a:t>يجب على الموظف المختص فور تسلمه الطلب أن يعطي لمقدمه إشعاراً يبين فيه رقم الطلب وتاريخ تقديمه، ونوع المعلومة المطلوبة، والمدة اللازمة للرد عليها.</a:t>
            </a:r>
          </a:p>
          <a:p>
            <a:pPr marL="231775" indent="-231775" algn="justLow" rtl="1">
              <a:buFont typeface="Courier New" panose="02070309020205020404" pitchFamily="49" charset="0"/>
              <a:buChar char="o"/>
            </a:pPr>
            <a:r>
              <a:rPr lang="ar-KW" sz="2000" dirty="0" smtClean="0">
                <a:cs typeface="HASOOB" pitchFamily="2" charset="-78"/>
              </a:rPr>
              <a:t>قيد الطلب في السجل الإلكتروني المنشأ في المؤسسة/ الشركة (تقيد بالسجل الطلبات المقدمة، وأرقامها، وتاريخ تقديمها ونتيجة البت فيها، وتوقيع الشخص بما يفيد حصوله على المعلومات أو الوثائق محل الطلب).</a:t>
            </a:r>
          </a:p>
        </p:txBody>
      </p:sp>
      <p:sp>
        <p:nvSpPr>
          <p:cNvPr id="6" name="Rectangle 5"/>
          <p:cNvSpPr/>
          <p:nvPr/>
        </p:nvSpPr>
        <p:spPr>
          <a:xfrm>
            <a:off x="685800" y="3878520"/>
            <a:ext cx="7848600" cy="2369880"/>
          </a:xfrm>
          <a:prstGeom prst="rect">
            <a:avLst/>
          </a:prstGeom>
        </p:spPr>
        <p:txBody>
          <a:bodyPr wrap="square">
            <a:spAutoFit/>
          </a:bodyPr>
          <a:lstStyle/>
          <a:p>
            <a:pPr marL="342900" indent="-342900" algn="r" rtl="1">
              <a:spcBef>
                <a:spcPct val="20000"/>
              </a:spcBef>
              <a:buFontTx/>
              <a:buChar char="–"/>
            </a:pPr>
            <a:r>
              <a:rPr lang="ar-KW" sz="2400" b="1" u="sng" dirty="0">
                <a:solidFill>
                  <a:srgbClr val="002060"/>
                </a:solidFill>
                <a:effectLst>
                  <a:outerShdw blurRad="38100" dist="38100" dir="2700000" algn="tl">
                    <a:srgbClr val="000000">
                      <a:alpha val="43137"/>
                    </a:srgbClr>
                  </a:outerShdw>
                </a:effectLst>
                <a:latin typeface="Muna Black" charset="-78"/>
                <a:ea typeface="Muna Black" charset="-78"/>
                <a:cs typeface="HASOOB" pitchFamily="2" charset="-78"/>
              </a:rPr>
              <a:t>الإجراءات الواجب اتخاذها لبحث الطلب (مادة </a:t>
            </a:r>
            <a:r>
              <a:rPr lang="ar-KW" b="1" u="sng" dirty="0">
                <a:solidFill>
                  <a:srgbClr val="002060"/>
                </a:solidFill>
                <a:effectLst>
                  <a:outerShdw blurRad="38100" dist="38100" dir="2700000" algn="tl">
                    <a:srgbClr val="000000">
                      <a:alpha val="43137"/>
                    </a:srgbClr>
                  </a:outerShdw>
                </a:effectLst>
                <a:latin typeface="Muna Black" charset="-78"/>
                <a:ea typeface="Muna Black" charset="-78"/>
                <a:cs typeface="+mj-cs"/>
              </a:rPr>
              <a:t>3</a:t>
            </a:r>
            <a:r>
              <a:rPr lang="ar-KW" sz="2400" b="1" u="sng" dirty="0">
                <a:solidFill>
                  <a:srgbClr val="002060"/>
                </a:solidFill>
                <a:effectLst>
                  <a:outerShdw blurRad="38100" dist="38100" dir="2700000" algn="tl">
                    <a:srgbClr val="000000">
                      <a:alpha val="43137"/>
                    </a:srgbClr>
                  </a:outerShdw>
                </a:effectLst>
                <a:latin typeface="Muna Black" charset="-78"/>
                <a:ea typeface="Muna Black" charset="-78"/>
                <a:cs typeface="HASOOB" pitchFamily="2" charset="-78"/>
              </a:rPr>
              <a:t> من اللائحة التنفيذية):</a:t>
            </a:r>
          </a:p>
          <a:p>
            <a:pPr algn="r" rtl="1"/>
            <a:endParaRPr lang="ar-KW" sz="1000" b="1" dirty="0" smtClean="0">
              <a:latin typeface="Muna Black" charset="-78"/>
              <a:ea typeface="Muna Black" charset="-78"/>
              <a:cs typeface="HASOOB" pitchFamily="2" charset="-78"/>
            </a:endParaRPr>
          </a:p>
          <a:p>
            <a:pPr algn="r" rtl="1"/>
            <a:r>
              <a:rPr lang="ar-KW" sz="2000" b="1" dirty="0" smtClean="0">
                <a:latin typeface="Muna Black" charset="-78"/>
                <a:ea typeface="Muna Black" charset="-78"/>
                <a:cs typeface="HASOOB" pitchFamily="2" charset="-78"/>
              </a:rPr>
              <a:t>على الموظف المختص حال استلام الطلب اتخاذ الإجراءات الآتية:</a:t>
            </a:r>
          </a:p>
          <a:p>
            <a:pPr algn="r" rtl="1"/>
            <a:endParaRPr lang="ar-KW" sz="1000" b="1" dirty="0" smtClean="0">
              <a:latin typeface="Muna Black" charset="-78"/>
              <a:ea typeface="Muna Black" charset="-78"/>
              <a:cs typeface="HASOOB" pitchFamily="2" charset="-78"/>
            </a:endParaRPr>
          </a:p>
          <a:p>
            <a:pPr marL="231775" indent="-231775" algn="justLow" rtl="1">
              <a:buFont typeface="Courier New" panose="02070309020205020404" pitchFamily="49" charset="0"/>
              <a:buChar char="o"/>
            </a:pPr>
            <a:r>
              <a:rPr lang="ar-KW" sz="2000" dirty="0" smtClean="0">
                <a:latin typeface="Muna Black" charset="-78"/>
                <a:ea typeface="Muna Black" charset="-78"/>
                <a:cs typeface="HASOOB" pitchFamily="2" charset="-78"/>
              </a:rPr>
              <a:t>بحث الطلب وبيان مدى أحقية الشخص فيه من عدمه.</a:t>
            </a:r>
          </a:p>
          <a:p>
            <a:pPr marL="231775" indent="-231775" algn="justLow" rtl="1">
              <a:buFont typeface="Courier New" panose="02070309020205020404" pitchFamily="49" charset="0"/>
              <a:buChar char="o"/>
            </a:pPr>
            <a:r>
              <a:rPr lang="ar-KW" sz="2000" dirty="0">
                <a:latin typeface="Muna Black" charset="-78"/>
                <a:ea typeface="Muna Black" charset="-78"/>
                <a:cs typeface="HASOOB" pitchFamily="2" charset="-78"/>
              </a:rPr>
              <a:t>عرض نتيجة بحث الطلب على رئيس الجهة أو من يفوضه في ذلك لإصدار القرار بالموافقة على الطلب أو رفضه.</a:t>
            </a:r>
          </a:p>
          <a:p>
            <a:pPr marL="231775" indent="-231775" algn="justLow" rtl="1">
              <a:buFont typeface="Courier New" panose="02070309020205020404" pitchFamily="49" charset="0"/>
              <a:buChar char="o"/>
            </a:pPr>
            <a:r>
              <a:rPr lang="ar-KW" sz="2000" dirty="0">
                <a:latin typeface="Muna Black" charset="-78"/>
                <a:ea typeface="Muna Black" charset="-78"/>
                <a:cs typeface="HASOOB" pitchFamily="2" charset="-78"/>
              </a:rPr>
              <a:t>توفير المعلومات والوثائق </a:t>
            </a:r>
            <a:r>
              <a:rPr lang="ar-KW" sz="2000" dirty="0" smtClean="0">
                <a:latin typeface="Muna Black" charset="-78"/>
                <a:ea typeface="Muna Black" charset="-78"/>
                <a:cs typeface="+mj-cs"/>
              </a:rPr>
              <a:t>-</a:t>
            </a:r>
            <a:r>
              <a:rPr lang="ar-KW" sz="2000" dirty="0" smtClean="0">
                <a:latin typeface="Muna Black" charset="-78"/>
                <a:ea typeface="Muna Black" charset="-78"/>
                <a:cs typeface="HASOOB" pitchFamily="2" charset="-78"/>
              </a:rPr>
              <a:t> </a:t>
            </a:r>
            <a:r>
              <a:rPr lang="ar-KW" sz="2000" dirty="0">
                <a:latin typeface="Muna Black" charset="-78"/>
                <a:ea typeface="Muna Black" charset="-78"/>
                <a:cs typeface="HASOOB" pitchFamily="2" charset="-78"/>
              </a:rPr>
              <a:t>بحسب الأحوال </a:t>
            </a:r>
            <a:r>
              <a:rPr lang="ar-KW" sz="2000" dirty="0" smtClean="0">
                <a:latin typeface="Muna Black" charset="-78"/>
                <a:ea typeface="Muna Black" charset="-78"/>
                <a:cs typeface="+mj-cs"/>
              </a:rPr>
              <a:t>-</a:t>
            </a:r>
            <a:r>
              <a:rPr lang="ar-KW" sz="2000" dirty="0" smtClean="0">
                <a:latin typeface="Muna Black" charset="-78"/>
                <a:ea typeface="Muna Black" charset="-78"/>
                <a:cs typeface="HASOOB" pitchFamily="2" charset="-78"/>
              </a:rPr>
              <a:t> </a:t>
            </a:r>
            <a:r>
              <a:rPr lang="ar-KW" sz="2000" dirty="0">
                <a:latin typeface="Muna Black" charset="-78"/>
                <a:ea typeface="Muna Black" charset="-78"/>
                <a:cs typeface="HASOOB" pitchFamily="2" charset="-78"/>
              </a:rPr>
              <a:t>المرتبطة بالطلب عند الموافقة عليه. </a:t>
            </a:r>
          </a:p>
          <a:p>
            <a:pPr marL="231775" indent="-231775" algn="justLow" rtl="1">
              <a:buFont typeface="Courier New" panose="02070309020205020404" pitchFamily="49" charset="0"/>
              <a:buChar char="o"/>
            </a:pPr>
            <a:r>
              <a:rPr lang="ar-KW" sz="2000" dirty="0">
                <a:latin typeface="Muna Black" charset="-78"/>
                <a:ea typeface="Muna Black" charset="-78"/>
                <a:cs typeface="HASOOB" pitchFamily="2" charset="-78"/>
              </a:rPr>
              <a:t>الرد على الشخص خلال المدة المحددة بالقانون، وفي حالة رفض الطلب وجب أن يكون الرد مسبب.</a:t>
            </a:r>
          </a:p>
        </p:txBody>
      </p:sp>
      <p:sp>
        <p:nvSpPr>
          <p:cNvPr id="7" name="Title 1"/>
          <p:cNvSpPr txBox="1">
            <a:spLocks/>
          </p:cNvSpPr>
          <p:nvPr/>
        </p:nvSpPr>
        <p:spPr>
          <a:xfrm>
            <a:off x="1809750" y="533400"/>
            <a:ext cx="5448300" cy="838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rtl="1"/>
            <a:r>
              <a:rPr lang="ar-KW" sz="4000" b="1" dirty="0" smtClean="0">
                <a:solidFill>
                  <a:srgbClr val="C00000"/>
                </a:solidFill>
                <a:effectLst>
                  <a:outerShdw blurRad="38100" dist="38100" dir="2700000" algn="tl">
                    <a:srgbClr val="000000">
                      <a:alpha val="43137"/>
                    </a:srgbClr>
                  </a:outerShdw>
                </a:effectLst>
                <a:latin typeface="Arabic Typesetting" panose="03020402040406030203" pitchFamily="66" charset="-78"/>
                <a:ea typeface="Muna Black" charset="-78"/>
                <a:cs typeface="Arabic Typesetting" panose="03020402040406030203" pitchFamily="66" charset="-78"/>
              </a:rPr>
              <a:t>إجراءات التعامل مع الطلبات والتظلمات المقدمة</a:t>
            </a:r>
            <a:r>
              <a:rPr lang="ar-KW" sz="4000" b="1" dirty="0">
                <a:solidFill>
                  <a:srgbClr val="C00000"/>
                </a:solidFill>
                <a:effectLst>
                  <a:outerShdw blurRad="38100" dist="38100" dir="2700000" algn="tl">
                    <a:srgbClr val="000000">
                      <a:alpha val="43137"/>
                    </a:srgbClr>
                  </a:outerShdw>
                </a:effectLst>
                <a:latin typeface="Arabic Typesetting" panose="03020402040406030203" pitchFamily="66" charset="-78"/>
                <a:ea typeface="Muna Black" charset="-78"/>
                <a:cs typeface="Arabic Typesetting" panose="03020402040406030203" pitchFamily="66" charset="-78"/>
              </a:rPr>
              <a:t> </a:t>
            </a:r>
            <a:r>
              <a:rPr lang="ar-KW" sz="4000" b="1" dirty="0" smtClean="0">
                <a:solidFill>
                  <a:srgbClr val="C00000"/>
                </a:solidFill>
                <a:effectLst>
                  <a:outerShdw blurRad="38100" dist="38100" dir="2700000" algn="tl">
                    <a:srgbClr val="000000">
                      <a:alpha val="43137"/>
                    </a:srgbClr>
                  </a:outerShdw>
                </a:effectLst>
                <a:latin typeface="Arabic Typesetting" panose="03020402040406030203" pitchFamily="66" charset="-78"/>
                <a:ea typeface="Muna Black" charset="-78"/>
                <a:cs typeface="Arabic Typesetting" panose="03020402040406030203" pitchFamily="66" charset="-78"/>
              </a:rPr>
              <a:t>استناداً لأحكام القانون ولائحته التنفيذية</a:t>
            </a:r>
            <a:endParaRPr lang="en-US" sz="4000" b="1" dirty="0">
              <a:effectLst>
                <a:outerShdw blurRad="38100" dist="38100" dir="2700000" algn="tl">
                  <a:srgbClr val="000000">
                    <a:alpha val="43137"/>
                  </a:srgbClr>
                </a:outerShdw>
              </a:effectLst>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2063252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848600" y="6492875"/>
            <a:ext cx="457200" cy="365125"/>
          </a:xfrm>
        </p:spPr>
        <p:txBody>
          <a:bodyPr/>
          <a:lstStyle/>
          <a:p>
            <a:pPr algn="ctr"/>
            <a:fld id="{5C98228A-FE6B-4DD9-92E5-69A6AE93F407}" type="slidenum">
              <a:rPr lang="en-US" sz="1600" b="1"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pPr algn="ctr"/>
              <a:t>11</a:t>
            </a:fld>
            <a:endParaRPr lang="en-US"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641350" y="1684853"/>
            <a:ext cx="8077200" cy="2277547"/>
          </a:xfrm>
          <a:prstGeom prst="rect">
            <a:avLst/>
          </a:prstGeom>
        </p:spPr>
        <p:txBody>
          <a:bodyPr wrap="square">
            <a:spAutoFit/>
          </a:bodyPr>
          <a:lstStyle/>
          <a:p>
            <a:pPr marL="342900" indent="-342900" algn="r" rtl="1">
              <a:spcBef>
                <a:spcPct val="20000"/>
              </a:spcBef>
              <a:buFontTx/>
              <a:buChar char="–"/>
            </a:pPr>
            <a:r>
              <a:rPr lang="ar-KW" sz="2400" b="1" u="sng" dirty="0">
                <a:solidFill>
                  <a:srgbClr val="002060"/>
                </a:solidFill>
                <a:effectLst>
                  <a:outerShdw blurRad="38100" dist="38100" dir="2700000" algn="tl">
                    <a:srgbClr val="000000">
                      <a:alpha val="43137"/>
                    </a:srgbClr>
                  </a:outerShdw>
                </a:effectLst>
                <a:latin typeface="Muna Black" charset="-78"/>
                <a:ea typeface="Muna Black" charset="-78"/>
                <a:cs typeface="HASOOB" pitchFamily="2" charset="-78"/>
              </a:rPr>
              <a:t>المدة الواجب الرد خلالها وتمديدها (مادة </a:t>
            </a:r>
            <a:r>
              <a:rPr lang="ar-KW" b="1" u="sng" dirty="0">
                <a:solidFill>
                  <a:srgbClr val="002060"/>
                </a:solidFill>
                <a:effectLst>
                  <a:outerShdw blurRad="38100" dist="38100" dir="2700000" algn="tl">
                    <a:srgbClr val="000000">
                      <a:alpha val="43137"/>
                    </a:srgbClr>
                  </a:outerShdw>
                </a:effectLst>
                <a:latin typeface="Muna Black" charset="-78"/>
                <a:ea typeface="Muna Black" charset="-78"/>
                <a:cs typeface="+mj-cs"/>
              </a:rPr>
              <a:t>8</a:t>
            </a:r>
            <a:r>
              <a:rPr lang="ar-KW" sz="2400" b="1" u="sng" dirty="0">
                <a:solidFill>
                  <a:srgbClr val="002060"/>
                </a:solidFill>
                <a:effectLst>
                  <a:outerShdw blurRad="38100" dist="38100" dir="2700000" algn="tl">
                    <a:srgbClr val="000000">
                      <a:alpha val="43137"/>
                    </a:srgbClr>
                  </a:outerShdw>
                </a:effectLst>
                <a:latin typeface="Muna Black" charset="-78"/>
                <a:ea typeface="Muna Black" charset="-78"/>
                <a:cs typeface="HASOOB" pitchFamily="2" charset="-78"/>
              </a:rPr>
              <a:t> من القانون):</a:t>
            </a:r>
          </a:p>
          <a:p>
            <a:pPr algn="r" rtl="1"/>
            <a:endParaRPr lang="ar-KW" b="1" dirty="0">
              <a:solidFill>
                <a:srgbClr val="C00000"/>
              </a:solidFill>
              <a:latin typeface="Muna Black" charset="-78"/>
              <a:ea typeface="Muna Black" charset="-78"/>
              <a:cs typeface="HASOOB" pitchFamily="2" charset="-78"/>
            </a:endParaRPr>
          </a:p>
          <a:p>
            <a:pPr marL="285750" indent="-285750" algn="justLow" rtl="1">
              <a:buFont typeface="Courier New" panose="02070309020205020404" pitchFamily="49" charset="0"/>
              <a:buChar char="o"/>
            </a:pPr>
            <a:r>
              <a:rPr lang="ar-KW" sz="2000" dirty="0" smtClean="0">
                <a:latin typeface="Muna Black" charset="-78"/>
                <a:ea typeface="Muna Black" charset="-78"/>
                <a:cs typeface="HASOOB" pitchFamily="2" charset="-78"/>
              </a:rPr>
              <a:t>يجب على </a:t>
            </a:r>
            <a:r>
              <a:rPr lang="ar-KW" sz="2000" dirty="0">
                <a:latin typeface="Muna Black" charset="-78"/>
                <a:ea typeface="Muna Black" charset="-78"/>
                <a:cs typeface="HASOOB" pitchFamily="2" charset="-78"/>
              </a:rPr>
              <a:t>الموظف المختص </a:t>
            </a:r>
            <a:r>
              <a:rPr lang="ar-KW" sz="2000" dirty="0" smtClean="0">
                <a:latin typeface="Muna Black" charset="-78"/>
                <a:ea typeface="Muna Black" charset="-78"/>
                <a:cs typeface="+mj-cs"/>
              </a:rPr>
              <a:t>-</a:t>
            </a:r>
            <a:r>
              <a:rPr lang="ar-KW" sz="2000" dirty="0" smtClean="0">
                <a:latin typeface="Muna Black" charset="-78"/>
                <a:ea typeface="Muna Black" charset="-78"/>
                <a:cs typeface="HASOOB" pitchFamily="2" charset="-78"/>
              </a:rPr>
              <a:t> بعد العرض على رئيس الجهة أو من يفوضه </a:t>
            </a:r>
            <a:r>
              <a:rPr lang="ar-KW" sz="2000" dirty="0" smtClean="0">
                <a:latin typeface="Muna Black" charset="-78"/>
                <a:ea typeface="Muna Black" charset="-78"/>
                <a:cs typeface="+mj-cs"/>
              </a:rPr>
              <a:t>-</a:t>
            </a:r>
            <a:r>
              <a:rPr lang="ar-KW" sz="2000" dirty="0" smtClean="0">
                <a:latin typeface="Muna Black" charset="-78"/>
                <a:ea typeface="Muna Black" charset="-78"/>
                <a:cs typeface="HASOOB" pitchFamily="2" charset="-78"/>
              </a:rPr>
              <a:t> الرد على الطلب خلال عشرة أيام عمل من تاريخ تسلمه.</a:t>
            </a:r>
            <a:endParaRPr lang="ar-KW" sz="2000" dirty="0">
              <a:latin typeface="Muna Black" charset="-78"/>
              <a:ea typeface="Muna Black" charset="-78"/>
              <a:cs typeface="HASOOB" pitchFamily="2" charset="-78"/>
            </a:endParaRPr>
          </a:p>
          <a:p>
            <a:pPr marL="285750" indent="-285750" algn="justLow" rtl="1">
              <a:buFont typeface="Courier New" panose="02070309020205020404" pitchFamily="49" charset="0"/>
              <a:buChar char="o"/>
            </a:pPr>
            <a:r>
              <a:rPr lang="ar-KW" sz="2000" dirty="0" smtClean="0">
                <a:latin typeface="Muna Black" charset="-78"/>
                <a:ea typeface="Muna Black" charset="-78"/>
                <a:cs typeface="HASOOB" pitchFamily="2" charset="-78"/>
              </a:rPr>
              <a:t>يجوز تمديد هذه المدة لمدة مماثلة أو أكثر إذا كان الطلب يتضمن عدداً كثيراً من المعلومات، أو كان الوصول إلى المعلومة يستوجب استشارة جهة أخرى، مع إخطار الطالب بذلك، على ألا يزيد مجموع هذه المدد في جميع الأحوال على ثلاثة أشهر.</a:t>
            </a:r>
          </a:p>
        </p:txBody>
      </p:sp>
      <p:sp>
        <p:nvSpPr>
          <p:cNvPr id="6" name="Subtitle 2"/>
          <p:cNvSpPr txBox="1">
            <a:spLocks/>
          </p:cNvSpPr>
          <p:nvPr/>
        </p:nvSpPr>
        <p:spPr>
          <a:xfrm>
            <a:off x="641350" y="3886200"/>
            <a:ext cx="8077200" cy="2514600"/>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20000"/>
              </a:lnSpc>
              <a:buFontTx/>
              <a:buChar char="–"/>
            </a:pPr>
            <a:r>
              <a:rPr lang="ar-KW" sz="2600" b="1" u="sng" dirty="0">
                <a:solidFill>
                  <a:srgbClr val="002060"/>
                </a:solidFill>
                <a:effectLst>
                  <a:outerShdw blurRad="38100" dist="38100" dir="2700000" algn="tl">
                    <a:srgbClr val="000000">
                      <a:alpha val="43137"/>
                    </a:srgbClr>
                  </a:outerShdw>
                </a:effectLst>
                <a:latin typeface="Muna Black" charset="-78"/>
                <a:ea typeface="Muna Black" charset="-78"/>
                <a:cs typeface="HASOOB" pitchFamily="2" charset="-78"/>
              </a:rPr>
              <a:t>الموافقة على الطلب والرسوم الواجب دفعها (مادة </a:t>
            </a:r>
            <a:r>
              <a:rPr lang="ar-KW" sz="1900" b="1" u="sng" dirty="0">
                <a:solidFill>
                  <a:srgbClr val="002060"/>
                </a:solidFill>
                <a:effectLst>
                  <a:outerShdw blurRad="38100" dist="38100" dir="2700000" algn="tl">
                    <a:srgbClr val="000000">
                      <a:alpha val="43137"/>
                    </a:srgbClr>
                  </a:outerShdw>
                </a:effectLst>
                <a:latin typeface="Muna Black" charset="-78"/>
                <a:ea typeface="Muna Black" charset="-78"/>
                <a:cs typeface="+mj-cs"/>
              </a:rPr>
              <a:t>9</a:t>
            </a:r>
            <a:r>
              <a:rPr lang="ar-KW" sz="2600" b="1" u="sng" dirty="0">
                <a:solidFill>
                  <a:srgbClr val="002060"/>
                </a:solidFill>
                <a:effectLst>
                  <a:outerShdw blurRad="38100" dist="38100" dir="2700000" algn="tl">
                    <a:srgbClr val="000000">
                      <a:alpha val="43137"/>
                    </a:srgbClr>
                  </a:outerShdw>
                </a:effectLst>
                <a:latin typeface="Muna Black" charset="-78"/>
                <a:ea typeface="Muna Black" charset="-78"/>
                <a:cs typeface="HASOOB" pitchFamily="2" charset="-78"/>
              </a:rPr>
              <a:t> من القانون، ومادة </a:t>
            </a:r>
            <a:r>
              <a:rPr lang="ar-KW" sz="1900" b="1" u="sng" dirty="0">
                <a:solidFill>
                  <a:srgbClr val="002060"/>
                </a:solidFill>
                <a:effectLst>
                  <a:outerShdw blurRad="38100" dist="38100" dir="2700000" algn="tl">
                    <a:srgbClr val="000000">
                      <a:alpha val="43137"/>
                    </a:srgbClr>
                  </a:outerShdw>
                </a:effectLst>
                <a:latin typeface="Muna Black" charset="-78"/>
                <a:ea typeface="Muna Black" charset="-78"/>
                <a:cs typeface="+mj-cs"/>
              </a:rPr>
              <a:t>4</a:t>
            </a:r>
            <a:r>
              <a:rPr lang="ar-KW" sz="2600" b="1" u="sng" dirty="0">
                <a:solidFill>
                  <a:srgbClr val="002060"/>
                </a:solidFill>
                <a:effectLst>
                  <a:outerShdw blurRad="38100" dist="38100" dir="2700000" algn="tl">
                    <a:srgbClr val="000000">
                      <a:alpha val="43137"/>
                    </a:srgbClr>
                  </a:outerShdw>
                </a:effectLst>
                <a:latin typeface="Muna Black" charset="-78"/>
                <a:ea typeface="Muna Black" charset="-78"/>
                <a:cs typeface="HASOOB" pitchFamily="2" charset="-78"/>
              </a:rPr>
              <a:t> من اللائحة التنفيذية):</a:t>
            </a:r>
          </a:p>
          <a:p>
            <a:pPr marL="0" indent="0" algn="r" rtl="1">
              <a:lnSpc>
                <a:spcPct val="120000"/>
              </a:lnSpc>
              <a:buNone/>
            </a:pPr>
            <a:endParaRPr lang="ar-KW" sz="1100" b="1" u="sng" dirty="0" smtClean="0">
              <a:solidFill>
                <a:srgbClr val="002060"/>
              </a:solidFill>
              <a:latin typeface="Muna Black" charset="-78"/>
              <a:ea typeface="Muna Black" charset="-78"/>
              <a:cs typeface="PT Bold Heading" panose="02010400000000000000" pitchFamily="2" charset="-78"/>
            </a:endParaRPr>
          </a:p>
          <a:p>
            <a:pPr marL="285750" indent="-285750" algn="justLow" rtl="1">
              <a:buFont typeface="Courier New" panose="02070309020205020404" pitchFamily="49" charset="0"/>
              <a:buChar char="o"/>
            </a:pPr>
            <a:r>
              <a:rPr lang="ar-KW" sz="2200" dirty="0" smtClean="0">
                <a:latin typeface="Muna Black" charset="-78"/>
                <a:ea typeface="Muna Black" charset="-78"/>
                <a:cs typeface="HASOOB" pitchFamily="2" charset="-78"/>
              </a:rPr>
              <a:t>يجب على الموظف المختص عند الموافقة على الطلب أن يمكن الشخص من الاطلاع على المعلومات الخاصة به، وتسليمه صوراً من الوثائق المرتبطة بها في حالة طلبها بعد سداد الرسم الذي حددته اللائحة التنفيذية.</a:t>
            </a:r>
          </a:p>
          <a:p>
            <a:pPr marL="285750" indent="-285750" algn="justLow" rtl="1">
              <a:buFont typeface="Courier New" panose="02070309020205020404" pitchFamily="49" charset="0"/>
              <a:buChar char="o"/>
            </a:pPr>
            <a:r>
              <a:rPr lang="ar-KW" sz="2200" dirty="0" smtClean="0">
                <a:latin typeface="Muna Black" charset="-78"/>
                <a:ea typeface="Muna Black" charset="-78"/>
                <a:cs typeface="HASOOB" pitchFamily="2" charset="-78"/>
              </a:rPr>
              <a:t>للشخص عند قبول طلبه حق الاطلاع دون سداد رسم، وله حق الحصول على الوثائق بعد سداد رسم مقداره خمسة دنانير عن كل وثيقة لا يزيد عدد أوراقها عن عشرة ويضاف نصف دينار على كل ورقة زائدة.</a:t>
            </a:r>
          </a:p>
        </p:txBody>
      </p:sp>
      <p:sp>
        <p:nvSpPr>
          <p:cNvPr id="8" name="Title 1"/>
          <p:cNvSpPr txBox="1">
            <a:spLocks/>
          </p:cNvSpPr>
          <p:nvPr/>
        </p:nvSpPr>
        <p:spPr>
          <a:xfrm>
            <a:off x="1809750" y="533400"/>
            <a:ext cx="5448300" cy="838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rtl="1"/>
            <a:r>
              <a:rPr lang="ar-KW" sz="4000" b="1" dirty="0" smtClean="0">
                <a:solidFill>
                  <a:srgbClr val="C00000"/>
                </a:solidFill>
                <a:effectLst>
                  <a:outerShdw blurRad="38100" dist="38100" dir="2700000" algn="tl">
                    <a:srgbClr val="000000">
                      <a:alpha val="43137"/>
                    </a:srgbClr>
                  </a:outerShdw>
                </a:effectLst>
                <a:latin typeface="Arabic Typesetting" panose="03020402040406030203" pitchFamily="66" charset="-78"/>
                <a:ea typeface="Muna Black" charset="-78"/>
                <a:cs typeface="Arabic Typesetting" panose="03020402040406030203" pitchFamily="66" charset="-78"/>
              </a:rPr>
              <a:t>إجراءات التعامل مع الطلبات والتظلمات المقدمة</a:t>
            </a:r>
            <a:r>
              <a:rPr lang="ar-KW" sz="4000" b="1" dirty="0">
                <a:solidFill>
                  <a:srgbClr val="C00000"/>
                </a:solidFill>
                <a:effectLst>
                  <a:outerShdw blurRad="38100" dist="38100" dir="2700000" algn="tl">
                    <a:srgbClr val="000000">
                      <a:alpha val="43137"/>
                    </a:srgbClr>
                  </a:outerShdw>
                </a:effectLst>
                <a:latin typeface="Arabic Typesetting" panose="03020402040406030203" pitchFamily="66" charset="-78"/>
                <a:ea typeface="Muna Black" charset="-78"/>
                <a:cs typeface="Arabic Typesetting" panose="03020402040406030203" pitchFamily="66" charset="-78"/>
              </a:rPr>
              <a:t> </a:t>
            </a:r>
            <a:r>
              <a:rPr lang="ar-KW" sz="4000" b="1" dirty="0" smtClean="0">
                <a:solidFill>
                  <a:srgbClr val="C00000"/>
                </a:solidFill>
                <a:effectLst>
                  <a:outerShdw blurRad="38100" dist="38100" dir="2700000" algn="tl">
                    <a:srgbClr val="000000">
                      <a:alpha val="43137"/>
                    </a:srgbClr>
                  </a:outerShdw>
                </a:effectLst>
                <a:latin typeface="Arabic Typesetting" panose="03020402040406030203" pitchFamily="66" charset="-78"/>
                <a:ea typeface="Muna Black" charset="-78"/>
                <a:cs typeface="Arabic Typesetting" panose="03020402040406030203" pitchFamily="66" charset="-78"/>
              </a:rPr>
              <a:t>استناداً لأحكام القانون ولائحته التنفيذية</a:t>
            </a:r>
            <a:endParaRPr lang="en-US" sz="4000" b="1" dirty="0">
              <a:effectLst>
                <a:outerShdw blurRad="38100" dist="38100" dir="2700000" algn="tl">
                  <a:srgbClr val="000000">
                    <a:alpha val="43137"/>
                  </a:srgbClr>
                </a:outerShdw>
              </a:effectLst>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36617555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848600" y="6492875"/>
            <a:ext cx="457200" cy="365125"/>
          </a:xfrm>
        </p:spPr>
        <p:txBody>
          <a:bodyPr/>
          <a:lstStyle/>
          <a:p>
            <a:pPr algn="ctr"/>
            <a:fld id="{5C98228A-FE6B-4DD9-92E5-69A6AE93F407}" type="slidenum">
              <a:rPr lang="en-US" sz="1600" b="1"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pPr algn="ctr"/>
              <a:t>12</a:t>
            </a:fld>
            <a:endParaRPr lang="en-US"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ubtitle 2"/>
          <p:cNvSpPr txBox="1">
            <a:spLocks/>
          </p:cNvSpPr>
          <p:nvPr/>
        </p:nvSpPr>
        <p:spPr>
          <a:xfrm>
            <a:off x="838200" y="1828800"/>
            <a:ext cx="8001000" cy="4343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buFontTx/>
              <a:buChar char="–"/>
            </a:pPr>
            <a:r>
              <a:rPr lang="ar-KW" sz="2400" b="1" u="sng" dirty="0">
                <a:solidFill>
                  <a:srgbClr val="002060"/>
                </a:solidFill>
                <a:effectLst>
                  <a:outerShdw blurRad="38100" dist="38100" dir="2700000" algn="tl">
                    <a:srgbClr val="000000">
                      <a:alpha val="43137"/>
                    </a:srgbClr>
                  </a:outerShdw>
                </a:effectLst>
                <a:latin typeface="Muna Black" charset="-78"/>
                <a:ea typeface="Muna Black" charset="-78"/>
                <a:cs typeface="HASOOB" pitchFamily="2" charset="-78"/>
              </a:rPr>
              <a:t>إمكانية تجزئة الطلب (مادة </a:t>
            </a:r>
            <a:r>
              <a:rPr lang="ar-KW" sz="1800" b="1" u="sng" dirty="0">
                <a:solidFill>
                  <a:srgbClr val="002060"/>
                </a:solidFill>
                <a:effectLst>
                  <a:outerShdw blurRad="38100" dist="38100" dir="2700000" algn="tl">
                    <a:srgbClr val="000000">
                      <a:alpha val="43137"/>
                    </a:srgbClr>
                  </a:outerShdw>
                </a:effectLst>
                <a:latin typeface="Muna Black" charset="-78"/>
                <a:ea typeface="Muna Black" charset="-78"/>
                <a:cs typeface="+mj-cs"/>
              </a:rPr>
              <a:t>10</a:t>
            </a:r>
            <a:r>
              <a:rPr lang="ar-KW" sz="2400" b="1" u="sng" dirty="0">
                <a:solidFill>
                  <a:srgbClr val="002060"/>
                </a:solidFill>
                <a:effectLst>
                  <a:outerShdw blurRad="38100" dist="38100" dir="2700000" algn="tl">
                    <a:srgbClr val="000000">
                      <a:alpha val="43137"/>
                    </a:srgbClr>
                  </a:outerShdw>
                </a:effectLst>
                <a:latin typeface="Muna Black" charset="-78"/>
                <a:ea typeface="Muna Black" charset="-78"/>
                <a:cs typeface="HASOOB" pitchFamily="2" charset="-78"/>
              </a:rPr>
              <a:t> من القانون):</a:t>
            </a:r>
          </a:p>
          <a:p>
            <a:pPr algn="justLow" rtl="1"/>
            <a:endParaRPr lang="ar-KW" sz="1800" b="1" dirty="0" smtClean="0">
              <a:solidFill>
                <a:srgbClr val="C00000"/>
              </a:solidFill>
              <a:latin typeface="Muna Black" charset="-78"/>
              <a:ea typeface="Muna Black" charset="-78"/>
              <a:cs typeface="HASOOB" pitchFamily="2" charset="-78"/>
            </a:endParaRPr>
          </a:p>
          <a:p>
            <a:pPr algn="justLow" rtl="1">
              <a:buFont typeface="Courier New" panose="02070309020205020404" pitchFamily="49" charset="0"/>
              <a:buChar char="o"/>
            </a:pPr>
            <a:r>
              <a:rPr lang="ar-KW" sz="2000" dirty="0" smtClean="0">
                <a:latin typeface="Muna Black" charset="-78"/>
                <a:ea typeface="Muna Black" charset="-78"/>
                <a:cs typeface="HASOOB" pitchFamily="2" charset="-78"/>
              </a:rPr>
              <a:t>إذا احتوى الطلب على أكثر من معلومة، وكان بعضها يدخل في نطاق حماية الخصوصية المحددة في هذا القانون، فعلى الجهة تجزئة الطلب متى كان ذلك ممكناً وإلا تم رفضه.</a:t>
            </a:r>
          </a:p>
          <a:p>
            <a:pPr algn="justLow" rtl="1"/>
            <a:endParaRPr lang="ar-KW" b="1" dirty="0" smtClean="0">
              <a:solidFill>
                <a:srgbClr val="002060"/>
              </a:solidFill>
              <a:latin typeface="Muna Black" charset="-78"/>
              <a:ea typeface="Muna Black" charset="-78"/>
              <a:cs typeface="HASOOB" pitchFamily="2" charset="-78"/>
            </a:endParaRPr>
          </a:p>
          <a:p>
            <a:pPr algn="r" rtl="1">
              <a:buFontTx/>
              <a:buChar char="–"/>
            </a:pPr>
            <a:r>
              <a:rPr lang="ar-KW" sz="2400" b="1" u="sng" dirty="0">
                <a:solidFill>
                  <a:srgbClr val="002060"/>
                </a:solidFill>
                <a:effectLst>
                  <a:outerShdw blurRad="38100" dist="38100" dir="2700000" algn="tl">
                    <a:srgbClr val="000000">
                      <a:alpha val="43137"/>
                    </a:srgbClr>
                  </a:outerShdw>
                </a:effectLst>
                <a:latin typeface="Muna Black" charset="-78"/>
                <a:ea typeface="Muna Black" charset="-78"/>
                <a:cs typeface="HASOOB" pitchFamily="2" charset="-78"/>
              </a:rPr>
              <a:t>رفض الطلب (مادة </a:t>
            </a:r>
            <a:r>
              <a:rPr lang="ar-KW" sz="1800" b="1" u="sng" dirty="0">
                <a:solidFill>
                  <a:srgbClr val="002060"/>
                </a:solidFill>
                <a:effectLst>
                  <a:outerShdw blurRad="38100" dist="38100" dir="2700000" algn="tl">
                    <a:srgbClr val="000000">
                      <a:alpha val="43137"/>
                    </a:srgbClr>
                  </a:outerShdw>
                </a:effectLst>
                <a:latin typeface="Muna Black" charset="-78"/>
                <a:ea typeface="Muna Black" charset="-78"/>
                <a:cs typeface="+mj-cs"/>
              </a:rPr>
              <a:t>11</a:t>
            </a:r>
            <a:r>
              <a:rPr lang="ar-KW" sz="2400" b="1" u="sng" dirty="0">
                <a:solidFill>
                  <a:srgbClr val="002060"/>
                </a:solidFill>
                <a:effectLst>
                  <a:outerShdw blurRad="38100" dist="38100" dir="2700000" algn="tl">
                    <a:srgbClr val="000000">
                      <a:alpha val="43137"/>
                    </a:srgbClr>
                  </a:outerShdw>
                </a:effectLst>
                <a:latin typeface="Muna Black" charset="-78"/>
                <a:ea typeface="Muna Black" charset="-78"/>
                <a:cs typeface="HASOOB" pitchFamily="2" charset="-78"/>
              </a:rPr>
              <a:t> من القانون):</a:t>
            </a:r>
          </a:p>
          <a:p>
            <a:pPr marL="0" indent="0" algn="r" rtl="1">
              <a:buNone/>
            </a:pPr>
            <a:endParaRPr lang="ar-KW" sz="1800" b="1" dirty="0">
              <a:solidFill>
                <a:srgbClr val="C00000"/>
              </a:solidFill>
              <a:latin typeface="Muna Black" charset="-78"/>
              <a:ea typeface="Muna Black" charset="-78"/>
              <a:cs typeface="HASOOB" pitchFamily="2" charset="-78"/>
            </a:endParaRPr>
          </a:p>
          <a:p>
            <a:pPr algn="justLow" rtl="1">
              <a:buFont typeface="Courier New" panose="02070309020205020404" pitchFamily="49" charset="0"/>
              <a:buChar char="o"/>
            </a:pPr>
            <a:r>
              <a:rPr lang="ar-KW" sz="2000" dirty="0">
                <a:latin typeface="Muna Black" charset="-78"/>
                <a:ea typeface="Muna Black" charset="-78"/>
                <a:cs typeface="HASOOB" pitchFamily="2" charset="-78"/>
              </a:rPr>
              <a:t>يجب على الموظف المختص إخطار الطالب كتابة برفض طلبه، مع بيان أسباب الرفض.</a:t>
            </a:r>
          </a:p>
          <a:p>
            <a:pPr marL="0" indent="0" algn="justLow" rtl="1">
              <a:buNone/>
            </a:pPr>
            <a:endParaRPr lang="ar-KW" b="1" dirty="0" smtClean="0">
              <a:solidFill>
                <a:srgbClr val="002060"/>
              </a:solidFill>
              <a:latin typeface="Muna Black" charset="-78"/>
              <a:ea typeface="Muna Black" charset="-78"/>
              <a:cs typeface="HASOOB" pitchFamily="2" charset="-78"/>
            </a:endParaRPr>
          </a:p>
          <a:p>
            <a:pPr marL="285750" indent="-285750" algn="justLow" rtl="1">
              <a:buFont typeface="Courier New" panose="02070309020205020404" pitchFamily="49" charset="0"/>
              <a:buChar char="o"/>
            </a:pPr>
            <a:endParaRPr lang="ar-KW" b="1" dirty="0" smtClean="0">
              <a:solidFill>
                <a:srgbClr val="002060"/>
              </a:solidFill>
              <a:latin typeface="Muna Black" charset="-78"/>
              <a:ea typeface="Muna Black" charset="-78"/>
              <a:cs typeface="HASOOB" pitchFamily="2" charset="-78"/>
            </a:endParaRPr>
          </a:p>
          <a:p>
            <a:pPr algn="r" rtl="1"/>
            <a:endParaRPr lang="en-US" dirty="0"/>
          </a:p>
        </p:txBody>
      </p:sp>
      <p:sp>
        <p:nvSpPr>
          <p:cNvPr id="6" name="Title 1"/>
          <p:cNvSpPr txBox="1">
            <a:spLocks/>
          </p:cNvSpPr>
          <p:nvPr/>
        </p:nvSpPr>
        <p:spPr>
          <a:xfrm>
            <a:off x="1809750" y="533400"/>
            <a:ext cx="5448300" cy="838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rtl="1"/>
            <a:r>
              <a:rPr lang="ar-KW" sz="4000" b="1" dirty="0" smtClean="0">
                <a:solidFill>
                  <a:srgbClr val="C00000"/>
                </a:solidFill>
                <a:effectLst>
                  <a:outerShdw blurRad="38100" dist="38100" dir="2700000" algn="tl">
                    <a:srgbClr val="000000">
                      <a:alpha val="43137"/>
                    </a:srgbClr>
                  </a:outerShdw>
                </a:effectLst>
                <a:latin typeface="Arabic Typesetting" panose="03020402040406030203" pitchFamily="66" charset="-78"/>
                <a:ea typeface="Muna Black" charset="-78"/>
                <a:cs typeface="Arabic Typesetting" panose="03020402040406030203" pitchFamily="66" charset="-78"/>
              </a:rPr>
              <a:t>إجراءات التعامل مع الطلبات والتظلمات المقدمة</a:t>
            </a:r>
            <a:r>
              <a:rPr lang="ar-KW" sz="4000" b="1" dirty="0">
                <a:solidFill>
                  <a:srgbClr val="C00000"/>
                </a:solidFill>
                <a:effectLst>
                  <a:outerShdw blurRad="38100" dist="38100" dir="2700000" algn="tl">
                    <a:srgbClr val="000000">
                      <a:alpha val="43137"/>
                    </a:srgbClr>
                  </a:outerShdw>
                </a:effectLst>
                <a:latin typeface="Arabic Typesetting" panose="03020402040406030203" pitchFamily="66" charset="-78"/>
                <a:ea typeface="Muna Black" charset="-78"/>
                <a:cs typeface="Arabic Typesetting" panose="03020402040406030203" pitchFamily="66" charset="-78"/>
              </a:rPr>
              <a:t> </a:t>
            </a:r>
            <a:r>
              <a:rPr lang="ar-KW" sz="4000" b="1" dirty="0" smtClean="0">
                <a:solidFill>
                  <a:srgbClr val="C00000"/>
                </a:solidFill>
                <a:effectLst>
                  <a:outerShdw blurRad="38100" dist="38100" dir="2700000" algn="tl">
                    <a:srgbClr val="000000">
                      <a:alpha val="43137"/>
                    </a:srgbClr>
                  </a:outerShdw>
                </a:effectLst>
                <a:latin typeface="Arabic Typesetting" panose="03020402040406030203" pitchFamily="66" charset="-78"/>
                <a:ea typeface="Muna Black" charset="-78"/>
                <a:cs typeface="Arabic Typesetting" panose="03020402040406030203" pitchFamily="66" charset="-78"/>
              </a:rPr>
              <a:t>استناداً لأحكام القانون ولائحته التنفيذية</a:t>
            </a:r>
            <a:endParaRPr lang="en-US" sz="4000" b="1" dirty="0">
              <a:effectLst>
                <a:outerShdw blurRad="38100" dist="38100" dir="2700000" algn="tl">
                  <a:srgbClr val="000000">
                    <a:alpha val="43137"/>
                  </a:srgbClr>
                </a:outerShdw>
              </a:effectLst>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15892266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848600" y="6492875"/>
            <a:ext cx="457200" cy="365125"/>
          </a:xfrm>
        </p:spPr>
        <p:txBody>
          <a:bodyPr/>
          <a:lstStyle/>
          <a:p>
            <a:pPr algn="ctr"/>
            <a:fld id="{5C98228A-FE6B-4DD9-92E5-69A6AE93F407}" type="slidenum">
              <a:rPr lang="en-US" sz="1600" b="1"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pPr algn="ctr"/>
              <a:t>13</a:t>
            </a:fld>
            <a:endParaRPr lang="en-US"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533400" y="1454831"/>
            <a:ext cx="8153400" cy="4945969"/>
          </a:xfrm>
          <a:prstGeom prst="rect">
            <a:avLst/>
          </a:prstGeom>
        </p:spPr>
        <p:txBody>
          <a:bodyPr wrap="square">
            <a:spAutoFit/>
          </a:bodyPr>
          <a:lstStyle/>
          <a:p>
            <a:pPr marL="285750" indent="-285750" algn="justLow" rtl="1">
              <a:lnSpc>
                <a:spcPct val="120000"/>
              </a:lnSpc>
              <a:buFontTx/>
              <a:buChar char="–"/>
            </a:pPr>
            <a:r>
              <a:rPr lang="ar-KW" sz="2400" b="1" u="sng" dirty="0">
                <a:solidFill>
                  <a:srgbClr val="002060"/>
                </a:solidFill>
                <a:effectLst>
                  <a:outerShdw blurRad="38100" dist="38100" dir="2700000" algn="tl">
                    <a:srgbClr val="000000">
                      <a:alpha val="43137"/>
                    </a:srgbClr>
                  </a:outerShdw>
                </a:effectLst>
                <a:latin typeface="Muna Black" charset="-78"/>
                <a:ea typeface="Muna Black" charset="-78"/>
                <a:cs typeface="HASOOB" pitchFamily="2" charset="-78"/>
              </a:rPr>
              <a:t>التظلم من رفض الطلب أو عدم الرد عليه (مادة </a:t>
            </a:r>
            <a:r>
              <a:rPr lang="ar-KW" b="1" u="sng" dirty="0">
                <a:solidFill>
                  <a:srgbClr val="002060"/>
                </a:solidFill>
                <a:effectLst>
                  <a:outerShdw blurRad="38100" dist="38100" dir="2700000" algn="tl">
                    <a:srgbClr val="000000">
                      <a:alpha val="43137"/>
                    </a:srgbClr>
                  </a:outerShdw>
                </a:effectLst>
                <a:latin typeface="Muna Black" charset="-78"/>
                <a:ea typeface="Muna Black" charset="-78"/>
                <a:cs typeface="+mj-cs"/>
              </a:rPr>
              <a:t>13</a:t>
            </a:r>
            <a:r>
              <a:rPr lang="ar-KW" sz="2400" b="1" u="sng" dirty="0">
                <a:solidFill>
                  <a:srgbClr val="002060"/>
                </a:solidFill>
                <a:effectLst>
                  <a:outerShdw blurRad="38100" dist="38100" dir="2700000" algn="tl">
                    <a:srgbClr val="000000">
                      <a:alpha val="43137"/>
                    </a:srgbClr>
                  </a:outerShdw>
                </a:effectLst>
                <a:latin typeface="Muna Black" charset="-78"/>
                <a:ea typeface="Muna Black" charset="-78"/>
                <a:cs typeface="HASOOB" pitchFamily="2" charset="-78"/>
              </a:rPr>
              <a:t> من القانون، والمواد </a:t>
            </a:r>
            <a:r>
              <a:rPr lang="ar-KW" b="1" u="sng" dirty="0">
                <a:solidFill>
                  <a:srgbClr val="002060"/>
                </a:solidFill>
                <a:effectLst>
                  <a:outerShdw blurRad="38100" dist="38100" dir="2700000" algn="tl">
                    <a:srgbClr val="000000">
                      <a:alpha val="43137"/>
                    </a:srgbClr>
                  </a:outerShdw>
                </a:effectLst>
                <a:latin typeface="Muna Black" charset="-78"/>
                <a:ea typeface="Muna Black" charset="-78"/>
                <a:cs typeface="+mj-cs"/>
              </a:rPr>
              <a:t>3</a:t>
            </a:r>
            <a:r>
              <a:rPr lang="ar-KW" sz="2400" b="1" u="sng" dirty="0">
                <a:solidFill>
                  <a:srgbClr val="002060"/>
                </a:solidFill>
                <a:effectLst>
                  <a:outerShdw blurRad="38100" dist="38100" dir="2700000" algn="tl">
                    <a:srgbClr val="000000">
                      <a:alpha val="43137"/>
                    </a:srgbClr>
                  </a:outerShdw>
                </a:effectLst>
                <a:latin typeface="Muna Black" charset="-78"/>
                <a:ea typeface="Muna Black" charset="-78"/>
                <a:cs typeface="HASOOB" pitchFamily="2" charset="-78"/>
              </a:rPr>
              <a:t>، </a:t>
            </a:r>
            <a:r>
              <a:rPr lang="ar-KW" b="1" u="sng" dirty="0">
                <a:solidFill>
                  <a:srgbClr val="002060"/>
                </a:solidFill>
                <a:effectLst>
                  <a:outerShdw blurRad="38100" dist="38100" dir="2700000" algn="tl">
                    <a:srgbClr val="000000">
                      <a:alpha val="43137"/>
                    </a:srgbClr>
                  </a:outerShdw>
                </a:effectLst>
                <a:latin typeface="Muna Black" charset="-78"/>
                <a:ea typeface="Muna Black" charset="-78"/>
                <a:cs typeface="+mj-cs"/>
              </a:rPr>
              <a:t>5</a:t>
            </a:r>
            <a:r>
              <a:rPr lang="ar-KW" sz="2400" b="1" u="sng" dirty="0">
                <a:solidFill>
                  <a:srgbClr val="002060"/>
                </a:solidFill>
                <a:effectLst>
                  <a:outerShdw blurRad="38100" dist="38100" dir="2700000" algn="tl">
                    <a:srgbClr val="000000">
                      <a:alpha val="43137"/>
                    </a:srgbClr>
                  </a:outerShdw>
                </a:effectLst>
                <a:latin typeface="Muna Black" charset="-78"/>
                <a:ea typeface="Muna Black" charset="-78"/>
                <a:cs typeface="HASOOB" pitchFamily="2" charset="-78"/>
              </a:rPr>
              <a:t>، </a:t>
            </a:r>
            <a:r>
              <a:rPr lang="ar-KW" b="1" u="sng" dirty="0">
                <a:solidFill>
                  <a:srgbClr val="002060"/>
                </a:solidFill>
                <a:effectLst>
                  <a:outerShdw blurRad="38100" dist="38100" dir="2700000" algn="tl">
                    <a:srgbClr val="000000">
                      <a:alpha val="43137"/>
                    </a:srgbClr>
                  </a:outerShdw>
                </a:effectLst>
                <a:latin typeface="Muna Black" charset="-78"/>
                <a:ea typeface="Muna Black" charset="-78"/>
                <a:cs typeface="+mj-cs"/>
              </a:rPr>
              <a:t>6</a:t>
            </a:r>
            <a:r>
              <a:rPr lang="ar-KW" sz="2400" b="1" u="sng" dirty="0">
                <a:solidFill>
                  <a:srgbClr val="002060"/>
                </a:solidFill>
                <a:effectLst>
                  <a:outerShdw blurRad="38100" dist="38100" dir="2700000" algn="tl">
                    <a:srgbClr val="000000">
                      <a:alpha val="43137"/>
                    </a:srgbClr>
                  </a:outerShdw>
                </a:effectLst>
                <a:latin typeface="Muna Black" charset="-78"/>
                <a:ea typeface="Muna Black" charset="-78"/>
                <a:cs typeface="HASOOB" pitchFamily="2" charset="-78"/>
              </a:rPr>
              <a:t>، </a:t>
            </a:r>
            <a:r>
              <a:rPr lang="ar-KW" b="1" u="sng" dirty="0">
                <a:solidFill>
                  <a:srgbClr val="002060"/>
                </a:solidFill>
                <a:effectLst>
                  <a:outerShdw blurRad="38100" dist="38100" dir="2700000" algn="tl">
                    <a:srgbClr val="000000">
                      <a:alpha val="43137"/>
                    </a:srgbClr>
                  </a:outerShdw>
                </a:effectLst>
                <a:latin typeface="Muna Black" charset="-78"/>
                <a:ea typeface="Muna Black" charset="-78"/>
                <a:cs typeface="+mj-cs"/>
              </a:rPr>
              <a:t>7</a:t>
            </a:r>
            <a:r>
              <a:rPr lang="ar-KW" sz="2400" b="1" u="sng" dirty="0">
                <a:solidFill>
                  <a:srgbClr val="002060"/>
                </a:solidFill>
                <a:effectLst>
                  <a:outerShdw blurRad="38100" dist="38100" dir="2700000" algn="tl">
                    <a:srgbClr val="000000">
                      <a:alpha val="43137"/>
                    </a:srgbClr>
                  </a:outerShdw>
                </a:effectLst>
                <a:latin typeface="Muna Black" charset="-78"/>
                <a:ea typeface="Muna Black" charset="-78"/>
                <a:cs typeface="HASOOB" pitchFamily="2" charset="-78"/>
              </a:rPr>
              <a:t> ،</a:t>
            </a:r>
            <a:r>
              <a:rPr lang="ar-KW" b="1" u="sng" dirty="0">
                <a:solidFill>
                  <a:srgbClr val="002060"/>
                </a:solidFill>
                <a:effectLst>
                  <a:outerShdw blurRad="38100" dist="38100" dir="2700000" algn="tl">
                    <a:srgbClr val="000000">
                      <a:alpha val="43137"/>
                    </a:srgbClr>
                  </a:outerShdw>
                </a:effectLst>
                <a:latin typeface="Muna Black" charset="-78"/>
                <a:ea typeface="Muna Black" charset="-78"/>
                <a:cs typeface="+mj-cs"/>
              </a:rPr>
              <a:t>8</a:t>
            </a:r>
            <a:r>
              <a:rPr lang="ar-KW" sz="2400" b="1" u="sng" dirty="0">
                <a:solidFill>
                  <a:srgbClr val="002060"/>
                </a:solidFill>
                <a:effectLst>
                  <a:outerShdw blurRad="38100" dist="38100" dir="2700000" algn="tl">
                    <a:srgbClr val="000000">
                      <a:alpha val="43137"/>
                    </a:srgbClr>
                  </a:outerShdw>
                </a:effectLst>
                <a:latin typeface="Muna Black" charset="-78"/>
                <a:ea typeface="Muna Black" charset="-78"/>
                <a:cs typeface="HASOOB" pitchFamily="2" charset="-78"/>
              </a:rPr>
              <a:t> من اللائحة التنفيذية):</a:t>
            </a:r>
          </a:p>
          <a:p>
            <a:pPr algn="justLow" rtl="1">
              <a:lnSpc>
                <a:spcPct val="120000"/>
              </a:lnSpc>
            </a:pPr>
            <a:endParaRPr lang="ar-KW" sz="900" b="1" dirty="0" smtClean="0">
              <a:solidFill>
                <a:srgbClr val="C00000"/>
              </a:solidFill>
              <a:latin typeface="Muna Black" charset="-78"/>
              <a:ea typeface="Muna Black" charset="-78"/>
              <a:cs typeface="HASOOB" pitchFamily="2" charset="-78"/>
            </a:endParaRPr>
          </a:p>
          <a:p>
            <a:pPr marL="231775" indent="-231775" algn="justLow" rtl="1">
              <a:buFont typeface="Courier New" panose="02070309020205020404" pitchFamily="49" charset="0"/>
              <a:buChar char="o"/>
            </a:pPr>
            <a:r>
              <a:rPr lang="ar-KW" sz="1900" dirty="0" smtClean="0">
                <a:latin typeface="Muna Black" charset="-78"/>
                <a:ea typeface="Muna Black" charset="-78"/>
                <a:cs typeface="HASOOB" pitchFamily="2" charset="-78"/>
              </a:rPr>
              <a:t>في </a:t>
            </a:r>
            <a:r>
              <a:rPr lang="ar-KW" sz="1900" dirty="0">
                <a:latin typeface="Muna Black" charset="-78"/>
                <a:ea typeface="Muna Black" charset="-78"/>
                <a:cs typeface="HASOOB" pitchFamily="2" charset="-78"/>
              </a:rPr>
              <a:t>جميع حالات رفض الطلب أو عدم الرد عليه خلال المدة المقررة بالقانون يكون لمقدم الطلب تقديم تظلم إلى الجهة كتابة أو إلكترونياً خلال ستين يوماً من تاريخ علمه برفض الطلب، أو من انتهاء المهلة المحددة بالقانون لبحث الطلب دون رد</a:t>
            </a:r>
            <a:r>
              <a:rPr lang="ar-KW" sz="1900" dirty="0" smtClean="0">
                <a:latin typeface="Muna Black" charset="-78"/>
                <a:ea typeface="Muna Black" charset="-78"/>
                <a:cs typeface="HASOOB" pitchFamily="2" charset="-78"/>
              </a:rPr>
              <a:t>.</a:t>
            </a:r>
          </a:p>
          <a:p>
            <a:pPr marL="231775" indent="-231775" algn="justLow" rtl="1">
              <a:buFont typeface="Courier New" panose="02070309020205020404" pitchFamily="49" charset="0"/>
              <a:buChar char="o"/>
            </a:pPr>
            <a:r>
              <a:rPr lang="ar-KW" sz="1900" dirty="0" smtClean="0">
                <a:latin typeface="Muna Black" charset="-78"/>
                <a:ea typeface="Muna Black" charset="-78"/>
                <a:cs typeface="HASOOB" pitchFamily="2" charset="-78"/>
              </a:rPr>
              <a:t>يجب أن يتضمن التظلم البيانات الآتية:(اسم مقدم التظلم وتوقيعه، تاريخ تقديم التظلم/ تاريخ البت في الطلب/ أسباب التظلم/ المستندات المؤيدة للتظلم).</a:t>
            </a:r>
          </a:p>
          <a:p>
            <a:pPr marL="231775" indent="-231775" algn="justLow" rtl="1">
              <a:buFont typeface="Courier New" panose="02070309020205020404" pitchFamily="49" charset="0"/>
              <a:buChar char="o"/>
            </a:pPr>
            <a:r>
              <a:rPr lang="ar-KW" sz="1900" dirty="0" smtClean="0">
                <a:latin typeface="Muna Black" charset="-78"/>
                <a:ea typeface="Muna Black" charset="-78"/>
                <a:cs typeface="HASOOB" pitchFamily="2" charset="-78"/>
              </a:rPr>
              <a:t>يعتبر التظلم الالكتروني منتجاً لآثاره من وقت ثبوت تسلم الجهة له، وتعد البيانات الصادرة من الأنظمة الإلكترونية بمثابة الأصل و لا يترتب البطلان على خلوها من توقيع المستلم.</a:t>
            </a:r>
          </a:p>
          <a:p>
            <a:pPr marL="231775" indent="-231775" algn="justLow" rtl="1">
              <a:buFont typeface="Courier New" panose="02070309020205020404" pitchFamily="49" charset="0"/>
              <a:buChar char="o"/>
            </a:pPr>
            <a:r>
              <a:rPr lang="ar-KW" sz="1900" dirty="0">
                <a:latin typeface="Muna Black" charset="-78"/>
                <a:ea typeface="Muna Black" charset="-78"/>
                <a:cs typeface="HASOOB" pitchFamily="2" charset="-78"/>
              </a:rPr>
              <a:t>تسلم الجهة للمتظلم اشعاراً كتابياً أو إلكترونياً مبيناً به تاريخ تقديم التظلم.</a:t>
            </a:r>
          </a:p>
          <a:p>
            <a:pPr marL="231775" indent="-231775" algn="justLow" rtl="1">
              <a:buFont typeface="Courier New" panose="02070309020205020404" pitchFamily="49" charset="0"/>
              <a:buChar char="o"/>
            </a:pPr>
            <a:r>
              <a:rPr lang="ar-KW" sz="1900" dirty="0">
                <a:latin typeface="Muna Black" charset="-78"/>
                <a:ea typeface="Muna Black" charset="-78"/>
                <a:cs typeface="HASOOB" pitchFamily="2" charset="-78"/>
              </a:rPr>
              <a:t>يقيد التظلم في السجل الإلكتروني المنشأ في المؤسسة/ الشركة، كما تقيد بالسجل نتيجة بحث التظلم.</a:t>
            </a:r>
          </a:p>
          <a:p>
            <a:pPr marL="231775" indent="-231775" algn="justLow" rtl="1">
              <a:buFont typeface="Courier New" panose="02070309020205020404" pitchFamily="49" charset="0"/>
              <a:buChar char="o"/>
            </a:pPr>
            <a:r>
              <a:rPr lang="ar-KW" sz="1900" dirty="0">
                <a:latin typeface="Muna Black" charset="-78"/>
                <a:ea typeface="Muna Black" charset="-78"/>
                <a:cs typeface="HASOOB" pitchFamily="2" charset="-78"/>
              </a:rPr>
              <a:t>على الجهة الرد على التظلم خلال ستين يوماً من تاريخ تقديمه.</a:t>
            </a:r>
          </a:p>
          <a:p>
            <a:pPr marL="231775" indent="-231775" algn="justLow" rtl="1">
              <a:buFont typeface="Courier New" panose="02070309020205020404" pitchFamily="49" charset="0"/>
              <a:buChar char="o"/>
            </a:pPr>
            <a:r>
              <a:rPr lang="ar-KW" sz="1900" dirty="0">
                <a:latin typeface="Muna Black" charset="-78"/>
                <a:ea typeface="Muna Black" charset="-78"/>
                <a:cs typeface="HASOOB" pitchFamily="2" charset="-78"/>
              </a:rPr>
              <a:t>يكون رفض التظلم بكتاب مبيناً به أسباب الرفض، ويتم إخطار المتظلم برفض تظلمه كتابة، أو إلكترونياً على البريد الإلكتروني أو بأية وسيلة اتصال إلكترونية حديثة قابلة للحفظ والاستخراج تحددها الجهة، مع بيان أسباب الرفض.</a:t>
            </a:r>
          </a:p>
          <a:p>
            <a:pPr marL="231775" indent="-231775" algn="justLow" rtl="1">
              <a:buFont typeface="Courier New" panose="02070309020205020404" pitchFamily="49" charset="0"/>
              <a:buChar char="o"/>
            </a:pPr>
            <a:r>
              <a:rPr lang="ar-KW" sz="1900" dirty="0">
                <a:latin typeface="Muna Black" charset="-78"/>
                <a:ea typeface="Muna Black" charset="-78"/>
                <a:cs typeface="HASOOB" pitchFamily="2" charset="-78"/>
              </a:rPr>
              <a:t>يعتبر عدم رد الجهة (انتهاء المدة المنصوص عليها دون رد) بمثابة رفض للتظلم.</a:t>
            </a:r>
          </a:p>
          <a:p>
            <a:pPr marL="231775" indent="-231775" algn="justLow" rtl="1">
              <a:buFont typeface="Courier New" panose="02070309020205020404" pitchFamily="49" charset="0"/>
              <a:buChar char="o"/>
            </a:pPr>
            <a:r>
              <a:rPr lang="ar-KW" sz="1900" dirty="0">
                <a:latin typeface="Muna Black" charset="-78"/>
                <a:ea typeface="Muna Black" charset="-78"/>
                <a:cs typeface="HASOOB" pitchFamily="2" charset="-78"/>
              </a:rPr>
              <a:t>لا يجوز اتخاذ إجراءات التقاضي قبل البت في التظلم</a:t>
            </a:r>
            <a:r>
              <a:rPr lang="ar-KW" sz="1900" dirty="0" smtClean="0">
                <a:latin typeface="Muna Black" charset="-78"/>
                <a:ea typeface="Muna Black" charset="-78"/>
                <a:cs typeface="HASOOB" pitchFamily="2" charset="-78"/>
              </a:rPr>
              <a:t>.</a:t>
            </a:r>
          </a:p>
        </p:txBody>
      </p:sp>
      <p:sp>
        <p:nvSpPr>
          <p:cNvPr id="6" name="Title 1"/>
          <p:cNvSpPr txBox="1">
            <a:spLocks/>
          </p:cNvSpPr>
          <p:nvPr/>
        </p:nvSpPr>
        <p:spPr>
          <a:xfrm>
            <a:off x="1809750" y="533400"/>
            <a:ext cx="5448300" cy="838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rtl="1"/>
            <a:r>
              <a:rPr lang="ar-KW" sz="4000" b="1" dirty="0" smtClean="0">
                <a:solidFill>
                  <a:srgbClr val="C00000"/>
                </a:solidFill>
                <a:effectLst>
                  <a:outerShdw blurRad="38100" dist="38100" dir="2700000" algn="tl">
                    <a:srgbClr val="000000">
                      <a:alpha val="43137"/>
                    </a:srgbClr>
                  </a:outerShdw>
                </a:effectLst>
                <a:latin typeface="Arabic Typesetting" panose="03020402040406030203" pitchFamily="66" charset="-78"/>
                <a:ea typeface="Muna Black" charset="-78"/>
                <a:cs typeface="Arabic Typesetting" panose="03020402040406030203" pitchFamily="66" charset="-78"/>
              </a:rPr>
              <a:t>إجراءات التعامل مع الطلبات والتظلمات المقدمة</a:t>
            </a:r>
            <a:r>
              <a:rPr lang="ar-KW" sz="4000" b="1" dirty="0">
                <a:solidFill>
                  <a:srgbClr val="C00000"/>
                </a:solidFill>
                <a:effectLst>
                  <a:outerShdw blurRad="38100" dist="38100" dir="2700000" algn="tl">
                    <a:srgbClr val="000000">
                      <a:alpha val="43137"/>
                    </a:srgbClr>
                  </a:outerShdw>
                </a:effectLst>
                <a:latin typeface="Arabic Typesetting" panose="03020402040406030203" pitchFamily="66" charset="-78"/>
                <a:ea typeface="Muna Black" charset="-78"/>
                <a:cs typeface="Arabic Typesetting" panose="03020402040406030203" pitchFamily="66" charset="-78"/>
              </a:rPr>
              <a:t> </a:t>
            </a:r>
            <a:r>
              <a:rPr lang="ar-KW" sz="4000" b="1" dirty="0" smtClean="0">
                <a:solidFill>
                  <a:srgbClr val="C00000"/>
                </a:solidFill>
                <a:effectLst>
                  <a:outerShdw blurRad="38100" dist="38100" dir="2700000" algn="tl">
                    <a:srgbClr val="000000">
                      <a:alpha val="43137"/>
                    </a:srgbClr>
                  </a:outerShdw>
                </a:effectLst>
                <a:latin typeface="Arabic Typesetting" panose="03020402040406030203" pitchFamily="66" charset="-78"/>
                <a:ea typeface="Muna Black" charset="-78"/>
                <a:cs typeface="Arabic Typesetting" panose="03020402040406030203" pitchFamily="66" charset="-78"/>
              </a:rPr>
              <a:t>استناداً لأحكام القانون ولائحته التنفيذية</a:t>
            </a:r>
            <a:endParaRPr lang="en-US" sz="4000" b="1" dirty="0">
              <a:effectLst>
                <a:outerShdw blurRad="38100" dist="38100" dir="2700000" algn="tl">
                  <a:srgbClr val="000000">
                    <a:alpha val="43137"/>
                  </a:srgbClr>
                </a:outerShdw>
              </a:effectLst>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31316610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066800"/>
            <a:ext cx="8077200" cy="5447645"/>
          </a:xfrm>
          <a:prstGeom prst="rect">
            <a:avLst/>
          </a:prstGeom>
        </p:spPr>
        <p:txBody>
          <a:bodyPr wrap="square">
            <a:spAutoFit/>
          </a:bodyPr>
          <a:lstStyle/>
          <a:p>
            <a:pPr algn="r" rtl="1"/>
            <a:r>
              <a:rPr lang="ar-KW" sz="2400" b="1" u="sng" dirty="0">
                <a:solidFill>
                  <a:srgbClr val="002060"/>
                </a:solidFill>
                <a:effectLst>
                  <a:outerShdw blurRad="38100" dist="38100" dir="2700000" algn="tl">
                    <a:srgbClr val="000000">
                      <a:alpha val="43137"/>
                    </a:srgbClr>
                  </a:outerShdw>
                </a:effectLst>
                <a:latin typeface="Muna Black" charset="-78"/>
                <a:ea typeface="Muna Black" charset="-78"/>
                <a:cs typeface="HASOOB" pitchFamily="2" charset="-78"/>
              </a:rPr>
              <a:t>يحظر على الجهة الكشف عن المعلومة في الحالات الآتية:</a:t>
            </a:r>
          </a:p>
          <a:p>
            <a:pPr algn="r" rtl="1"/>
            <a:endParaRPr lang="ar-KW" sz="700" b="1" dirty="0" smtClean="0">
              <a:solidFill>
                <a:srgbClr val="002060"/>
              </a:solidFill>
              <a:latin typeface="Muna Black" charset="-78"/>
              <a:ea typeface="Muna Black" charset="-78"/>
              <a:cs typeface="Sultan bold" pitchFamily="2" charset="-78"/>
            </a:endParaRPr>
          </a:p>
          <a:p>
            <a:pPr algn="justLow" rtl="1"/>
            <a:r>
              <a:rPr lang="ar-KW" sz="1700" dirty="0" smtClean="0">
                <a:latin typeface="Muna Black" charset="-78"/>
                <a:ea typeface="Muna Black" charset="-78"/>
                <a:cs typeface="HASOOB" pitchFamily="2" charset="-78"/>
              </a:rPr>
              <a:t>(</a:t>
            </a:r>
            <a:r>
              <a:rPr lang="ar-KW" sz="1400" dirty="0" smtClean="0">
                <a:latin typeface="Muna Black" charset="-78"/>
                <a:ea typeface="Muna Black" charset="-78"/>
                <a:cs typeface="+mj-cs"/>
              </a:rPr>
              <a:t>1</a:t>
            </a:r>
            <a:r>
              <a:rPr lang="ar-KW" dirty="0" smtClean="0">
                <a:latin typeface="Muna Black" charset="-78"/>
                <a:ea typeface="Muna Black" charset="-78"/>
                <a:cs typeface="HASOOB" pitchFamily="2" charset="-78"/>
              </a:rPr>
              <a:t>) إذا كان الكشف يمس الأمن الوطني أو الأمن العام أو القدرات الدفاعية، وتشمل:</a:t>
            </a:r>
          </a:p>
          <a:p>
            <a:pPr marL="512763" indent="-169863" algn="justLow" rtl="1">
              <a:buFont typeface="Arial" panose="020B0604020202020204" pitchFamily="34" charset="0"/>
              <a:buChar char="•"/>
            </a:pPr>
            <a:r>
              <a:rPr lang="ar-KW" sz="2000" dirty="0" smtClean="0">
                <a:latin typeface="Muna Black" charset="-78"/>
                <a:ea typeface="Muna Black" charset="-78"/>
                <a:cs typeface="HASOOB" pitchFamily="2" charset="-78"/>
              </a:rPr>
              <a:t>الأسلحة والتكتيكات والاستراتيجيات والقوات والعمليات العسكرية.</a:t>
            </a:r>
          </a:p>
          <a:p>
            <a:pPr marL="512763" indent="-169863" algn="justLow" rtl="1">
              <a:buFont typeface="Arial" panose="020B0604020202020204" pitchFamily="34" charset="0"/>
              <a:buChar char="•"/>
            </a:pPr>
            <a:r>
              <a:rPr lang="ar-KW" sz="2000" dirty="0" smtClean="0">
                <a:latin typeface="Muna Black" charset="-78"/>
                <a:ea typeface="Muna Black" charset="-78"/>
                <a:cs typeface="HASOOB" pitchFamily="2" charset="-78"/>
              </a:rPr>
              <a:t>المعلومات الاستخباراتية التي تتعلق بإحباط الأعمال العدوانية والجرائم الواقعة على أمن الدولة الداخلي والخارجي.</a:t>
            </a:r>
          </a:p>
          <a:p>
            <a:pPr marL="512763" indent="-169863" algn="justLow" rtl="1">
              <a:buFont typeface="Arial" panose="020B0604020202020204" pitchFamily="34" charset="0"/>
              <a:buChar char="•"/>
            </a:pPr>
            <a:r>
              <a:rPr lang="ar-KW" sz="2000" dirty="0" smtClean="0">
                <a:latin typeface="Muna Black" charset="-78"/>
                <a:ea typeface="Muna Black" charset="-78"/>
                <a:cs typeface="HASOOB" pitchFamily="2" charset="-78"/>
              </a:rPr>
              <a:t>الاتصالات والمراسلات الدولية ذات الصلة بالشؤون الدفاعية والتحالفات العسكرية والمصالح الاستراتيجية للبلاد.</a:t>
            </a:r>
          </a:p>
          <a:p>
            <a:pPr marL="282575" indent="-282575" algn="justLow" rtl="1"/>
            <a:r>
              <a:rPr lang="ar-KW" dirty="0" smtClean="0">
                <a:latin typeface="Muna Black" charset="-78"/>
                <a:ea typeface="Muna Black" charset="-78"/>
                <a:cs typeface="HASOOB" pitchFamily="2" charset="-78"/>
              </a:rPr>
              <a:t>(</a:t>
            </a:r>
            <a:r>
              <a:rPr lang="ar-KW" sz="1400" dirty="0" smtClean="0">
                <a:latin typeface="Muna Black" charset="-78"/>
                <a:ea typeface="Muna Black" charset="-78"/>
                <a:cs typeface="+mj-cs"/>
              </a:rPr>
              <a:t>2</a:t>
            </a:r>
            <a:r>
              <a:rPr lang="ar-KW" dirty="0" smtClean="0">
                <a:latin typeface="Muna Black" charset="-78"/>
                <a:ea typeface="Muna Black" charset="-78"/>
                <a:cs typeface="HASOOB" pitchFamily="2" charset="-78"/>
              </a:rPr>
              <a:t>) </a:t>
            </a:r>
            <a:r>
              <a:rPr lang="ar-KW" dirty="0">
                <a:latin typeface="Muna Black" charset="-78"/>
                <a:ea typeface="Muna Black" charset="-78"/>
                <a:cs typeface="HASOOB" pitchFamily="2" charset="-78"/>
              </a:rPr>
              <a:t>إذا </a:t>
            </a:r>
            <a:r>
              <a:rPr lang="ar-KW" dirty="0" smtClean="0">
                <a:latin typeface="Muna Black" charset="-78"/>
                <a:ea typeface="Muna Black" charset="-78"/>
                <a:cs typeface="HASOOB" pitchFamily="2" charset="-78"/>
              </a:rPr>
              <a:t>تقررت السرية بموجب الدستور أو قانون أو بقرار من مجلس الوزراء </a:t>
            </a:r>
            <a:r>
              <a:rPr lang="ar-KW" dirty="0" smtClean="0">
                <a:latin typeface="Muna Black" charset="-78"/>
                <a:ea typeface="Muna Black" charset="-78"/>
                <a:cs typeface="+mj-cs"/>
              </a:rPr>
              <a:t>-</a:t>
            </a:r>
            <a:r>
              <a:rPr lang="ar-KW" dirty="0" smtClean="0">
                <a:latin typeface="Muna Black" charset="-78"/>
                <a:ea typeface="Muna Black" charset="-78"/>
                <a:cs typeface="HASOOB" pitchFamily="2" charset="-78"/>
              </a:rPr>
              <a:t> بناءً على عرض الوزير المعني </a:t>
            </a:r>
            <a:r>
              <a:rPr lang="ar-KW" dirty="0" smtClean="0">
                <a:latin typeface="Muna Black" charset="-78"/>
                <a:ea typeface="Muna Black" charset="-78"/>
                <a:cs typeface="+mj-cs"/>
              </a:rPr>
              <a:t>-</a:t>
            </a:r>
            <a:r>
              <a:rPr lang="ar-KW" dirty="0" smtClean="0">
                <a:latin typeface="Muna Black" charset="-78"/>
                <a:ea typeface="Muna Black" charset="-78"/>
                <a:cs typeface="HASOOB" pitchFamily="2" charset="-78"/>
              </a:rPr>
              <a:t> باعتبار الأوراق التي تضمنتها سرية وللمدة التي يحددها المجلس.</a:t>
            </a:r>
          </a:p>
          <a:p>
            <a:pPr algn="justLow" rtl="1"/>
            <a:r>
              <a:rPr lang="ar-KW" dirty="0" smtClean="0">
                <a:latin typeface="Muna Black" charset="-78"/>
                <a:ea typeface="Muna Black" charset="-78"/>
                <a:cs typeface="HASOOB" pitchFamily="2" charset="-78"/>
              </a:rPr>
              <a:t>(</a:t>
            </a:r>
            <a:r>
              <a:rPr lang="ar-KW" sz="1400" dirty="0">
                <a:latin typeface="Muna Black" charset="-78"/>
                <a:ea typeface="Muna Black" charset="-78"/>
                <a:cs typeface="+mj-cs"/>
              </a:rPr>
              <a:t>3</a:t>
            </a:r>
            <a:r>
              <a:rPr lang="ar-KW" dirty="0" smtClean="0">
                <a:latin typeface="Muna Black" charset="-78"/>
                <a:ea typeface="Muna Black" charset="-78"/>
                <a:cs typeface="HASOOB" pitchFamily="2" charset="-78"/>
              </a:rPr>
              <a:t>) </a:t>
            </a:r>
            <a:r>
              <a:rPr lang="ar-KW" dirty="0">
                <a:latin typeface="Muna Black" charset="-78"/>
                <a:ea typeface="Muna Black" charset="-78"/>
                <a:cs typeface="HASOOB" pitchFamily="2" charset="-78"/>
              </a:rPr>
              <a:t>إذا كان </a:t>
            </a:r>
            <a:r>
              <a:rPr lang="ar-KW" dirty="0" smtClean="0">
                <a:latin typeface="Muna Black" charset="-78"/>
                <a:ea typeface="Muna Black" charset="-78"/>
                <a:cs typeface="HASOOB" pitchFamily="2" charset="-78"/>
              </a:rPr>
              <a:t>ذلك يؤدي إلى التأثير بسير العدالة أو يترتب عليه ضرر بالغير.</a:t>
            </a:r>
          </a:p>
          <a:p>
            <a:pPr marL="282575" indent="-282575" algn="justLow" rtl="1"/>
            <a:r>
              <a:rPr lang="ar-KW" dirty="0" smtClean="0">
                <a:latin typeface="Muna Black" charset="-78"/>
                <a:ea typeface="Muna Black" charset="-78"/>
                <a:cs typeface="HASOOB" pitchFamily="2" charset="-78"/>
              </a:rPr>
              <a:t>(</a:t>
            </a:r>
            <a:r>
              <a:rPr lang="ar-KW" sz="1400" dirty="0">
                <a:latin typeface="Muna Black" charset="-78"/>
                <a:ea typeface="Muna Black" charset="-78"/>
                <a:cs typeface="+mj-cs"/>
              </a:rPr>
              <a:t>4</a:t>
            </a:r>
            <a:r>
              <a:rPr lang="ar-KW" dirty="0" smtClean="0">
                <a:latin typeface="Muna Black" charset="-78"/>
                <a:ea typeface="Muna Black" charset="-78"/>
                <a:cs typeface="HASOOB" pitchFamily="2" charset="-78"/>
              </a:rPr>
              <a:t>) </a:t>
            </a:r>
            <a:r>
              <a:rPr lang="ar-KW" dirty="0">
                <a:latin typeface="Muna Black" charset="-78"/>
                <a:ea typeface="Muna Black" charset="-78"/>
                <a:cs typeface="HASOOB" pitchFamily="2" charset="-78"/>
              </a:rPr>
              <a:t>إذا </a:t>
            </a:r>
            <a:r>
              <a:rPr lang="ar-KW" dirty="0" smtClean="0">
                <a:latin typeface="Muna Black" charset="-78"/>
                <a:ea typeface="Muna Black" charset="-78"/>
                <a:cs typeface="HASOOB" pitchFamily="2" charset="-78"/>
              </a:rPr>
              <a:t>كانت المعلومات تتعلق بالحياة الخاصة أو الطبية أو الأحوال الشخصية أو الحسابات والتحويلات المصرفية إلا إذا وافق صاحب الصفة على كشفها.</a:t>
            </a:r>
          </a:p>
          <a:p>
            <a:pPr algn="justLow" rtl="1"/>
            <a:r>
              <a:rPr lang="ar-KW" dirty="0" smtClean="0">
                <a:latin typeface="Muna Black" charset="-78"/>
                <a:ea typeface="Muna Black" charset="-78"/>
                <a:cs typeface="HASOOB" pitchFamily="2" charset="-78"/>
              </a:rPr>
              <a:t>(</a:t>
            </a:r>
            <a:r>
              <a:rPr lang="ar-KW" sz="1400" dirty="0">
                <a:latin typeface="Muna Black" charset="-78"/>
                <a:ea typeface="Muna Black" charset="-78"/>
                <a:cs typeface="+mj-cs"/>
              </a:rPr>
              <a:t>5</a:t>
            </a:r>
            <a:r>
              <a:rPr lang="ar-KW" dirty="0" smtClean="0">
                <a:latin typeface="Muna Black" charset="-78"/>
                <a:ea typeface="Muna Black" charset="-78"/>
                <a:cs typeface="HASOOB" pitchFamily="2" charset="-78"/>
              </a:rPr>
              <a:t>) </a:t>
            </a:r>
            <a:r>
              <a:rPr lang="ar-KW" dirty="0">
                <a:latin typeface="Muna Black" charset="-78"/>
                <a:ea typeface="Muna Black" charset="-78"/>
                <a:cs typeface="HASOOB" pitchFamily="2" charset="-78"/>
              </a:rPr>
              <a:t>إذا كانت </a:t>
            </a:r>
            <a:r>
              <a:rPr lang="ar-KW" dirty="0" smtClean="0">
                <a:latin typeface="Muna Black" charset="-78"/>
                <a:ea typeface="Muna Black" charset="-78"/>
                <a:cs typeface="HASOOB" pitchFamily="2" charset="-78"/>
              </a:rPr>
              <a:t>المعلومة تتضمن سراً تجارياً وكان من شأن نشرها إضعاف مصلحة تجارية ومالية لذوي الشأن.</a:t>
            </a:r>
          </a:p>
          <a:p>
            <a:pPr marL="230188" indent="-230188" algn="justLow" rtl="1"/>
            <a:r>
              <a:rPr lang="ar-KW" dirty="0" smtClean="0">
                <a:latin typeface="Muna Black" charset="-78"/>
                <a:ea typeface="Muna Black" charset="-78"/>
                <a:cs typeface="HASOOB" pitchFamily="2" charset="-78"/>
              </a:rPr>
              <a:t>(</a:t>
            </a:r>
            <a:r>
              <a:rPr lang="ar-KW" sz="1400" dirty="0" smtClean="0">
                <a:latin typeface="Muna Black" charset="-78"/>
                <a:ea typeface="Muna Black" charset="-78"/>
                <a:cs typeface="+mj-cs"/>
              </a:rPr>
              <a:t>6</a:t>
            </a:r>
            <a:r>
              <a:rPr lang="ar-KW" dirty="0" smtClean="0">
                <a:latin typeface="Muna Black" charset="-78"/>
                <a:ea typeface="Muna Black" charset="-78"/>
                <a:cs typeface="HASOOB" pitchFamily="2" charset="-78"/>
              </a:rPr>
              <a:t>) </a:t>
            </a:r>
            <a:r>
              <a:rPr lang="ar-KW" dirty="0">
                <a:latin typeface="Muna Black" charset="-78"/>
                <a:ea typeface="Muna Black" charset="-78"/>
                <a:cs typeface="HASOOB" pitchFamily="2" charset="-78"/>
              </a:rPr>
              <a:t>إذا كانت </a:t>
            </a:r>
            <a:r>
              <a:rPr lang="ar-KW" dirty="0" smtClean="0">
                <a:latin typeface="Muna Black" charset="-78"/>
                <a:ea typeface="Muna Black" charset="-78"/>
                <a:cs typeface="HASOOB" pitchFamily="2" charset="-78"/>
              </a:rPr>
              <a:t>المعلومة قد وصلت إلى الدولة عبر دولة أخرى أو منظمة دولية وكان من شأن نشرها الإضرار بالعلاقات مع تلك الدولة</a:t>
            </a:r>
            <a:br>
              <a:rPr lang="ar-KW" dirty="0" smtClean="0">
                <a:latin typeface="Muna Black" charset="-78"/>
                <a:ea typeface="Muna Black" charset="-78"/>
                <a:cs typeface="HASOOB" pitchFamily="2" charset="-78"/>
              </a:rPr>
            </a:br>
            <a:r>
              <a:rPr lang="ar-KW" dirty="0" smtClean="0">
                <a:latin typeface="Muna Black" charset="-78"/>
                <a:ea typeface="Muna Black" charset="-78"/>
                <a:cs typeface="HASOOB" pitchFamily="2" charset="-78"/>
              </a:rPr>
              <a:t>أو المنظمة.</a:t>
            </a:r>
          </a:p>
          <a:p>
            <a:pPr marL="230188" indent="-230188" algn="justLow" rtl="1"/>
            <a:r>
              <a:rPr lang="ar-KW" sz="1600" dirty="0" smtClean="0">
                <a:latin typeface="Muna Black" charset="-78"/>
                <a:ea typeface="Muna Black" charset="-78"/>
                <a:cs typeface="HASOOB" pitchFamily="2" charset="-78"/>
              </a:rPr>
              <a:t>(</a:t>
            </a:r>
            <a:r>
              <a:rPr lang="ar-KW" sz="1400" dirty="0" smtClean="0">
                <a:latin typeface="Muna Black" charset="-78"/>
                <a:ea typeface="Muna Black" charset="-78"/>
                <a:cs typeface="+mj-cs"/>
              </a:rPr>
              <a:t>7</a:t>
            </a:r>
            <a:r>
              <a:rPr lang="ar-KW" dirty="0" smtClean="0">
                <a:latin typeface="Muna Black" charset="-78"/>
                <a:ea typeface="Muna Black" charset="-78"/>
                <a:cs typeface="HASOOB" pitchFamily="2" charset="-78"/>
              </a:rPr>
              <a:t>) إذا </a:t>
            </a:r>
            <a:r>
              <a:rPr lang="ar-KW" dirty="0">
                <a:latin typeface="Muna Black" charset="-78"/>
                <a:ea typeface="Muna Black" charset="-78"/>
                <a:cs typeface="HASOOB" pitchFamily="2" charset="-78"/>
              </a:rPr>
              <a:t>كان من شأن الكشف عن المعلومة إحداث خطر جدي وجسيم يؤثر في اقتصاد الدولة أو المساس بالثقة العامة بالعملة أو على الصحة العامة أو البيئة.</a:t>
            </a:r>
          </a:p>
          <a:p>
            <a:pPr algn="justLow" rtl="1"/>
            <a:r>
              <a:rPr lang="ar-KW" sz="1600" dirty="0">
                <a:latin typeface="Muna Black" charset="-78"/>
                <a:ea typeface="Muna Black" charset="-78"/>
                <a:cs typeface="HASOOB" pitchFamily="2" charset="-78"/>
              </a:rPr>
              <a:t>(</a:t>
            </a:r>
            <a:r>
              <a:rPr lang="ar-KW" sz="1400" dirty="0">
                <a:latin typeface="Muna Black" charset="-78"/>
                <a:ea typeface="Muna Black" charset="-78"/>
                <a:cs typeface="+mj-cs"/>
              </a:rPr>
              <a:t>8</a:t>
            </a:r>
            <a:r>
              <a:rPr lang="ar-KW" dirty="0">
                <a:latin typeface="Muna Black" charset="-78"/>
                <a:ea typeface="Muna Black" charset="-78"/>
                <a:cs typeface="HASOOB" pitchFamily="2" charset="-78"/>
              </a:rPr>
              <a:t>) إذا كان الكشف عن المعلومة يسبب خطراً على حياة فرد أو على صحته أو سلامته.</a:t>
            </a:r>
          </a:p>
          <a:p>
            <a:pPr algn="justLow" rtl="1"/>
            <a:r>
              <a:rPr lang="ar-KW" sz="1600" dirty="0">
                <a:latin typeface="Muna Black" charset="-78"/>
                <a:ea typeface="Muna Black" charset="-78"/>
                <a:cs typeface="HASOOB" pitchFamily="2" charset="-78"/>
              </a:rPr>
              <a:t>(</a:t>
            </a:r>
            <a:r>
              <a:rPr lang="ar-KW" sz="1400" dirty="0">
                <a:latin typeface="Muna Black" charset="-78"/>
                <a:ea typeface="Muna Black" charset="-78"/>
                <a:cs typeface="+mj-cs"/>
              </a:rPr>
              <a:t>9</a:t>
            </a:r>
            <a:r>
              <a:rPr lang="ar-KW" dirty="0">
                <a:latin typeface="Muna Black" charset="-78"/>
                <a:ea typeface="Muna Black" charset="-78"/>
                <a:cs typeface="HASOOB" pitchFamily="2" charset="-78"/>
              </a:rPr>
              <a:t>) إذا تقررت السرية بموجب قرار من المحكمة المختصة أو من النيابة العامة أو من الإدارة العامة للتحقيقات.</a:t>
            </a:r>
          </a:p>
          <a:p>
            <a:pPr algn="justLow" rtl="1"/>
            <a:r>
              <a:rPr lang="ar-KW" sz="1600" dirty="0">
                <a:latin typeface="Muna Black" charset="-78"/>
                <a:ea typeface="Muna Black" charset="-78"/>
                <a:cs typeface="HASOOB" pitchFamily="2" charset="-78"/>
              </a:rPr>
              <a:t>(</a:t>
            </a:r>
            <a:r>
              <a:rPr lang="ar-KW" sz="1400" dirty="0">
                <a:latin typeface="Muna Black" charset="-78"/>
                <a:ea typeface="Muna Black" charset="-78"/>
                <a:cs typeface="+mj-cs"/>
              </a:rPr>
              <a:t>10</a:t>
            </a:r>
            <a:r>
              <a:rPr lang="ar-KW" dirty="0">
                <a:latin typeface="Muna Black" charset="-78"/>
                <a:ea typeface="Muna Black" charset="-78"/>
                <a:cs typeface="HASOOB" pitchFamily="2" charset="-78"/>
              </a:rPr>
              <a:t>) المعلومات المتعلقة بمنازعات الأسرة وقضايا الأحداث والتحقيقات الجارية في القضايا الجزائية</a:t>
            </a:r>
            <a:r>
              <a:rPr lang="ar-KW" dirty="0" smtClean="0">
                <a:latin typeface="Muna Black" charset="-78"/>
                <a:ea typeface="Muna Black" charset="-78"/>
                <a:cs typeface="HASOOB" pitchFamily="2" charset="-78"/>
              </a:rPr>
              <a:t>.</a:t>
            </a:r>
            <a:endParaRPr lang="ar-KW" dirty="0">
              <a:latin typeface="Muna Black" charset="-78"/>
              <a:ea typeface="Muna Black" charset="-78"/>
              <a:cs typeface="HASOOB" pitchFamily="2" charset="-78"/>
            </a:endParaRPr>
          </a:p>
        </p:txBody>
      </p:sp>
      <p:sp>
        <p:nvSpPr>
          <p:cNvPr id="5" name="Title 1"/>
          <p:cNvSpPr txBox="1">
            <a:spLocks/>
          </p:cNvSpPr>
          <p:nvPr/>
        </p:nvSpPr>
        <p:spPr>
          <a:xfrm>
            <a:off x="838200" y="381000"/>
            <a:ext cx="7315200" cy="533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rtl="1"/>
            <a:r>
              <a:rPr lang="ar-KW" sz="4000" b="1" dirty="0" smtClean="0">
                <a:solidFill>
                  <a:srgbClr val="C00000"/>
                </a:solidFill>
                <a:effectLst>
                  <a:outerShdw blurRad="38100" dist="38100" dir="2700000" algn="tl">
                    <a:srgbClr val="000000">
                      <a:alpha val="43137"/>
                    </a:srgbClr>
                  </a:outerShdw>
                </a:effectLst>
                <a:latin typeface="Arabic Typesetting" panose="03020402040406030203" pitchFamily="66" charset="-78"/>
                <a:ea typeface="Muna Black" charset="-78"/>
                <a:cs typeface="Arabic Typesetting" panose="03020402040406030203" pitchFamily="66" charset="-78"/>
              </a:rPr>
              <a:t>حماية المعلومات (الحالات التي يحظر فيها الكشف عن المعلومة)</a:t>
            </a:r>
            <a:endParaRPr lang="en-US" sz="4000" b="1" dirty="0">
              <a:effectLst>
                <a:outerShdw blurRad="38100" dist="38100" dir="2700000" algn="tl">
                  <a:srgbClr val="000000">
                    <a:alpha val="43137"/>
                  </a:srgbClr>
                </a:outerShdw>
              </a:effectLst>
              <a:latin typeface="Arabic Typesetting" panose="03020402040406030203" pitchFamily="66" charset="-78"/>
              <a:cs typeface="Arabic Typesetting" panose="03020402040406030203" pitchFamily="66" charset="-78"/>
            </a:endParaRPr>
          </a:p>
        </p:txBody>
      </p:sp>
      <p:sp>
        <p:nvSpPr>
          <p:cNvPr id="6" name="Slide Number Placeholder 3"/>
          <p:cNvSpPr>
            <a:spLocks noGrp="1"/>
          </p:cNvSpPr>
          <p:nvPr>
            <p:ph type="sldNum" sz="quarter" idx="12"/>
          </p:nvPr>
        </p:nvSpPr>
        <p:spPr>
          <a:xfrm>
            <a:off x="7848600" y="6492875"/>
            <a:ext cx="457200" cy="365125"/>
          </a:xfrm>
        </p:spPr>
        <p:txBody>
          <a:bodyPr/>
          <a:lstStyle/>
          <a:p>
            <a:pPr algn="ctr"/>
            <a:fld id="{5C98228A-FE6B-4DD9-92E5-69A6AE93F407}" type="slidenum">
              <a:rPr lang="en-US" sz="1600" b="1"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pPr algn="ctr"/>
              <a:t>14</a:t>
            </a:fld>
            <a:endParaRPr lang="en-US"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5753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Left Bracket 7"/>
          <p:cNvSpPr/>
          <p:nvPr/>
        </p:nvSpPr>
        <p:spPr>
          <a:xfrm rot="5400000">
            <a:off x="4166834" y="-1124712"/>
            <a:ext cx="1028700" cy="7392924"/>
          </a:xfrm>
          <a:prstGeom prst="leftBracket">
            <a:avLst/>
          </a:prstGeom>
          <a:ln w="25400" cmpd="thickThin">
            <a:solidFill>
              <a:schemeClr val="tx1"/>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6" name="TextBox 5"/>
          <p:cNvSpPr txBox="1"/>
          <p:nvPr/>
        </p:nvSpPr>
        <p:spPr>
          <a:xfrm>
            <a:off x="7086600" y="3086100"/>
            <a:ext cx="1919541" cy="1246495"/>
          </a:xfrm>
          <a:prstGeom prst="rect">
            <a:avLst/>
          </a:prstGeom>
          <a:noFill/>
        </p:spPr>
        <p:txBody>
          <a:bodyPr wrap="square" rtlCol="0">
            <a:spAutoFit/>
          </a:bodyPr>
          <a:lstStyle/>
          <a:p>
            <a:pPr algn="ctr" rtl="1"/>
            <a:r>
              <a:rPr lang="ar-KW" sz="2500" dirty="0">
                <a:effectLst>
                  <a:outerShdw blurRad="38100" dist="38100" dir="2700000" algn="tl">
                    <a:srgbClr val="000000">
                      <a:alpha val="43137"/>
                    </a:srgbClr>
                  </a:outerShdw>
                </a:effectLst>
                <a:cs typeface="HASOOB" pitchFamily="2" charset="-78"/>
              </a:rPr>
              <a:t>اللجنة الدائمة</a:t>
            </a:r>
          </a:p>
          <a:p>
            <a:pPr algn="ctr" rtl="1"/>
            <a:r>
              <a:rPr lang="ar-KW" sz="2500" dirty="0">
                <a:effectLst>
                  <a:outerShdw blurRad="38100" dist="38100" dir="2700000" algn="tl">
                    <a:srgbClr val="000000">
                      <a:alpha val="43137"/>
                    </a:srgbClr>
                  </a:outerShdw>
                </a:effectLst>
                <a:cs typeface="HASOOB" pitchFamily="2" charset="-78"/>
              </a:rPr>
              <a:t> لتطبيق </a:t>
            </a:r>
          </a:p>
          <a:p>
            <a:pPr algn="ctr" rtl="1"/>
            <a:r>
              <a:rPr lang="ar-KW" sz="2500" dirty="0">
                <a:effectLst>
                  <a:outerShdw blurRad="38100" dist="38100" dir="2700000" algn="tl">
                    <a:srgbClr val="000000">
                      <a:alpha val="43137"/>
                    </a:srgbClr>
                  </a:outerShdw>
                </a:effectLst>
                <a:cs typeface="HASOOB" pitchFamily="2" charset="-78"/>
              </a:rPr>
              <a:t>القانون بالمؤسسة</a:t>
            </a:r>
            <a:endParaRPr lang="en-US" sz="2500" dirty="0">
              <a:effectLst>
                <a:outerShdw blurRad="38100" dist="38100" dir="2700000" algn="tl">
                  <a:srgbClr val="000000">
                    <a:alpha val="43137"/>
                  </a:srgbClr>
                </a:outerShdw>
              </a:effectLst>
              <a:cs typeface="HASOOB" pitchFamily="2" charset="-78"/>
            </a:endParaRPr>
          </a:p>
        </p:txBody>
      </p:sp>
      <p:sp>
        <p:nvSpPr>
          <p:cNvPr id="7" name="TextBox 6"/>
          <p:cNvSpPr txBox="1"/>
          <p:nvPr/>
        </p:nvSpPr>
        <p:spPr>
          <a:xfrm>
            <a:off x="152400" y="3200400"/>
            <a:ext cx="2514600" cy="1631216"/>
          </a:xfrm>
          <a:prstGeom prst="rect">
            <a:avLst/>
          </a:prstGeom>
          <a:noFill/>
        </p:spPr>
        <p:txBody>
          <a:bodyPr wrap="square" rtlCol="0">
            <a:spAutoFit/>
          </a:bodyPr>
          <a:lstStyle/>
          <a:p>
            <a:pPr algn="ctr" rtl="1"/>
            <a:r>
              <a:rPr lang="ar-KW" sz="2500" dirty="0">
                <a:effectLst>
                  <a:outerShdw blurRad="38100" dist="38100" dir="2700000" algn="tl">
                    <a:srgbClr val="000000">
                      <a:alpha val="43137"/>
                    </a:srgbClr>
                  </a:outerShdw>
                </a:effectLst>
                <a:cs typeface="HASOOB" pitchFamily="2" charset="-78"/>
              </a:rPr>
              <a:t>اللجنة التنسيقية</a:t>
            </a:r>
          </a:p>
          <a:p>
            <a:pPr algn="ctr" rtl="1"/>
            <a:r>
              <a:rPr lang="ar-KW" sz="2500" dirty="0">
                <a:effectLst>
                  <a:outerShdw blurRad="38100" dist="38100" dir="2700000" algn="tl">
                    <a:srgbClr val="000000">
                      <a:alpha val="43137"/>
                    </a:srgbClr>
                  </a:outerShdw>
                </a:effectLst>
                <a:cs typeface="HASOOB" pitchFamily="2" charset="-78"/>
              </a:rPr>
              <a:t> العليا لتوحيد</a:t>
            </a:r>
          </a:p>
          <a:p>
            <a:pPr algn="ctr" rtl="1"/>
            <a:r>
              <a:rPr lang="ar-KW" sz="2500" dirty="0">
                <a:effectLst>
                  <a:outerShdw blurRad="38100" dist="38100" dir="2700000" algn="tl">
                    <a:srgbClr val="000000">
                      <a:alpha val="43137"/>
                    </a:srgbClr>
                  </a:outerShdw>
                </a:effectLst>
                <a:cs typeface="HASOOB" pitchFamily="2" charset="-78"/>
              </a:rPr>
              <a:t>تطبيق القانون بالمؤسسة </a:t>
            </a:r>
          </a:p>
          <a:p>
            <a:pPr algn="ctr" rtl="1"/>
            <a:r>
              <a:rPr lang="ar-KW" sz="2500" dirty="0">
                <a:effectLst>
                  <a:outerShdw blurRad="38100" dist="38100" dir="2700000" algn="tl">
                    <a:srgbClr val="000000">
                      <a:alpha val="43137"/>
                    </a:srgbClr>
                  </a:outerShdw>
                </a:effectLst>
                <a:cs typeface="HASOOB" pitchFamily="2" charset="-78"/>
              </a:rPr>
              <a:t>وشركاتها التابعة</a:t>
            </a:r>
            <a:endParaRPr lang="en-US" sz="2500" dirty="0">
              <a:effectLst>
                <a:outerShdw blurRad="38100" dist="38100" dir="2700000" algn="tl">
                  <a:srgbClr val="000000">
                    <a:alpha val="43137"/>
                  </a:srgbClr>
                </a:outerShdw>
              </a:effectLst>
              <a:cs typeface="HASOOB" pitchFamily="2" charset="-78"/>
            </a:endParaRPr>
          </a:p>
        </p:txBody>
      </p:sp>
      <p:sp>
        <p:nvSpPr>
          <p:cNvPr id="10" name="Rectangle 9"/>
          <p:cNvSpPr/>
          <p:nvPr/>
        </p:nvSpPr>
        <p:spPr>
          <a:xfrm>
            <a:off x="7848600" y="6553200"/>
            <a:ext cx="415498" cy="369332"/>
          </a:xfrm>
          <a:prstGeom prst="rect">
            <a:avLst/>
          </a:prstGeom>
        </p:spPr>
        <p:txBody>
          <a:bodyPr wrap="none">
            <a:spAutoFit/>
          </a:bodyPr>
          <a:lstStyle/>
          <a:p>
            <a:r>
              <a:rPr lang="ar-KW"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16</a:t>
            </a:r>
            <a:endParaRPr lang="en-US" dirty="0"/>
          </a:p>
        </p:txBody>
      </p:sp>
      <p:sp>
        <p:nvSpPr>
          <p:cNvPr id="15" name="Rectangle 14"/>
          <p:cNvSpPr/>
          <p:nvPr/>
        </p:nvSpPr>
        <p:spPr>
          <a:xfrm>
            <a:off x="2375104" y="762000"/>
            <a:ext cx="4612160" cy="707886"/>
          </a:xfrm>
          <a:prstGeom prst="rect">
            <a:avLst/>
          </a:prstGeom>
        </p:spPr>
        <p:txBody>
          <a:bodyPr wrap="none">
            <a:spAutoFit/>
          </a:bodyPr>
          <a:lstStyle/>
          <a:p>
            <a:pPr algn="r" rtl="1"/>
            <a:r>
              <a:rPr lang="ar-KW" sz="4000" b="1" dirty="0">
                <a:solidFill>
                  <a:srgbClr val="C00000"/>
                </a:solidFill>
                <a:effectLst>
                  <a:outerShdw blurRad="38100" dist="38100" dir="2700000" algn="tl">
                    <a:srgbClr val="000000">
                      <a:alpha val="43137"/>
                    </a:srgbClr>
                  </a:outerShdw>
                </a:effectLst>
                <a:latin typeface="Arabic Typesetting" panose="03020402040406030203" pitchFamily="66" charset="-78"/>
                <a:ea typeface="Muna Black" charset="-78"/>
                <a:cs typeface="Arabic Typesetting" panose="03020402040406030203" pitchFamily="66" charset="-78"/>
              </a:rPr>
              <a:t>اللجان المشكلة بالمؤسسة لتطبيق القانون </a:t>
            </a:r>
            <a:endParaRPr lang="en-US" sz="4000" dirty="0">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3568784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D99DAB-DCDF-4337-B6E6-5865C2E52718}"/>
              </a:ext>
            </a:extLst>
          </p:cNvPr>
          <p:cNvSpPr txBox="1"/>
          <p:nvPr/>
        </p:nvSpPr>
        <p:spPr>
          <a:xfrm>
            <a:off x="609600" y="1577452"/>
            <a:ext cx="8001000" cy="2031325"/>
          </a:xfrm>
          <a:prstGeom prst="rect">
            <a:avLst/>
          </a:prstGeom>
          <a:noFill/>
        </p:spPr>
        <p:txBody>
          <a:bodyPr wrap="square">
            <a:spAutoFit/>
          </a:bodyPr>
          <a:lstStyle>
            <a:defPPr>
              <a:defRPr lang="en-US"/>
            </a:defPPr>
            <a:lvl1pPr marL="342900" marR="0" lvl="0" indent="-342900" algn="justLow" rtl="1">
              <a:spcBef>
                <a:spcPts val="0"/>
              </a:spcBef>
              <a:spcAft>
                <a:spcPts val="0"/>
              </a:spcAft>
              <a:buFont typeface="+mj-lt"/>
              <a:buAutoNum type="arabicPeriod"/>
              <a:defRPr sz="2800" b="1">
                <a:effectLst/>
                <a:latin typeface="Times New Roman" panose="02020603050405020304" pitchFamily="18" charset="0"/>
                <a:ea typeface="Times New Roman" panose="02020603050405020304" pitchFamily="18" charset="0"/>
                <a:cs typeface="+mj-cs"/>
              </a:defRPr>
            </a:lvl1pPr>
          </a:lstStyle>
          <a:p>
            <a:r>
              <a:rPr lang="ar-KW" sz="1800" dirty="0" smtClean="0">
                <a:cs typeface="HASOOB" pitchFamily="2" charset="-78"/>
              </a:rPr>
              <a:t>الدخول على موقع مؤسسة البترول الكويتية (</a:t>
            </a:r>
            <a:r>
              <a:rPr lang="en-US" sz="1400" dirty="0">
                <a:cs typeface="AF_Najed" pitchFamily="2" charset="-78"/>
                <a:hlinkClick r:id="rId2"/>
              </a:rPr>
              <a:t>https://</a:t>
            </a:r>
            <a:r>
              <a:rPr lang="en-US" sz="1400" dirty="0" smtClean="0">
                <a:cs typeface="AF_Najed" pitchFamily="2" charset="-78"/>
                <a:hlinkClick r:id="rId2"/>
              </a:rPr>
              <a:t>www.kpc.com.kw/press/Pages/kpcinforequest.aspx</a:t>
            </a:r>
            <a:r>
              <a:rPr lang="ar-KW" sz="1800" dirty="0" smtClean="0">
                <a:cs typeface="HASOOB" pitchFamily="2" charset="-78"/>
              </a:rPr>
              <a:t>) .</a:t>
            </a:r>
          </a:p>
          <a:p>
            <a:r>
              <a:rPr lang="ar-KW" sz="1800" dirty="0" smtClean="0">
                <a:cs typeface="HASOOB" pitchFamily="2" charset="-78"/>
              </a:rPr>
              <a:t>تحميل الطلب على سطح المكتب بصيغة (</a:t>
            </a:r>
            <a:r>
              <a:rPr lang="en-US" sz="1400" dirty="0">
                <a:cs typeface="HASOOB" pitchFamily="2" charset="-78"/>
              </a:rPr>
              <a:t>WORD</a:t>
            </a:r>
            <a:r>
              <a:rPr lang="ar-KW" sz="1800" dirty="0" smtClean="0">
                <a:cs typeface="HASOOB" pitchFamily="2" charset="-78"/>
              </a:rPr>
              <a:t>).</a:t>
            </a:r>
          </a:p>
          <a:p>
            <a:r>
              <a:rPr lang="ar-KW" sz="1800" dirty="0" smtClean="0">
                <a:cs typeface="HASOOB" pitchFamily="2" charset="-78"/>
              </a:rPr>
              <a:t>تعبئة واستيفاء الطلب بشكل كامل ومن ثم طباعته.</a:t>
            </a:r>
          </a:p>
          <a:p>
            <a:r>
              <a:rPr lang="ar-KW" sz="1800" dirty="0" smtClean="0">
                <a:cs typeface="HASOOB" pitchFamily="2" charset="-78"/>
              </a:rPr>
              <a:t>يقوم الطالب بالتوقيع على الطلب بالمكان المخصص لذلك وإرفاق المستندات المؤيدة للطلب.</a:t>
            </a:r>
          </a:p>
          <a:p>
            <a:r>
              <a:rPr lang="ar-KW" sz="1800" dirty="0" smtClean="0">
                <a:cs typeface="HASOOB" pitchFamily="2" charset="-78"/>
              </a:rPr>
              <a:t>يقوم الطالب بعمل نسخة (</a:t>
            </a:r>
            <a:r>
              <a:rPr lang="en-US" sz="1400" dirty="0" smtClean="0">
                <a:cs typeface="HASOOB" pitchFamily="2" charset="-78"/>
              </a:rPr>
              <a:t>PDF</a:t>
            </a:r>
            <a:r>
              <a:rPr lang="ar-KW" sz="1800" dirty="0" smtClean="0">
                <a:cs typeface="HASOOB" pitchFamily="2" charset="-78"/>
              </a:rPr>
              <a:t>) </a:t>
            </a:r>
            <a:r>
              <a:rPr lang="ar-KW" sz="1800" dirty="0">
                <a:cs typeface="HASOOB" pitchFamily="2" charset="-78"/>
              </a:rPr>
              <a:t>ل</a:t>
            </a:r>
            <a:r>
              <a:rPr lang="ar-KW" sz="1800" dirty="0" smtClean="0">
                <a:cs typeface="HASOOB" pitchFamily="2" charset="-78"/>
              </a:rPr>
              <a:t>لطلب ومرفقاته من خلال الماسح الضوئي (</a:t>
            </a:r>
            <a:r>
              <a:rPr lang="en-US" sz="1400" dirty="0" smtClean="0">
                <a:cs typeface="HASOOB" pitchFamily="2" charset="-78"/>
              </a:rPr>
              <a:t>Scan</a:t>
            </a:r>
            <a:r>
              <a:rPr lang="ar-KW" sz="1800" dirty="0" smtClean="0">
                <a:cs typeface="HASOOB" pitchFamily="2" charset="-78"/>
              </a:rPr>
              <a:t>) ومن ثم إرسالها للجنة على بريدها الالكتروني (</a:t>
            </a:r>
            <a:r>
              <a:rPr lang="en-US" sz="1400" dirty="0">
                <a:cs typeface="HASOOB" pitchFamily="2" charset="-78"/>
                <a:hlinkClick r:id="rId3"/>
              </a:rPr>
              <a:t>KPCINFOREQUEST@kpc.com.kw</a:t>
            </a:r>
            <a:r>
              <a:rPr lang="ar-KW" sz="1800" dirty="0" smtClean="0">
                <a:cs typeface="HASOOB" pitchFamily="2" charset="-78"/>
              </a:rPr>
              <a:t>) ، بينما أصل الطلب يتم تسليمه باليد لمكتب الموظف المختص الكائن بالدور الثالث عشر بمبنى المؤسسة.</a:t>
            </a:r>
          </a:p>
        </p:txBody>
      </p:sp>
      <p:pic>
        <p:nvPicPr>
          <p:cNvPr id="5" name="Picture 4"/>
          <p:cNvPicPr>
            <a:picLocks noChangeAspect="1"/>
          </p:cNvPicPr>
          <p:nvPr/>
        </p:nvPicPr>
        <p:blipFill>
          <a:blip r:embed="rId4"/>
          <a:stretch>
            <a:fillRect/>
          </a:stretch>
        </p:blipFill>
        <p:spPr>
          <a:xfrm>
            <a:off x="1524000" y="3657600"/>
            <a:ext cx="6172200" cy="2667000"/>
          </a:xfrm>
          <a:prstGeom prst="rect">
            <a:avLst/>
          </a:prstGeom>
        </p:spPr>
      </p:pic>
      <p:sp>
        <p:nvSpPr>
          <p:cNvPr id="6" name="Title 5"/>
          <p:cNvSpPr txBox="1">
            <a:spLocks/>
          </p:cNvSpPr>
          <p:nvPr/>
        </p:nvSpPr>
        <p:spPr>
          <a:xfrm>
            <a:off x="381000" y="310282"/>
            <a:ext cx="8153400" cy="381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3600" kern="1200">
                <a:solidFill>
                  <a:schemeClr val="tx1"/>
                </a:solidFill>
                <a:latin typeface="+mj-lt"/>
                <a:ea typeface="+mj-ea"/>
                <a:cs typeface="+mj-cs"/>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KW" sz="4000" b="1" i="0" strike="noStrike" kern="120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Arabic Typesetting" panose="03020402040406030203" pitchFamily="66" charset="-78"/>
                <a:ea typeface="Muna Black" charset="-78"/>
                <a:cs typeface="Arabic Typesetting" panose="03020402040406030203" pitchFamily="66" charset="-78"/>
              </a:rPr>
              <a:t>خطوات تقديم طلب حق الاطلاع على المعلومات بالمؤسسة</a:t>
            </a:r>
            <a:endParaRPr kumimoji="0" lang="en-US" sz="4000" b="1" i="0"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Arabic Typesetting" panose="03020402040406030203" pitchFamily="66" charset="-78"/>
              <a:ea typeface="Muna Black" charset="-78"/>
              <a:cs typeface="Arabic Typesetting" panose="03020402040406030203" pitchFamily="66" charset="-78"/>
            </a:endParaRPr>
          </a:p>
        </p:txBody>
      </p:sp>
      <p:sp>
        <p:nvSpPr>
          <p:cNvPr id="8" name="Slide Number Placeholder 3"/>
          <p:cNvSpPr>
            <a:spLocks noGrp="1"/>
          </p:cNvSpPr>
          <p:nvPr>
            <p:ph type="sldNum" sz="quarter" idx="12"/>
          </p:nvPr>
        </p:nvSpPr>
        <p:spPr>
          <a:xfrm>
            <a:off x="7848600" y="6492875"/>
            <a:ext cx="398172" cy="365125"/>
          </a:xfrm>
        </p:spPr>
        <p:txBody>
          <a:bodyPr/>
          <a:lstStyle/>
          <a:p>
            <a:pPr algn="r"/>
            <a:fld id="{5C98228A-FE6B-4DD9-92E5-69A6AE93F407}" type="slidenum">
              <a:rPr lang="en-US" sz="1600" b="1"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pPr algn="r"/>
              <a:t>16</a:t>
            </a:fld>
            <a:endParaRPr lang="en-US"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Rectangle 1"/>
          <p:cNvSpPr/>
          <p:nvPr/>
        </p:nvSpPr>
        <p:spPr>
          <a:xfrm>
            <a:off x="762000" y="845155"/>
            <a:ext cx="7848600" cy="707886"/>
          </a:xfrm>
          <a:prstGeom prst="rect">
            <a:avLst/>
          </a:prstGeom>
        </p:spPr>
        <p:txBody>
          <a:bodyPr wrap="square">
            <a:spAutoFit/>
          </a:bodyPr>
          <a:lstStyle/>
          <a:p>
            <a:pPr algn="r" rtl="1"/>
            <a:r>
              <a:rPr lang="ar-KW" sz="2000" b="1" u="sng" dirty="0">
                <a:solidFill>
                  <a:srgbClr val="002060"/>
                </a:solidFill>
                <a:effectLst>
                  <a:outerShdw blurRad="38100" dist="38100" dir="2700000" algn="tl">
                    <a:srgbClr val="000000">
                      <a:alpha val="43137"/>
                    </a:srgbClr>
                  </a:outerShdw>
                </a:effectLst>
                <a:latin typeface="Muna Black" charset="-78"/>
                <a:ea typeface="Muna Black" charset="-78"/>
                <a:cs typeface="HASOOB" pitchFamily="2" charset="-78"/>
              </a:rPr>
              <a:t>يشترط في مقدم الطلب أن يكون موظفا حالياً أو سابقاً بمؤسسة البترول الكويتية، ولتقديم طلب للاطلاع أو الحصول على المعلومات عليه اتباع الخطوات التالية:</a:t>
            </a:r>
            <a:endParaRPr lang="en-US" sz="2000" b="1" u="sng" dirty="0">
              <a:solidFill>
                <a:srgbClr val="002060"/>
              </a:solidFill>
              <a:effectLst>
                <a:outerShdw blurRad="38100" dist="38100" dir="2700000" algn="tl">
                  <a:srgbClr val="000000">
                    <a:alpha val="43137"/>
                  </a:srgbClr>
                </a:outerShdw>
              </a:effectLst>
              <a:latin typeface="Muna Black" charset="-78"/>
              <a:ea typeface="Muna Black" charset="-78"/>
              <a:cs typeface="HASOOB" pitchFamily="2" charset="-78"/>
            </a:endParaRPr>
          </a:p>
        </p:txBody>
      </p:sp>
    </p:spTree>
    <p:extLst>
      <p:ext uri="{BB962C8B-B14F-4D97-AF65-F5344CB8AC3E}">
        <p14:creationId xmlns:p14="http://schemas.microsoft.com/office/powerpoint/2010/main" val="524163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609600" y="1719936"/>
            <a:ext cx="7924800" cy="4604664"/>
          </a:xfrm>
        </p:spPr>
        <p:txBody>
          <a:bodyPr>
            <a:normAutofit lnSpcReduction="10000"/>
          </a:bodyPr>
          <a:lstStyle/>
          <a:p>
            <a:pPr marL="168275" indent="-168275" algn="justLow" rtl="1"/>
            <a:r>
              <a:rPr lang="ar-KW" sz="1800" dirty="0" smtClean="0">
                <a:cs typeface="HASOOB" pitchFamily="2" charset="-78"/>
              </a:rPr>
              <a:t>تسليم مقدم الطلب إشعاراً باستلام طلبه مبين فيه تاريخ ورقم الطلب والفترة اللازمة للرد على طلبه.</a:t>
            </a:r>
          </a:p>
          <a:p>
            <a:pPr marL="168275" indent="-168275" algn="justLow" rtl="1"/>
            <a:r>
              <a:rPr lang="ar-KW" sz="1800" dirty="0" smtClean="0">
                <a:cs typeface="HASOOB" pitchFamily="2" charset="-78"/>
              </a:rPr>
              <a:t>يتم بحث الطلب وفقاً لما نصت عليه آلية تطبيق قانون الحق في الاطلاع على المعلومات رقم </a:t>
            </a:r>
            <a:r>
              <a:rPr lang="ar-KW" sz="1400" dirty="0" smtClean="0">
                <a:cs typeface="+mj-cs"/>
              </a:rPr>
              <a:t>12</a:t>
            </a:r>
            <a:r>
              <a:rPr lang="ar-KW" sz="1800" dirty="0" smtClean="0">
                <a:cs typeface="HASOOB" pitchFamily="2" charset="-78"/>
              </a:rPr>
              <a:t> لسنة </a:t>
            </a:r>
            <a:r>
              <a:rPr lang="ar-KW" sz="1400" dirty="0" smtClean="0">
                <a:cs typeface="+mj-cs"/>
              </a:rPr>
              <a:t>2020</a:t>
            </a:r>
            <a:r>
              <a:rPr lang="ar-KW" sz="1800" dirty="0" smtClean="0">
                <a:cs typeface="HASOOB" pitchFamily="2" charset="-78"/>
              </a:rPr>
              <a:t>.</a:t>
            </a:r>
          </a:p>
          <a:p>
            <a:pPr marL="168275" indent="-168275" algn="justLow" rtl="1"/>
            <a:r>
              <a:rPr lang="ar-KW" sz="1800" dirty="0" smtClean="0">
                <a:cs typeface="HASOOB" pitchFamily="2" charset="-78"/>
              </a:rPr>
              <a:t>عرض مذكرة البحث في اجتماع اللجنة وإصدار قرارها بشأنه.</a:t>
            </a:r>
          </a:p>
          <a:p>
            <a:pPr marL="168275" indent="-168275" algn="justLow" rtl="1"/>
            <a:r>
              <a:rPr lang="ar-KW" sz="1800" dirty="0" smtClean="0">
                <a:cs typeface="HASOOB" pitchFamily="2" charset="-78"/>
              </a:rPr>
              <a:t>في حال موافقة اللجنة على الطلب يتم مخاطبة الجهة المعنية بتوفير البيانات والمعلومات لتزويد اللجنة بها.</a:t>
            </a:r>
          </a:p>
          <a:p>
            <a:pPr marL="168275" indent="-168275" algn="justLow" rtl="1"/>
            <a:r>
              <a:rPr lang="ar-KW" sz="1800" dirty="0" smtClean="0">
                <a:cs typeface="HASOOB" pitchFamily="2" charset="-78"/>
              </a:rPr>
              <a:t>في حال رفض اللجنة للطلب يتم إخطار مقدمه برفض اللجنة مع إبداء أسباب الرفض.</a:t>
            </a:r>
          </a:p>
          <a:p>
            <a:pPr marL="168275" indent="-168275" algn="justLow" rtl="1"/>
            <a:r>
              <a:rPr lang="ar-KW" sz="1800" dirty="0" smtClean="0">
                <a:cs typeface="HASOOB" pitchFamily="2" charset="-78"/>
              </a:rPr>
              <a:t>بعد ورود البيانات والمعلومات المطلوبة من الجهة المعنية، يتم إخطار مقدم الطلب بموافقة اللجنة على طلبه ومراجعة مكتب الموظف المختص للاطلاع على البيانات والمعلومات محل طلبه.</a:t>
            </a:r>
          </a:p>
          <a:p>
            <a:pPr marL="168275" indent="-168275" algn="justLow" rtl="1"/>
            <a:r>
              <a:rPr lang="ar-KW" sz="1800" dirty="0" smtClean="0">
                <a:cs typeface="HASOOB" pitchFamily="2" charset="-78"/>
              </a:rPr>
              <a:t> في حال الرغبة بالحصول على البيانات والمعلومات يقوم مقدم الطلب بإيداع الرسوم القانونية المقررة والمذكورة بالإخطار في حساب مؤسسة البترول الكويتية وتزويد الموظف المختص بما يفيد إيداعه تلك الرسوم. </a:t>
            </a:r>
          </a:p>
          <a:p>
            <a:pPr marL="168275" indent="-168275" algn="justLow" rtl="1"/>
            <a:r>
              <a:rPr lang="ar-KW" sz="1800" dirty="0" smtClean="0">
                <a:cs typeface="HASOOB" pitchFamily="2" charset="-78"/>
              </a:rPr>
              <a:t>في حال اكتفاء مقدم الطلب بالاطلاع فقط على البيانات والمعلومات محل طلبه يقوم بالتوقيع على إقرار بشأن اطلاعه على البيانات والمعلومات.</a:t>
            </a:r>
          </a:p>
          <a:p>
            <a:pPr marL="168275" indent="-168275" algn="justLow" rtl="1"/>
            <a:r>
              <a:rPr lang="ar-KW" sz="1800" dirty="0" smtClean="0">
                <a:cs typeface="HASOOB" pitchFamily="2" charset="-78"/>
              </a:rPr>
              <a:t>في  حال رغبة مقدم الطلب في الحصول </a:t>
            </a:r>
            <a:r>
              <a:rPr lang="ar-KW" sz="1800" dirty="0">
                <a:cs typeface="HASOOB" pitchFamily="2" charset="-78"/>
              </a:rPr>
              <a:t>على البيانات والمعلومات محل طلبه يقوم بالتوقيع على إقرار بشأن </a:t>
            </a:r>
            <a:r>
              <a:rPr lang="ar-KW" sz="1800" dirty="0" smtClean="0">
                <a:cs typeface="HASOOB" pitchFamily="2" charset="-78"/>
              </a:rPr>
              <a:t>حصوله على تلك البيانات والمعلومات.</a:t>
            </a:r>
          </a:p>
          <a:p>
            <a:pPr marL="168275" indent="-168275" algn="justLow" rtl="1"/>
            <a:r>
              <a:rPr lang="ar-KW" sz="1800" dirty="0">
                <a:cs typeface="HASOOB" pitchFamily="2" charset="-78"/>
              </a:rPr>
              <a:t>في حال التظلم من قرار اللجنة يتم تقديم التظلم إلى </a:t>
            </a:r>
            <a:r>
              <a:rPr lang="ar-KW" sz="1800" b="1" dirty="0">
                <a:solidFill>
                  <a:srgbClr val="FF0000"/>
                </a:solidFill>
                <a:cs typeface="HASOOB" pitchFamily="2" charset="-78"/>
              </a:rPr>
              <a:t>اللجنة الدائمة للنظر في التظلم من القرارات الإدارية بالمؤسسة</a:t>
            </a:r>
            <a:r>
              <a:rPr lang="ar-KW" sz="1800" dirty="0">
                <a:cs typeface="HASOOB" pitchFamily="2" charset="-78"/>
              </a:rPr>
              <a:t>، وذلك بناءً على قرار الرئيس التنفيذي للمؤسسة رقم (</a:t>
            </a:r>
            <a:r>
              <a:rPr lang="ar-KW" sz="1400" dirty="0"/>
              <a:t>39</a:t>
            </a:r>
            <a:r>
              <a:rPr lang="ar-KW" sz="1800" dirty="0">
                <a:cs typeface="HASOOB" pitchFamily="2" charset="-78"/>
              </a:rPr>
              <a:t>) لسنة </a:t>
            </a:r>
            <a:r>
              <a:rPr lang="ar-KW" sz="1400" dirty="0"/>
              <a:t>2021</a:t>
            </a:r>
            <a:r>
              <a:rPr lang="ar-KW" sz="1800" dirty="0">
                <a:cs typeface="HASOOB" pitchFamily="2" charset="-78"/>
              </a:rPr>
              <a:t>، بشأن اختصاص اللجنة الدائمة للنظر في التظلم من القرارات الإدارية بالمؤسسة بالنظر في التظلمات التي تقدم للمؤسسة طبقاً لقانون حق الاطلاع على المعلومات</a:t>
            </a:r>
            <a:r>
              <a:rPr lang="ar-KW" sz="1800" dirty="0" smtClean="0">
                <a:cs typeface="HASOOB" pitchFamily="2" charset="-78"/>
              </a:rPr>
              <a:t>.</a:t>
            </a:r>
            <a:endParaRPr lang="ar-KW" sz="1800" dirty="0">
              <a:cs typeface="HASOOB" pitchFamily="2" charset="-78"/>
            </a:endParaRPr>
          </a:p>
        </p:txBody>
      </p:sp>
      <p:sp>
        <p:nvSpPr>
          <p:cNvPr id="5" name="Slide Number Placeholder 3"/>
          <p:cNvSpPr>
            <a:spLocks noGrp="1"/>
          </p:cNvSpPr>
          <p:nvPr>
            <p:ph type="sldNum" sz="quarter" idx="12"/>
          </p:nvPr>
        </p:nvSpPr>
        <p:spPr>
          <a:xfrm>
            <a:off x="7696200" y="6503314"/>
            <a:ext cx="533400" cy="351945"/>
          </a:xfrm>
        </p:spPr>
        <p:txBody>
          <a:bodyPr/>
          <a:lstStyle/>
          <a:p>
            <a:pPr algn="r"/>
            <a:fld id="{5C98228A-FE6B-4DD9-92E5-69A6AE93F407}" type="slidenum">
              <a:rPr lang="en-US" sz="1600" b="1"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pPr algn="r"/>
              <a:t>17</a:t>
            </a:fld>
            <a:endParaRPr lang="en-US"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Rectangle 1"/>
          <p:cNvSpPr/>
          <p:nvPr/>
        </p:nvSpPr>
        <p:spPr>
          <a:xfrm>
            <a:off x="381000" y="391120"/>
            <a:ext cx="8077200" cy="1323439"/>
          </a:xfrm>
          <a:prstGeom prst="rect">
            <a:avLst/>
          </a:prstGeom>
        </p:spPr>
        <p:txBody>
          <a:bodyPr wrap="square">
            <a:spAutoFit/>
          </a:bodyPr>
          <a:lstStyle/>
          <a:p>
            <a:pPr algn="justLow" rtl="1"/>
            <a:r>
              <a:rPr lang="ar-KW" sz="4000" b="1" dirty="0">
                <a:solidFill>
                  <a:srgbClr val="C00000"/>
                </a:solidFill>
                <a:effectLst>
                  <a:outerShdw blurRad="38100" dist="38100" dir="2700000" algn="tl">
                    <a:srgbClr val="000000">
                      <a:alpha val="43137"/>
                    </a:srgbClr>
                  </a:outerShdw>
                </a:effectLst>
                <a:latin typeface="Arabic Typesetting" panose="03020402040406030203" pitchFamily="66" charset="-78"/>
                <a:ea typeface="Muna Black" charset="-78"/>
                <a:cs typeface="Arabic Typesetting" panose="03020402040406030203" pitchFamily="66" charset="-78"/>
              </a:rPr>
              <a:t>ملخص حول إجراءات اللجنة الدائمة لتطبيق قانون الحق في الاطلاع على المعلومات بالمؤسسة عند استلام طلب للاطلاع/ الحصول على </a:t>
            </a:r>
            <a:r>
              <a:rPr lang="ar-KW" sz="4000" b="1" dirty="0" smtClean="0">
                <a:solidFill>
                  <a:srgbClr val="C00000"/>
                </a:solidFill>
                <a:effectLst>
                  <a:outerShdw blurRad="38100" dist="38100" dir="2700000" algn="tl">
                    <a:srgbClr val="000000">
                      <a:alpha val="43137"/>
                    </a:srgbClr>
                  </a:outerShdw>
                </a:effectLst>
                <a:latin typeface="Arabic Typesetting" panose="03020402040406030203" pitchFamily="66" charset="-78"/>
                <a:ea typeface="Muna Black" charset="-78"/>
                <a:cs typeface="Arabic Typesetting" panose="03020402040406030203" pitchFamily="66" charset="-78"/>
              </a:rPr>
              <a:t>المعلومات</a:t>
            </a:r>
            <a:endParaRPr lang="ar-KW" sz="4000" b="1" dirty="0">
              <a:solidFill>
                <a:srgbClr val="C00000"/>
              </a:solidFill>
              <a:effectLst>
                <a:outerShdw blurRad="38100" dist="38100" dir="2700000" algn="tl">
                  <a:srgbClr val="000000">
                    <a:alpha val="43137"/>
                  </a:srgbClr>
                </a:outerShdw>
              </a:effectLst>
              <a:latin typeface="Arabic Typesetting" panose="03020402040406030203" pitchFamily="66" charset="-78"/>
              <a:ea typeface="Muna Black" charset="-78"/>
              <a:cs typeface="Arabic Typesetting" panose="03020402040406030203" pitchFamily="66" charset="-78"/>
            </a:endParaRPr>
          </a:p>
        </p:txBody>
      </p:sp>
    </p:spTree>
    <p:extLst>
      <p:ext uri="{BB962C8B-B14F-4D97-AF65-F5344CB8AC3E}">
        <p14:creationId xmlns:p14="http://schemas.microsoft.com/office/powerpoint/2010/main" val="25275797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7467600" cy="2514600"/>
          </a:xfrm>
        </p:spPr>
        <p:txBody>
          <a:bodyPr>
            <a:normAutofit/>
          </a:bodyPr>
          <a:lstStyle/>
          <a:p>
            <a:r>
              <a:rPr lang="ar-KW" sz="6600" b="1" dirty="0">
                <a:solidFill>
                  <a:srgbClr val="002060"/>
                </a:solidFill>
                <a:effectLst>
                  <a:outerShdw blurRad="38100" dist="38100" dir="2700000" algn="tl">
                    <a:srgbClr val="000000">
                      <a:alpha val="43137"/>
                    </a:srgbClr>
                  </a:outerShdw>
                </a:effectLst>
                <a:latin typeface="Arabic Typesetting" panose="03020402040406030203" pitchFamily="66" charset="-78"/>
                <a:cs typeface="Arabic Typesetting" panose="03020402040406030203" pitchFamily="66" charset="-78"/>
              </a:rPr>
              <a:t>مع خالص تحيات </a:t>
            </a:r>
            <a:r>
              <a:rPr lang="ar-KW" sz="6600" b="1" dirty="0" smtClean="0">
                <a:solidFill>
                  <a:srgbClr val="002060"/>
                </a:solidFill>
                <a:effectLst>
                  <a:outerShdw blurRad="38100" dist="38100" dir="2700000" algn="tl">
                    <a:srgbClr val="000000">
                      <a:alpha val="43137"/>
                    </a:srgbClr>
                  </a:outerShdw>
                </a:effectLst>
                <a:latin typeface="Arabic Typesetting" panose="03020402040406030203" pitchFamily="66" charset="-78"/>
                <a:cs typeface="Arabic Typesetting" panose="03020402040406030203" pitchFamily="66" charset="-78"/>
              </a:rPr>
              <a:t/>
            </a:r>
            <a:br>
              <a:rPr lang="ar-KW" sz="6600" b="1" dirty="0" smtClean="0">
                <a:solidFill>
                  <a:srgbClr val="002060"/>
                </a:solidFill>
                <a:effectLst>
                  <a:outerShdw blurRad="38100" dist="38100" dir="2700000" algn="tl">
                    <a:srgbClr val="000000">
                      <a:alpha val="43137"/>
                    </a:srgbClr>
                  </a:outerShdw>
                </a:effectLst>
                <a:latin typeface="Arabic Typesetting" panose="03020402040406030203" pitchFamily="66" charset="-78"/>
                <a:cs typeface="Arabic Typesetting" panose="03020402040406030203" pitchFamily="66" charset="-78"/>
              </a:rPr>
            </a:br>
            <a:r>
              <a:rPr lang="ar-KW" sz="6600" b="1" dirty="0" smtClean="0">
                <a:solidFill>
                  <a:srgbClr val="002060"/>
                </a:solidFill>
                <a:effectLst>
                  <a:outerShdw blurRad="38100" dist="38100" dir="2700000" algn="tl">
                    <a:srgbClr val="000000">
                      <a:alpha val="43137"/>
                    </a:srgbClr>
                  </a:outerShdw>
                </a:effectLst>
                <a:latin typeface="Arabic Typesetting" panose="03020402040406030203" pitchFamily="66" charset="-78"/>
                <a:cs typeface="Arabic Typesetting" panose="03020402040406030203" pitchFamily="66" charset="-78"/>
              </a:rPr>
              <a:t>دائرة </a:t>
            </a:r>
            <a:r>
              <a:rPr lang="ar-KW" sz="6600" b="1" dirty="0">
                <a:solidFill>
                  <a:srgbClr val="002060"/>
                </a:solidFill>
                <a:effectLst>
                  <a:outerShdw blurRad="38100" dist="38100" dir="2700000" algn="tl">
                    <a:srgbClr val="000000">
                      <a:alpha val="43137"/>
                    </a:srgbClr>
                  </a:outerShdw>
                </a:effectLst>
                <a:latin typeface="Arabic Typesetting" panose="03020402040406030203" pitchFamily="66" charset="-78"/>
                <a:cs typeface="Arabic Typesetting" panose="03020402040406030203" pitchFamily="66" charset="-78"/>
              </a:rPr>
              <a:t>الشئون </a:t>
            </a:r>
            <a:r>
              <a:rPr lang="ar-KW" sz="6600" b="1" dirty="0" smtClean="0">
                <a:solidFill>
                  <a:srgbClr val="002060"/>
                </a:solidFill>
                <a:effectLst>
                  <a:outerShdw blurRad="38100" dist="38100" dir="2700000" algn="tl">
                    <a:srgbClr val="000000">
                      <a:alpha val="43137"/>
                    </a:srgbClr>
                  </a:outerShdw>
                </a:effectLst>
                <a:latin typeface="Arabic Typesetting" panose="03020402040406030203" pitchFamily="66" charset="-78"/>
                <a:cs typeface="Arabic Typesetting" panose="03020402040406030203" pitchFamily="66" charset="-78"/>
              </a:rPr>
              <a:t>القانونية</a:t>
            </a:r>
            <a:endParaRPr lang="en-US" sz="6600" b="1" dirty="0">
              <a:solidFill>
                <a:srgbClr val="002060"/>
              </a:solidFill>
              <a:effectLst>
                <a:outerShdw blurRad="38100" dist="38100" dir="2700000" algn="tl">
                  <a:srgbClr val="000000">
                    <a:alpha val="43137"/>
                  </a:srgbClr>
                </a:outerShdw>
              </a:effectLst>
              <a:latin typeface="Lucida Calligraphy" panose="03010101010101010101" pitchFamily="66" charset="0"/>
              <a:cs typeface="Times New Roman" panose="02020603050405020304" pitchFamily="18" charset="0"/>
            </a:endParaRPr>
          </a:p>
        </p:txBody>
      </p:sp>
    </p:spTree>
    <p:extLst>
      <p:ext uri="{BB962C8B-B14F-4D97-AF65-F5344CB8AC3E}">
        <p14:creationId xmlns:p14="http://schemas.microsoft.com/office/powerpoint/2010/main" val="13176807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a:xfrm>
            <a:off x="7924800" y="6492875"/>
            <a:ext cx="245772" cy="365125"/>
          </a:xfrm>
        </p:spPr>
        <p:txBody>
          <a:bodyPr/>
          <a:lstStyle/>
          <a:p>
            <a:pPr algn="r"/>
            <a:fld id="{5C98228A-FE6B-4DD9-92E5-69A6AE93F407}" type="slidenum">
              <a:rPr lang="en-US" sz="1600" b="1"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pPr algn="r"/>
              <a:t>2</a:t>
            </a:fld>
            <a:endParaRPr lang="en-US"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0" name="Rectangle 9"/>
          <p:cNvSpPr/>
          <p:nvPr/>
        </p:nvSpPr>
        <p:spPr>
          <a:xfrm>
            <a:off x="1221436" y="521231"/>
            <a:ext cx="6858000" cy="1323439"/>
          </a:xfrm>
          <a:prstGeom prst="rect">
            <a:avLst/>
          </a:prstGeom>
        </p:spPr>
        <p:txBody>
          <a:bodyPr wrap="square">
            <a:spAutoFit/>
          </a:bodyPr>
          <a:lstStyle/>
          <a:p>
            <a:pPr lvl="0" algn="ctr" rtl="1">
              <a:defRPr/>
            </a:pPr>
            <a:r>
              <a:rPr lang="ar-KW" sz="4000" b="1" dirty="0">
                <a:solidFill>
                  <a:srgbClr val="C00000"/>
                </a:solidFill>
                <a:effectLst>
                  <a:outerShdw blurRad="38100" dist="38100" dir="2700000" algn="tl">
                    <a:srgbClr val="000000">
                      <a:alpha val="43137"/>
                    </a:srgbClr>
                  </a:outerShdw>
                </a:effectLst>
                <a:latin typeface="Arabic Typesetting" panose="03020402040406030203" pitchFamily="66" charset="-78"/>
                <a:ea typeface="Muna Black" charset="-78"/>
                <a:cs typeface="Arabic Typesetting" panose="03020402040406030203" pitchFamily="66" charset="-78"/>
              </a:rPr>
              <a:t>نبذة عن </a:t>
            </a:r>
            <a:r>
              <a:rPr lang="ar-KW" sz="4000" b="1" dirty="0" smtClean="0">
                <a:solidFill>
                  <a:srgbClr val="C00000"/>
                </a:solidFill>
                <a:effectLst>
                  <a:outerShdw blurRad="38100" dist="38100" dir="2700000" algn="tl">
                    <a:srgbClr val="000000">
                      <a:alpha val="43137"/>
                    </a:srgbClr>
                  </a:outerShdw>
                </a:effectLst>
                <a:latin typeface="Arabic Typesetting" panose="03020402040406030203" pitchFamily="66" charset="-78"/>
                <a:ea typeface="Muna Black" charset="-78"/>
                <a:cs typeface="Arabic Typesetting" panose="03020402040406030203" pitchFamily="66" charset="-78"/>
              </a:rPr>
              <a:t>نظام </a:t>
            </a:r>
            <a:r>
              <a:rPr lang="ar-KW" sz="4000" b="1" dirty="0">
                <a:solidFill>
                  <a:srgbClr val="C00000"/>
                </a:solidFill>
                <a:effectLst>
                  <a:outerShdw blurRad="38100" dist="38100" dir="2700000" algn="tl">
                    <a:srgbClr val="000000">
                      <a:alpha val="43137"/>
                    </a:srgbClr>
                  </a:outerShdw>
                </a:effectLst>
                <a:latin typeface="Arabic Typesetting" panose="03020402040406030203" pitchFamily="66" charset="-78"/>
                <a:ea typeface="Muna Black" charset="-78"/>
                <a:cs typeface="Arabic Typesetting" panose="03020402040406030203" pitchFamily="66" charset="-78"/>
              </a:rPr>
              <a:t>تطبيق قانون الحق في </a:t>
            </a:r>
            <a:r>
              <a:rPr lang="ar-KW" sz="4000" b="1" dirty="0" smtClean="0">
                <a:solidFill>
                  <a:srgbClr val="C00000"/>
                </a:solidFill>
                <a:effectLst>
                  <a:outerShdw blurRad="38100" dist="38100" dir="2700000" algn="tl">
                    <a:srgbClr val="000000">
                      <a:alpha val="43137"/>
                    </a:srgbClr>
                  </a:outerShdw>
                </a:effectLst>
                <a:latin typeface="Arabic Typesetting" panose="03020402040406030203" pitchFamily="66" charset="-78"/>
                <a:ea typeface="Muna Black" charset="-78"/>
                <a:cs typeface="Arabic Typesetting" panose="03020402040406030203" pitchFamily="66" charset="-78"/>
              </a:rPr>
              <a:t>الاطلاع على </a:t>
            </a:r>
            <a:r>
              <a:rPr lang="ar-KW" sz="4000" b="1" dirty="0">
                <a:solidFill>
                  <a:srgbClr val="C00000"/>
                </a:solidFill>
                <a:effectLst>
                  <a:outerShdw blurRad="38100" dist="38100" dir="2700000" algn="tl">
                    <a:srgbClr val="000000">
                      <a:alpha val="43137"/>
                    </a:srgbClr>
                  </a:outerShdw>
                </a:effectLst>
                <a:latin typeface="Arabic Typesetting" panose="03020402040406030203" pitchFamily="66" charset="-78"/>
                <a:ea typeface="Muna Black" charset="-78"/>
                <a:cs typeface="Arabic Typesetting" panose="03020402040406030203" pitchFamily="66" charset="-78"/>
              </a:rPr>
              <a:t>المعلومات رقم 12 لسنة </a:t>
            </a:r>
            <a:r>
              <a:rPr lang="ar-KW" sz="4000" b="1" dirty="0" smtClean="0">
                <a:solidFill>
                  <a:srgbClr val="C00000"/>
                </a:solidFill>
                <a:effectLst>
                  <a:outerShdw blurRad="38100" dist="38100" dir="2700000" algn="tl">
                    <a:srgbClr val="000000">
                      <a:alpha val="43137"/>
                    </a:srgbClr>
                  </a:outerShdw>
                </a:effectLst>
                <a:latin typeface="Arabic Typesetting" panose="03020402040406030203" pitchFamily="66" charset="-78"/>
                <a:ea typeface="Muna Black" charset="-78"/>
                <a:cs typeface="Arabic Typesetting" panose="03020402040406030203" pitchFamily="66" charset="-78"/>
              </a:rPr>
              <a:t>2020 بالمؤسسة وشركاتها التابعة</a:t>
            </a:r>
            <a:endParaRPr lang="en-US" sz="4000" b="1" dirty="0">
              <a:solidFill>
                <a:srgbClr val="C00000"/>
              </a:solidFill>
              <a:effectLst>
                <a:outerShdw blurRad="38100" dist="38100" dir="2700000" algn="tl">
                  <a:srgbClr val="000000">
                    <a:alpha val="43137"/>
                  </a:srgbClr>
                </a:outerShdw>
              </a:effectLst>
              <a:latin typeface="Arabic Typesetting" panose="03020402040406030203" pitchFamily="66" charset="-78"/>
              <a:ea typeface="Muna Black" charset="-78"/>
              <a:cs typeface="Arabic Typesetting" panose="03020402040406030203" pitchFamily="66" charset="-78"/>
            </a:endParaRPr>
          </a:p>
        </p:txBody>
      </p:sp>
      <p:sp>
        <p:nvSpPr>
          <p:cNvPr id="11" name="TextBox 10">
            <a:extLst>
              <a:ext uri="{FF2B5EF4-FFF2-40B4-BE49-F238E27FC236}">
                <a16:creationId xmlns:a16="http://schemas.microsoft.com/office/drawing/2014/main" id="{08D99DAB-DCDF-4337-B6E6-5865C2E52718}"/>
              </a:ext>
            </a:extLst>
          </p:cNvPr>
          <p:cNvSpPr txBox="1"/>
          <p:nvPr/>
        </p:nvSpPr>
        <p:spPr>
          <a:xfrm>
            <a:off x="762000" y="2133600"/>
            <a:ext cx="7772400" cy="2746906"/>
          </a:xfrm>
          <a:prstGeom prst="rect">
            <a:avLst/>
          </a:prstGeom>
          <a:noFill/>
        </p:spPr>
        <p:txBody>
          <a:bodyPr wrap="square">
            <a:spAutoFit/>
          </a:bodyPr>
          <a:lstStyle>
            <a:defPPr>
              <a:defRPr lang="en-US"/>
            </a:defPPr>
            <a:lvl1pPr marL="342900" marR="0" lvl="0" indent="-342900" algn="justLow" rtl="1">
              <a:spcBef>
                <a:spcPts val="0"/>
              </a:spcBef>
              <a:spcAft>
                <a:spcPts val="0"/>
              </a:spcAft>
              <a:buFont typeface="+mj-lt"/>
              <a:buAutoNum type="arabicPeriod"/>
              <a:defRPr sz="2800" b="1">
                <a:effectLst/>
                <a:latin typeface="Times New Roman" panose="02020603050405020304" pitchFamily="18" charset="0"/>
                <a:ea typeface="Times New Roman" panose="02020603050405020304" pitchFamily="18" charset="0"/>
                <a:cs typeface="+mj-cs"/>
              </a:defRPr>
            </a:lvl1pPr>
          </a:lstStyle>
          <a:p>
            <a:pPr marL="0" indent="0">
              <a:buNone/>
            </a:pPr>
            <a:endParaRPr lang="ar-KW" sz="1050" dirty="0" smtClean="0"/>
          </a:p>
          <a:p>
            <a:pPr marL="285750" indent="-285750">
              <a:lnSpc>
                <a:spcPct val="150000"/>
              </a:lnSpc>
              <a:buFont typeface="Times New Roman" panose="02020603050405020304" pitchFamily="18" charset="0"/>
              <a:buChar char="–"/>
            </a:pPr>
            <a:r>
              <a:rPr lang="ar-KW" sz="1800" b="0" dirty="0">
                <a:cs typeface="HASOOB" pitchFamily="2" charset="-78"/>
              </a:rPr>
              <a:t>صدرت اللائحة التنفيذية للقانون رقم </a:t>
            </a:r>
            <a:r>
              <a:rPr lang="ar-KW" sz="1400" b="0" dirty="0"/>
              <a:t>12</a:t>
            </a:r>
            <a:r>
              <a:rPr lang="ar-KW" sz="1800" b="0" dirty="0">
                <a:cs typeface="HASOOB" pitchFamily="2" charset="-78"/>
              </a:rPr>
              <a:t> لسنة </a:t>
            </a:r>
            <a:r>
              <a:rPr lang="ar-KW" sz="1400" b="0" dirty="0" smtClean="0"/>
              <a:t>2020</a:t>
            </a:r>
            <a:r>
              <a:rPr lang="ar-KW" sz="1800" b="0" dirty="0" smtClean="0">
                <a:cs typeface="HASOOB" pitchFamily="2" charset="-78"/>
              </a:rPr>
              <a:t>، بموجب قرار وزير العدل رقم (</a:t>
            </a:r>
            <a:r>
              <a:rPr lang="ar-KW" sz="1400" b="0" dirty="0" smtClean="0"/>
              <a:t>62</a:t>
            </a:r>
            <a:r>
              <a:rPr lang="ar-KW" sz="1800" b="0" dirty="0" smtClean="0">
                <a:cs typeface="HASOOB" pitchFamily="2" charset="-78"/>
              </a:rPr>
              <a:t>/ </a:t>
            </a:r>
            <a:r>
              <a:rPr lang="ar-KW" sz="1400" b="0" dirty="0" smtClean="0"/>
              <a:t>2021</a:t>
            </a:r>
            <a:r>
              <a:rPr lang="ar-KW" sz="1800" b="0" dirty="0" smtClean="0">
                <a:cs typeface="HASOOB" pitchFamily="2" charset="-78"/>
              </a:rPr>
              <a:t>) بتاريخ </a:t>
            </a:r>
            <a:r>
              <a:rPr lang="ar-KW" sz="1400" b="0" dirty="0" smtClean="0"/>
              <a:t>27</a:t>
            </a:r>
            <a:r>
              <a:rPr lang="ar-KW" sz="1800" b="0" dirty="0" smtClean="0">
                <a:cs typeface="HASOOB" pitchFamily="2" charset="-78"/>
              </a:rPr>
              <a:t> يناير </a:t>
            </a:r>
            <a:r>
              <a:rPr lang="ar-KW" sz="1400" b="0" dirty="0" smtClean="0"/>
              <a:t>2021</a:t>
            </a:r>
            <a:r>
              <a:rPr lang="ar-KW" sz="1800" b="0" dirty="0" smtClean="0">
                <a:cs typeface="HASOOB" pitchFamily="2" charset="-78"/>
              </a:rPr>
              <a:t>.</a:t>
            </a:r>
          </a:p>
          <a:p>
            <a:pPr marL="285750" indent="-285750">
              <a:lnSpc>
                <a:spcPct val="150000"/>
              </a:lnSpc>
              <a:buFont typeface="Times New Roman" panose="02020603050405020304" pitchFamily="18" charset="0"/>
              <a:buChar char="–"/>
            </a:pPr>
            <a:r>
              <a:rPr lang="ar-KW" sz="1800" b="0" dirty="0" smtClean="0">
                <a:cs typeface="HASOOB" pitchFamily="2" charset="-78"/>
              </a:rPr>
              <a:t>بناءً على نتائج أعمال وتوصيات اللجنة الخاصة بمتطلبات تطبيق القانون المشكلة بموجب قرار الرئيس التنفيذي للمؤسسة رقم (</a:t>
            </a:r>
            <a:r>
              <a:rPr lang="ar-KW" sz="1400" b="0" dirty="0" smtClean="0"/>
              <a:t>10</a:t>
            </a:r>
            <a:r>
              <a:rPr lang="ar-KW" sz="1800" b="0" dirty="0" smtClean="0">
                <a:cs typeface="HASOOB" pitchFamily="2" charset="-78"/>
              </a:rPr>
              <a:t>) لسنة </a:t>
            </a:r>
            <a:r>
              <a:rPr lang="ar-KW" sz="1400" b="0" dirty="0" smtClean="0"/>
              <a:t>2021</a:t>
            </a:r>
            <a:r>
              <a:rPr lang="ar-KW" sz="1800" b="0" dirty="0" smtClean="0">
                <a:cs typeface="HASOOB" pitchFamily="2" charset="-78"/>
              </a:rPr>
              <a:t>، تم اعتماد نظام </a:t>
            </a:r>
            <a:r>
              <a:rPr lang="ar-KW" sz="1800" b="0" dirty="0">
                <a:cs typeface="HASOOB" pitchFamily="2" charset="-78"/>
              </a:rPr>
              <a:t>تطبيق قانون الحق في الاطلاع على المعلومات رقم </a:t>
            </a:r>
            <a:r>
              <a:rPr lang="ar-KW" sz="1400" b="0" dirty="0"/>
              <a:t>12</a:t>
            </a:r>
            <a:r>
              <a:rPr lang="ar-KW" sz="1800" b="0" dirty="0">
                <a:cs typeface="HASOOB" pitchFamily="2" charset="-78"/>
              </a:rPr>
              <a:t> لسنة </a:t>
            </a:r>
            <a:r>
              <a:rPr lang="ar-KW" sz="1400" b="0" dirty="0"/>
              <a:t>2020</a:t>
            </a:r>
            <a:r>
              <a:rPr lang="ar-KW" sz="1800" b="0" dirty="0">
                <a:cs typeface="HASOOB" pitchFamily="2" charset="-78"/>
              </a:rPr>
              <a:t> بالمؤسسة وشركاتها </a:t>
            </a:r>
            <a:r>
              <a:rPr lang="ar-KW" sz="1800" b="0" dirty="0" smtClean="0">
                <a:cs typeface="HASOOB" pitchFamily="2" charset="-78"/>
              </a:rPr>
              <a:t>التابعة والطلب من كل جهة (المؤسسة/ الشركة التابعة) على استقلال بالعمل بمقتضاه.</a:t>
            </a:r>
          </a:p>
          <a:p>
            <a:pPr marL="285750" indent="-285750">
              <a:lnSpc>
                <a:spcPct val="150000"/>
              </a:lnSpc>
              <a:buFont typeface="Times New Roman" panose="02020603050405020304" pitchFamily="18" charset="0"/>
              <a:buChar char="–"/>
            </a:pPr>
            <a:r>
              <a:rPr lang="ar-KW" sz="1800" b="0" dirty="0" smtClean="0">
                <a:cs typeface="HASOOB" pitchFamily="2" charset="-78"/>
              </a:rPr>
              <a:t>تم في الرابع من مارس </a:t>
            </a:r>
            <a:r>
              <a:rPr lang="ar-KW" sz="1400" b="0" dirty="0" smtClean="0"/>
              <a:t>2021</a:t>
            </a:r>
            <a:r>
              <a:rPr lang="ar-KW" sz="1800" b="0" dirty="0" smtClean="0">
                <a:cs typeface="HASOOB" pitchFamily="2" charset="-78"/>
              </a:rPr>
              <a:t> صدور قرار السيد/ الرئيس التنفيذي لمؤسسة البترول الكويتية رقم (</a:t>
            </a:r>
            <a:r>
              <a:rPr lang="ar-KW" sz="1400" b="0" dirty="0" smtClean="0"/>
              <a:t>13</a:t>
            </a:r>
            <a:r>
              <a:rPr lang="ar-KW" sz="1800" b="0" dirty="0" smtClean="0">
                <a:cs typeface="HASOOB" pitchFamily="2" charset="-78"/>
              </a:rPr>
              <a:t>) لسنة </a:t>
            </a:r>
            <a:r>
              <a:rPr lang="ar-KW" sz="1400" b="0" dirty="0" smtClean="0"/>
              <a:t>2021</a:t>
            </a:r>
            <a:r>
              <a:rPr lang="ar-KW" sz="1800" b="0" dirty="0" smtClean="0">
                <a:cs typeface="HASOOB" pitchFamily="2" charset="-78"/>
              </a:rPr>
              <a:t> باعتماد نظام تطبيق قانون الحق في الاطلاع على المعلومات رقم (</a:t>
            </a:r>
            <a:r>
              <a:rPr lang="ar-KW" sz="1400" b="0" dirty="0" smtClean="0"/>
              <a:t>12</a:t>
            </a:r>
            <a:r>
              <a:rPr lang="ar-KW" sz="1800" b="0" dirty="0" smtClean="0">
                <a:cs typeface="HASOOB" pitchFamily="2" charset="-78"/>
              </a:rPr>
              <a:t>) لسنة </a:t>
            </a:r>
            <a:r>
              <a:rPr lang="ar-KW" sz="1400" b="0" dirty="0" smtClean="0"/>
              <a:t>2020</a:t>
            </a:r>
            <a:r>
              <a:rPr lang="ar-KW" sz="1800" b="0" dirty="0" smtClean="0">
                <a:cs typeface="HASOOB" pitchFamily="2" charset="-78"/>
              </a:rPr>
              <a:t> ولائحته التنفيذية.</a:t>
            </a:r>
            <a:endParaRPr lang="en-US" sz="1800" b="0" dirty="0">
              <a:cs typeface="HASOOB" pitchFamily="2" charset="-78"/>
            </a:endParaRPr>
          </a:p>
        </p:txBody>
      </p:sp>
    </p:spTree>
    <p:extLst>
      <p:ext uri="{BB962C8B-B14F-4D97-AF65-F5344CB8AC3E}">
        <p14:creationId xmlns:p14="http://schemas.microsoft.com/office/powerpoint/2010/main" val="1205399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a:xfrm>
            <a:off x="7924800" y="6492875"/>
            <a:ext cx="245772" cy="365125"/>
          </a:xfrm>
        </p:spPr>
        <p:txBody>
          <a:bodyPr/>
          <a:lstStyle/>
          <a:p>
            <a:pPr algn="r"/>
            <a:fld id="{5C98228A-FE6B-4DD9-92E5-69A6AE93F407}" type="slidenum">
              <a:rPr lang="en-US" sz="1600" b="1"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pPr algn="r"/>
              <a:t>3</a:t>
            </a:fld>
            <a:endParaRPr lang="en-US"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Content Placeholder 2"/>
          <p:cNvSpPr>
            <a:spLocks noGrp="1"/>
          </p:cNvSpPr>
          <p:nvPr>
            <p:ph idx="1"/>
          </p:nvPr>
        </p:nvSpPr>
        <p:spPr>
          <a:xfrm>
            <a:off x="457200" y="1990027"/>
            <a:ext cx="8229600" cy="3953573"/>
          </a:xfrm>
        </p:spPr>
        <p:txBody>
          <a:bodyPr>
            <a:normAutofit/>
          </a:bodyPr>
          <a:lstStyle/>
          <a:p>
            <a:pPr marL="0" indent="0" algn="r" rtl="1">
              <a:buNone/>
            </a:pPr>
            <a:r>
              <a:rPr lang="ar-KW" sz="2400" b="1" dirty="0" smtClean="0">
                <a:solidFill>
                  <a:srgbClr val="002060"/>
                </a:solidFill>
                <a:effectLst>
                  <a:outerShdw blurRad="38100" dist="38100" dir="2700000" algn="tl">
                    <a:srgbClr val="000000">
                      <a:alpha val="43137"/>
                    </a:srgbClr>
                  </a:outerShdw>
                </a:effectLst>
                <a:cs typeface="HASOOB" pitchFamily="2" charset="-78"/>
              </a:rPr>
              <a:t>يقصد بالكلمات والعبارات التالية في تطبيق هذا النظام المعاني المبينة قرين كل منها:</a:t>
            </a:r>
          </a:p>
          <a:p>
            <a:pPr marL="0" indent="0" algn="r" rtl="1">
              <a:buNone/>
            </a:pPr>
            <a:endParaRPr lang="ar-KW" sz="1400" dirty="0" smtClean="0">
              <a:solidFill>
                <a:srgbClr val="002060"/>
              </a:solidFill>
              <a:cs typeface="HASOOB" pitchFamily="2" charset="-78"/>
            </a:endParaRPr>
          </a:p>
          <a:p>
            <a:pPr algn="r" rtl="1"/>
            <a:r>
              <a:rPr lang="ar-KW" sz="1800" dirty="0">
                <a:solidFill>
                  <a:srgbClr val="FF0000"/>
                </a:solidFill>
                <a:effectLst>
                  <a:outerShdw blurRad="38100" dist="38100" dir="2700000" algn="tl">
                    <a:srgbClr val="000000">
                      <a:alpha val="43137"/>
                    </a:srgbClr>
                  </a:outerShdw>
                </a:effectLst>
                <a:cs typeface="HASOOB" pitchFamily="2" charset="-78"/>
              </a:rPr>
              <a:t>القانون: </a:t>
            </a:r>
            <a:r>
              <a:rPr lang="ar-KW" sz="1800" dirty="0">
                <a:cs typeface="HASOOB" pitchFamily="2" charset="-78"/>
              </a:rPr>
              <a:t>القانون رقم (</a:t>
            </a:r>
            <a:r>
              <a:rPr lang="ar-KW" sz="1400" dirty="0">
                <a:cs typeface="+mj-cs"/>
              </a:rPr>
              <a:t>12</a:t>
            </a:r>
            <a:r>
              <a:rPr lang="ar-KW" sz="1800" dirty="0">
                <a:cs typeface="HASOOB" pitchFamily="2" charset="-78"/>
              </a:rPr>
              <a:t>) لسنة </a:t>
            </a:r>
            <a:r>
              <a:rPr lang="ar-KW" sz="1400" dirty="0">
                <a:cs typeface="+mj-cs"/>
              </a:rPr>
              <a:t>2020</a:t>
            </a:r>
            <a:r>
              <a:rPr lang="ar-KW" sz="1800" dirty="0">
                <a:cs typeface="HASOOB" pitchFamily="2" charset="-78"/>
              </a:rPr>
              <a:t> بشأن حق الاطلاع على المعلومات.</a:t>
            </a:r>
          </a:p>
          <a:p>
            <a:pPr algn="r" rtl="1"/>
            <a:r>
              <a:rPr lang="ar-KW" sz="1800" dirty="0">
                <a:solidFill>
                  <a:srgbClr val="FF0000"/>
                </a:solidFill>
                <a:effectLst>
                  <a:outerShdw blurRad="38100" dist="38100" dir="2700000" algn="tl">
                    <a:srgbClr val="000000">
                      <a:alpha val="43137"/>
                    </a:srgbClr>
                  </a:outerShdw>
                </a:effectLst>
                <a:cs typeface="HASOOB" pitchFamily="2" charset="-78"/>
              </a:rPr>
              <a:t>اللائحة التنفيذية: </a:t>
            </a:r>
            <a:r>
              <a:rPr lang="ar-KW" sz="1800" dirty="0">
                <a:cs typeface="HASOOB" pitchFamily="2" charset="-78"/>
              </a:rPr>
              <a:t>اللائحة التنفيذية للقانون. </a:t>
            </a:r>
          </a:p>
          <a:p>
            <a:pPr algn="r" rtl="1"/>
            <a:r>
              <a:rPr lang="ar-KW" sz="1800" dirty="0">
                <a:solidFill>
                  <a:srgbClr val="FF0000"/>
                </a:solidFill>
                <a:effectLst>
                  <a:outerShdw blurRad="38100" dist="38100" dir="2700000" algn="tl">
                    <a:srgbClr val="000000">
                      <a:alpha val="43137"/>
                    </a:srgbClr>
                  </a:outerShdw>
                </a:effectLst>
                <a:cs typeface="HASOOB" pitchFamily="2" charset="-78"/>
              </a:rPr>
              <a:t>المعلومة: </a:t>
            </a:r>
            <a:r>
              <a:rPr lang="ar-KW" sz="1800" dirty="0">
                <a:cs typeface="HASOOB" pitchFamily="2" charset="-78"/>
              </a:rPr>
              <a:t>البيان أو الإفادة أو المعرفة أو المضمون الذي يتصل بموضوع ما، وتكون المعلومة إما مكتوبة أو مرسومة أو مقروءة أو مسموعة أو مرئية، أو غيرها من الوسائل.</a:t>
            </a:r>
          </a:p>
          <a:p>
            <a:pPr algn="r" rtl="1"/>
            <a:r>
              <a:rPr lang="ar-KW" sz="1800" dirty="0">
                <a:solidFill>
                  <a:srgbClr val="FF0000"/>
                </a:solidFill>
                <a:effectLst>
                  <a:outerShdw blurRad="38100" dist="38100" dir="2700000" algn="tl">
                    <a:srgbClr val="000000">
                      <a:alpha val="43137"/>
                    </a:srgbClr>
                  </a:outerShdw>
                </a:effectLst>
                <a:cs typeface="HASOOB" pitchFamily="2" charset="-78"/>
              </a:rPr>
              <a:t>الجهة: </a:t>
            </a:r>
            <a:r>
              <a:rPr lang="ar-KW" sz="1800" dirty="0">
                <a:cs typeface="HASOOB" pitchFamily="2" charset="-78"/>
              </a:rPr>
              <a:t>كل من المؤسسة وشركاتها التابعة على استقلال.</a:t>
            </a:r>
          </a:p>
          <a:p>
            <a:pPr algn="justLow" rtl="1"/>
            <a:r>
              <a:rPr lang="ar-KW" sz="1800" dirty="0">
                <a:solidFill>
                  <a:srgbClr val="FF0000"/>
                </a:solidFill>
                <a:effectLst>
                  <a:outerShdw blurRad="38100" dist="38100" dir="2700000" algn="tl">
                    <a:srgbClr val="000000">
                      <a:alpha val="43137"/>
                    </a:srgbClr>
                  </a:outerShdw>
                </a:effectLst>
                <a:cs typeface="HASOOB" pitchFamily="2" charset="-78"/>
              </a:rPr>
              <a:t>الموظف المختص: </a:t>
            </a:r>
            <a:r>
              <a:rPr lang="ar-KW" sz="1800" dirty="0">
                <a:cs typeface="HASOOB" pitchFamily="2" charset="-78"/>
              </a:rPr>
              <a:t>الموظف المختص الذي تحدده كل جهة لاستلام طلبات الحصول على المعلومات والنظر فيها والرد عليها، وقد يكون موظف أو أكثر أو لجنة أو إدارة حسبما تراه الجهة مناسباً لها.</a:t>
            </a:r>
          </a:p>
          <a:p>
            <a:pPr algn="r" rtl="1"/>
            <a:r>
              <a:rPr lang="ar-KW" sz="1800" dirty="0">
                <a:solidFill>
                  <a:srgbClr val="FF0000"/>
                </a:solidFill>
                <a:effectLst>
                  <a:outerShdw blurRad="38100" dist="38100" dir="2700000" algn="tl">
                    <a:srgbClr val="000000">
                      <a:alpha val="43137"/>
                    </a:srgbClr>
                  </a:outerShdw>
                </a:effectLst>
                <a:cs typeface="HASOOB" pitchFamily="2" charset="-78"/>
              </a:rPr>
              <a:t>الشخص: </a:t>
            </a:r>
            <a:r>
              <a:rPr lang="ar-KW" sz="1800" dirty="0">
                <a:cs typeface="HASOOB" pitchFamily="2" charset="-78"/>
              </a:rPr>
              <a:t>كل شخص طبيعي أو اعتباري له مصلحة في الحصول على المعلومة من الجهة.</a:t>
            </a:r>
          </a:p>
          <a:p>
            <a:pPr algn="r" rtl="1"/>
            <a:endParaRPr lang="en-US" sz="2400" dirty="0">
              <a:cs typeface="HASOOB" pitchFamily="2" charset="-78"/>
            </a:endParaRPr>
          </a:p>
        </p:txBody>
      </p:sp>
      <p:sp>
        <p:nvSpPr>
          <p:cNvPr id="9" name="Title 1"/>
          <p:cNvSpPr>
            <a:spLocks noGrp="1"/>
          </p:cNvSpPr>
          <p:nvPr>
            <p:ph type="title"/>
          </p:nvPr>
        </p:nvSpPr>
        <p:spPr>
          <a:xfrm>
            <a:off x="3810000" y="1066800"/>
            <a:ext cx="1638300" cy="618427"/>
          </a:xfrm>
        </p:spPr>
        <p:txBody>
          <a:bodyPr>
            <a:normAutofit/>
          </a:bodyPr>
          <a:lstStyle/>
          <a:p>
            <a:pPr algn="ctr" rtl="1">
              <a:lnSpc>
                <a:spcPct val="80000"/>
              </a:lnSpc>
              <a:spcBef>
                <a:spcPts val="0"/>
              </a:spcBef>
              <a:defRPr/>
            </a:pPr>
            <a:r>
              <a:rPr lang="ar-KW" sz="4000" b="1" dirty="0" smtClean="0">
                <a:solidFill>
                  <a:srgbClr val="C00000"/>
                </a:solidFill>
                <a:effectLst>
                  <a:outerShdw blurRad="38100" dist="38100" dir="2700000" algn="tl">
                    <a:srgbClr val="000000">
                      <a:alpha val="43137"/>
                    </a:srgbClr>
                  </a:outerShdw>
                </a:effectLst>
                <a:latin typeface="Arabic Typesetting" panose="03020402040406030203" pitchFamily="66" charset="-78"/>
                <a:ea typeface="Muna Black" charset="-78"/>
                <a:cs typeface="Arabic Typesetting" panose="03020402040406030203" pitchFamily="66" charset="-78"/>
              </a:rPr>
              <a:t>تعريفات</a:t>
            </a:r>
            <a:endParaRPr lang="en-US" sz="4000" b="1" dirty="0">
              <a:solidFill>
                <a:srgbClr val="C00000"/>
              </a:solidFill>
              <a:effectLst>
                <a:outerShdw blurRad="38100" dist="38100" dir="2700000" algn="tl">
                  <a:srgbClr val="000000">
                    <a:alpha val="43137"/>
                  </a:srgbClr>
                </a:outerShdw>
              </a:effectLst>
              <a:latin typeface="Arabic Typesetting" panose="03020402040406030203" pitchFamily="66" charset="-78"/>
              <a:ea typeface="Muna Black" charset="-78"/>
              <a:cs typeface="Arabic Typesetting" panose="03020402040406030203" pitchFamily="66" charset="-78"/>
            </a:endParaRPr>
          </a:p>
        </p:txBody>
      </p:sp>
    </p:spTree>
    <p:extLst>
      <p:ext uri="{BB962C8B-B14F-4D97-AF65-F5344CB8AC3E}">
        <p14:creationId xmlns:p14="http://schemas.microsoft.com/office/powerpoint/2010/main" val="22557058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a:xfrm>
            <a:off x="7924800" y="6492875"/>
            <a:ext cx="245772" cy="365125"/>
          </a:xfrm>
        </p:spPr>
        <p:txBody>
          <a:bodyPr/>
          <a:lstStyle/>
          <a:p>
            <a:pPr algn="r"/>
            <a:fld id="{5C98228A-FE6B-4DD9-92E5-69A6AE93F407}" type="slidenum">
              <a:rPr lang="en-US" sz="1600" b="1"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pPr algn="r"/>
              <a:t>4</a:t>
            </a:fld>
            <a:endParaRPr lang="en-US"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Content Placeholder 2"/>
          <p:cNvSpPr>
            <a:spLocks noGrp="1"/>
          </p:cNvSpPr>
          <p:nvPr>
            <p:ph idx="1"/>
          </p:nvPr>
        </p:nvSpPr>
        <p:spPr>
          <a:xfrm>
            <a:off x="800100" y="1981200"/>
            <a:ext cx="7620000" cy="2895599"/>
          </a:xfrm>
        </p:spPr>
        <p:txBody>
          <a:bodyPr>
            <a:normAutofit lnSpcReduction="10000"/>
          </a:bodyPr>
          <a:lstStyle/>
          <a:p>
            <a:pPr marL="0" indent="0" algn="justLow" rtl="1">
              <a:buNone/>
            </a:pPr>
            <a:r>
              <a:rPr lang="ar-KW" sz="2400" dirty="0">
                <a:cs typeface="HASOOB" pitchFamily="2" charset="-78"/>
              </a:rPr>
              <a:t>ي</a:t>
            </a:r>
            <a:r>
              <a:rPr lang="ar-KW" sz="2400" dirty="0" smtClean="0">
                <a:cs typeface="HASOOB" pitchFamily="2" charset="-78"/>
              </a:rPr>
              <a:t>هدف </a:t>
            </a:r>
            <a:r>
              <a:rPr lang="ar-KW" sz="2400" dirty="0">
                <a:cs typeface="HASOOB" pitchFamily="2" charset="-78"/>
              </a:rPr>
              <a:t>هذه </a:t>
            </a:r>
            <a:r>
              <a:rPr lang="ar-KW" sz="2400" dirty="0" smtClean="0">
                <a:cs typeface="HASOOB" pitchFamily="2" charset="-78"/>
              </a:rPr>
              <a:t>النظام </a:t>
            </a:r>
            <a:r>
              <a:rPr lang="ar-KW" sz="2400" dirty="0">
                <a:cs typeface="HASOOB" pitchFamily="2" charset="-78"/>
              </a:rPr>
              <a:t>إلى ضمان سلامة تطبيق المؤسسة وشركاتها التابعة لأحكام قانون حق الاطلاع على المعلومات ولائحته </a:t>
            </a:r>
            <a:r>
              <a:rPr lang="ar-KW" sz="2400" dirty="0" smtClean="0">
                <a:cs typeface="HASOOB" pitchFamily="2" charset="-78"/>
              </a:rPr>
              <a:t>التنفيذية، </a:t>
            </a:r>
            <a:r>
              <a:rPr lang="ar-KW" sz="2400" dirty="0">
                <a:cs typeface="HASOOB" pitchFamily="2" charset="-78"/>
              </a:rPr>
              <a:t>والذي صدر بهدف تنظيم حق الأشخاص في الاطلاع على المعلومات نظراً لأهمية حرية تداول المعلومات والحق في الاطلاع والحصول عليها في شتى </a:t>
            </a:r>
            <a:r>
              <a:rPr lang="ar-KW" sz="2400" dirty="0" smtClean="0">
                <a:cs typeface="HASOOB" pitchFamily="2" charset="-78"/>
              </a:rPr>
              <a:t>المجالات، </a:t>
            </a:r>
            <a:r>
              <a:rPr lang="ar-KW" sz="2400" dirty="0">
                <a:cs typeface="HASOOB" pitchFamily="2" charset="-78"/>
              </a:rPr>
              <a:t>إرساءً لمبدأ الشفافية والنزاهة في المعاملات الاقتصادية والإدارية بما يكفل تحقيق الإدارة الرشيدة لأموال وموارد وممتلكات الدولة والاستخدام الأمثل </a:t>
            </a:r>
            <a:r>
              <a:rPr lang="ar-KW" sz="2400" dirty="0" smtClean="0">
                <a:cs typeface="HASOOB" pitchFamily="2" charset="-78"/>
              </a:rPr>
              <a:t>لها، </a:t>
            </a:r>
            <a:r>
              <a:rPr lang="ar-KW" sz="2400" dirty="0">
                <a:cs typeface="HASOOB" pitchFamily="2" charset="-78"/>
              </a:rPr>
              <a:t>تجسيداً للهدف الأول من أهداف هيئة مكافحة الفساد </a:t>
            </a:r>
            <a:r>
              <a:rPr lang="ar-KW" sz="2400" dirty="0" smtClean="0">
                <a:cs typeface="HASOOB" pitchFamily="2" charset="-78"/>
              </a:rPr>
              <a:t>المنشئة </a:t>
            </a:r>
            <a:r>
              <a:rPr lang="ar-KW" sz="2400" dirty="0">
                <a:cs typeface="HASOOB" pitchFamily="2" charset="-78"/>
              </a:rPr>
              <a:t>بموجب أحكام القانون رقم </a:t>
            </a:r>
            <a:r>
              <a:rPr lang="ar-KW" sz="1800" dirty="0">
                <a:cs typeface="+mj-cs"/>
              </a:rPr>
              <a:t>2</a:t>
            </a:r>
            <a:r>
              <a:rPr lang="ar-KW" sz="2400" dirty="0">
                <a:cs typeface="HASOOB" pitchFamily="2" charset="-78"/>
              </a:rPr>
              <a:t> لسنة </a:t>
            </a:r>
            <a:r>
              <a:rPr lang="ar-KW" sz="1800" dirty="0">
                <a:cs typeface="+mj-cs"/>
              </a:rPr>
              <a:t>2016</a:t>
            </a:r>
            <a:r>
              <a:rPr lang="ar-KW" sz="2400" dirty="0">
                <a:cs typeface="HASOOB" pitchFamily="2" charset="-78"/>
              </a:rPr>
              <a:t> في شأن إنشاء الهيئة العامة لمكافحة الفساد والأحكام الخاصة بالكشف عن الذمة المالية تنفيذاً لاتفاقية الأمم المتحدة لمكافحة الفساد.</a:t>
            </a:r>
            <a:endParaRPr lang="en-US" sz="2400" dirty="0">
              <a:cs typeface="HASOOB" pitchFamily="2" charset="-78"/>
            </a:endParaRPr>
          </a:p>
          <a:p>
            <a:pPr marL="0" indent="0" algn="r" rtl="1">
              <a:buNone/>
            </a:pPr>
            <a:endParaRPr lang="en-US" dirty="0"/>
          </a:p>
        </p:txBody>
      </p:sp>
      <p:sp>
        <p:nvSpPr>
          <p:cNvPr id="8" name="Rectangle 7"/>
          <p:cNvSpPr/>
          <p:nvPr/>
        </p:nvSpPr>
        <p:spPr>
          <a:xfrm>
            <a:off x="3200400" y="762000"/>
            <a:ext cx="2819400" cy="584775"/>
          </a:xfrm>
          <a:prstGeom prst="rect">
            <a:avLst/>
          </a:prstGeom>
        </p:spPr>
        <p:txBody>
          <a:bodyPr wrap="square">
            <a:spAutoFit/>
          </a:bodyPr>
          <a:lstStyle/>
          <a:p>
            <a:pPr lvl="0" algn="ctr" rtl="1">
              <a:lnSpc>
                <a:spcPct val="80000"/>
              </a:lnSpc>
              <a:defRPr/>
            </a:pPr>
            <a:r>
              <a:rPr lang="ar-KW" sz="4000" b="1" dirty="0" smtClean="0">
                <a:solidFill>
                  <a:srgbClr val="C00000"/>
                </a:solidFill>
                <a:effectLst>
                  <a:outerShdw blurRad="38100" dist="38100" dir="2700000" algn="tl">
                    <a:srgbClr val="000000">
                      <a:alpha val="43137"/>
                    </a:srgbClr>
                  </a:outerShdw>
                </a:effectLst>
                <a:latin typeface="Arabic Typesetting" panose="03020402040406030203" pitchFamily="66" charset="-78"/>
                <a:ea typeface="Muna Black" charset="-78"/>
                <a:cs typeface="Arabic Typesetting" panose="03020402040406030203" pitchFamily="66" charset="-78"/>
              </a:rPr>
              <a:t>الهدف </a:t>
            </a:r>
            <a:r>
              <a:rPr lang="ar-KW" sz="4000" b="1" dirty="0">
                <a:solidFill>
                  <a:srgbClr val="C00000"/>
                </a:solidFill>
                <a:effectLst>
                  <a:outerShdw blurRad="38100" dist="38100" dir="2700000" algn="tl">
                    <a:srgbClr val="000000">
                      <a:alpha val="43137"/>
                    </a:srgbClr>
                  </a:outerShdw>
                </a:effectLst>
                <a:latin typeface="Arabic Typesetting" panose="03020402040406030203" pitchFamily="66" charset="-78"/>
                <a:ea typeface="Muna Black" charset="-78"/>
                <a:cs typeface="Arabic Typesetting" panose="03020402040406030203" pitchFamily="66" charset="-78"/>
              </a:rPr>
              <a:t>من النظام</a:t>
            </a:r>
            <a:endParaRPr lang="en-US" sz="4000" b="1" dirty="0">
              <a:solidFill>
                <a:srgbClr val="C00000"/>
              </a:solidFill>
              <a:effectLst>
                <a:outerShdw blurRad="38100" dist="38100" dir="2700000" algn="tl">
                  <a:srgbClr val="000000">
                    <a:alpha val="43137"/>
                  </a:srgbClr>
                </a:outerShdw>
              </a:effectLst>
              <a:latin typeface="Arabic Typesetting" panose="03020402040406030203" pitchFamily="66" charset="-78"/>
              <a:ea typeface="Muna Black" charset="-78"/>
              <a:cs typeface="Arabic Typesetting" panose="03020402040406030203" pitchFamily="66" charset="-78"/>
            </a:endParaRPr>
          </a:p>
        </p:txBody>
      </p:sp>
    </p:spTree>
    <p:extLst>
      <p:ext uri="{BB962C8B-B14F-4D97-AF65-F5344CB8AC3E}">
        <p14:creationId xmlns:p14="http://schemas.microsoft.com/office/powerpoint/2010/main" val="32500774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685800" y="2057400"/>
            <a:ext cx="7848600" cy="3733800"/>
          </a:xfrm>
        </p:spPr>
        <p:txBody>
          <a:bodyPr>
            <a:normAutofit/>
          </a:bodyPr>
          <a:lstStyle/>
          <a:p>
            <a:pPr algn="r" rtl="1">
              <a:buFont typeface="Calibri" panose="020F0502020204030204" pitchFamily="34" charset="0"/>
              <a:buChar char="‒"/>
            </a:pPr>
            <a:r>
              <a:rPr lang="ar-KW" sz="2400" b="1" dirty="0">
                <a:solidFill>
                  <a:srgbClr val="002060"/>
                </a:solidFill>
                <a:effectLst>
                  <a:outerShdw blurRad="38100" dist="38100" dir="2700000" algn="tl">
                    <a:srgbClr val="000000">
                      <a:alpha val="43137"/>
                    </a:srgbClr>
                  </a:outerShdw>
                </a:effectLst>
                <a:cs typeface="HASOOB" pitchFamily="2" charset="-78"/>
              </a:rPr>
              <a:t>النطاق </a:t>
            </a:r>
            <a:r>
              <a:rPr lang="ar-KW" sz="2400" b="1" dirty="0" smtClean="0">
                <a:solidFill>
                  <a:srgbClr val="002060"/>
                </a:solidFill>
                <a:effectLst>
                  <a:outerShdw blurRad="38100" dist="38100" dir="2700000" algn="tl">
                    <a:srgbClr val="000000">
                      <a:alpha val="43137"/>
                    </a:srgbClr>
                  </a:outerShdw>
                </a:effectLst>
                <a:cs typeface="HASOOB" pitchFamily="2" charset="-78"/>
              </a:rPr>
              <a:t>الشخصي (لمن يحق له الاطلاع على المعلومات):</a:t>
            </a:r>
            <a:endParaRPr lang="ar-KW" sz="2400" b="1" dirty="0">
              <a:solidFill>
                <a:srgbClr val="002060"/>
              </a:solidFill>
              <a:effectLst>
                <a:outerShdw blurRad="38100" dist="38100" dir="2700000" algn="tl">
                  <a:srgbClr val="000000">
                    <a:alpha val="43137"/>
                  </a:srgbClr>
                </a:outerShdw>
              </a:effectLst>
              <a:cs typeface="HASOOB" pitchFamily="2" charset="-78"/>
            </a:endParaRPr>
          </a:p>
          <a:p>
            <a:pPr marL="0" indent="0" algn="r" rtl="1">
              <a:buNone/>
            </a:pPr>
            <a:r>
              <a:rPr lang="ar-KW" sz="1800" dirty="0">
                <a:cs typeface="HASOOB" pitchFamily="2" charset="-78"/>
              </a:rPr>
              <a:t>يثبت هذا </a:t>
            </a:r>
            <a:r>
              <a:rPr lang="ar-KW" sz="1800" dirty="0" smtClean="0">
                <a:cs typeface="HASOOB" pitchFamily="2" charset="-78"/>
              </a:rPr>
              <a:t>الحق لكل شخص طبيعي أو اعتباري له مصلحة في الحصول على المعلومة التي في حوزة الجهة (المؤسسة/ الشركة التابعة).</a:t>
            </a:r>
          </a:p>
          <a:p>
            <a:pPr marL="0" indent="0" algn="r" rtl="1">
              <a:buNone/>
            </a:pPr>
            <a:endParaRPr lang="ar-KW" sz="1600" dirty="0" smtClean="0">
              <a:cs typeface="HASOOB" pitchFamily="2" charset="-78"/>
            </a:endParaRPr>
          </a:p>
          <a:p>
            <a:pPr algn="r" rtl="1">
              <a:buFont typeface="Calibri" panose="020F0502020204030204" pitchFamily="34" charset="0"/>
              <a:buChar char="‒"/>
            </a:pPr>
            <a:r>
              <a:rPr lang="ar-KW" sz="2400" b="1" dirty="0" smtClean="0">
                <a:solidFill>
                  <a:srgbClr val="002060"/>
                </a:solidFill>
                <a:effectLst>
                  <a:outerShdw blurRad="38100" dist="38100" dir="2700000" algn="tl">
                    <a:srgbClr val="000000">
                      <a:alpha val="43137"/>
                    </a:srgbClr>
                  </a:outerShdw>
                </a:effectLst>
                <a:cs typeface="HASOOB" pitchFamily="2" charset="-78"/>
              </a:rPr>
              <a:t>النطاق الموضوعي (المعلومات التي يحق الاطلاع والحصول عليها):</a:t>
            </a:r>
          </a:p>
          <a:p>
            <a:pPr marL="171450" indent="-171450" algn="justLow" rtl="1"/>
            <a:r>
              <a:rPr lang="ar-KW" sz="1800" dirty="0" smtClean="0">
                <a:cs typeface="HASOOB" pitchFamily="2" charset="-78"/>
              </a:rPr>
              <a:t>أي معلومة في حوزة الجهة ويكون للشخص مصلحة فيها بما لا يتعارض مع الحماية (السرية) المقررة لبعض المعلومات بموجب هذا القانون والتشريعات الأخرى النافذة.</a:t>
            </a:r>
          </a:p>
          <a:p>
            <a:pPr marL="171450" indent="-171450" algn="r" rtl="1"/>
            <a:r>
              <a:rPr lang="ar-KW" sz="1800" dirty="0" smtClean="0">
                <a:cs typeface="HASOOB" pitchFamily="2" charset="-78"/>
              </a:rPr>
              <a:t>القرارات الإدارية التي تمس حقوق الشخص.</a:t>
            </a:r>
          </a:p>
          <a:p>
            <a:pPr marL="171450" indent="-171450" algn="r" rtl="1"/>
            <a:r>
              <a:rPr lang="ar-KW" sz="1800" dirty="0" smtClean="0">
                <a:cs typeface="HASOOB" pitchFamily="2" charset="-78"/>
              </a:rPr>
              <a:t>المعلومات التي يحتويها أي مستند يتعلق بالشخص.</a:t>
            </a:r>
            <a:endParaRPr lang="en-US" sz="1800" dirty="0">
              <a:cs typeface="HASOOB" pitchFamily="2" charset="-78"/>
            </a:endParaRPr>
          </a:p>
        </p:txBody>
      </p:sp>
      <p:sp>
        <p:nvSpPr>
          <p:cNvPr id="5" name="Title 1"/>
          <p:cNvSpPr>
            <a:spLocks noGrp="1"/>
          </p:cNvSpPr>
          <p:nvPr>
            <p:ph type="title"/>
          </p:nvPr>
        </p:nvSpPr>
        <p:spPr>
          <a:xfrm>
            <a:off x="2667000" y="990600"/>
            <a:ext cx="3886200" cy="609600"/>
          </a:xfrm>
        </p:spPr>
        <p:txBody>
          <a:bodyPr>
            <a:noAutofit/>
          </a:bodyPr>
          <a:lstStyle/>
          <a:p>
            <a:pPr algn="ctr" rtl="1">
              <a:lnSpc>
                <a:spcPct val="80000"/>
              </a:lnSpc>
              <a:defRPr/>
            </a:pPr>
            <a:r>
              <a:rPr lang="ar-KW" sz="4000" b="1" dirty="0" smtClean="0">
                <a:solidFill>
                  <a:srgbClr val="C00000"/>
                </a:solidFill>
                <a:effectLst>
                  <a:outerShdw blurRad="38100" dist="38100" dir="2700000" algn="tl">
                    <a:srgbClr val="000000">
                      <a:alpha val="43137"/>
                    </a:srgbClr>
                  </a:outerShdw>
                </a:effectLst>
                <a:latin typeface="Arabic Typesetting" panose="03020402040406030203" pitchFamily="66" charset="-78"/>
                <a:ea typeface="Muna Black" charset="-78"/>
                <a:cs typeface="Arabic Typesetting" panose="03020402040406030203" pitchFamily="66" charset="-78"/>
              </a:rPr>
              <a:t>نطاق </a:t>
            </a:r>
            <a:r>
              <a:rPr lang="ar-KW" sz="4000" b="1" dirty="0">
                <a:solidFill>
                  <a:srgbClr val="C00000"/>
                </a:solidFill>
                <a:effectLst>
                  <a:outerShdw blurRad="38100" dist="38100" dir="2700000" algn="tl">
                    <a:srgbClr val="000000">
                      <a:alpha val="43137"/>
                    </a:srgbClr>
                  </a:outerShdw>
                </a:effectLst>
                <a:latin typeface="Arabic Typesetting" panose="03020402040406030203" pitchFamily="66" charset="-78"/>
                <a:ea typeface="Muna Black" charset="-78"/>
                <a:cs typeface="Arabic Typesetting" panose="03020402040406030203" pitchFamily="66" charset="-78"/>
              </a:rPr>
              <a:t>حق الاطلاع على المعلومات</a:t>
            </a:r>
            <a:endParaRPr lang="en-US" sz="4000" b="1" dirty="0">
              <a:solidFill>
                <a:srgbClr val="C00000"/>
              </a:solidFill>
              <a:effectLst>
                <a:outerShdw blurRad="38100" dist="38100" dir="2700000" algn="tl">
                  <a:srgbClr val="000000">
                    <a:alpha val="43137"/>
                  </a:srgbClr>
                </a:outerShdw>
              </a:effectLst>
              <a:latin typeface="Arabic Typesetting" panose="03020402040406030203" pitchFamily="66" charset="-78"/>
              <a:ea typeface="Muna Black" charset="-78"/>
              <a:cs typeface="Arabic Typesetting" panose="03020402040406030203" pitchFamily="66" charset="-78"/>
            </a:endParaRPr>
          </a:p>
        </p:txBody>
      </p:sp>
      <p:sp>
        <p:nvSpPr>
          <p:cNvPr id="6" name="Slide Number Placeholder 3"/>
          <p:cNvSpPr>
            <a:spLocks noGrp="1"/>
          </p:cNvSpPr>
          <p:nvPr>
            <p:ph type="sldNum" sz="quarter" idx="12"/>
          </p:nvPr>
        </p:nvSpPr>
        <p:spPr>
          <a:xfrm>
            <a:off x="7924800" y="6492875"/>
            <a:ext cx="245772" cy="365125"/>
          </a:xfrm>
        </p:spPr>
        <p:txBody>
          <a:bodyPr/>
          <a:lstStyle/>
          <a:p>
            <a:pPr algn="r"/>
            <a:fld id="{5C98228A-FE6B-4DD9-92E5-69A6AE93F407}" type="slidenum">
              <a:rPr lang="en-US" sz="1600" b="1"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pPr algn="r"/>
              <a:t>5</a:t>
            </a:fld>
            <a:endParaRPr lang="en-US"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10892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924800" y="6492875"/>
            <a:ext cx="245772" cy="365125"/>
          </a:xfrm>
        </p:spPr>
        <p:txBody>
          <a:bodyPr/>
          <a:lstStyle/>
          <a:p>
            <a:pPr algn="r"/>
            <a:fld id="{5C98228A-FE6B-4DD9-92E5-69A6AE93F407}" type="slidenum">
              <a:rPr lang="en-US" sz="1600" b="1"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pPr algn="r"/>
              <a:t>6</a:t>
            </a:fld>
            <a:endParaRPr lang="en-US"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Title 2"/>
          <p:cNvSpPr>
            <a:spLocks noGrp="1"/>
          </p:cNvSpPr>
          <p:nvPr>
            <p:ph type="title"/>
          </p:nvPr>
        </p:nvSpPr>
        <p:spPr>
          <a:xfrm>
            <a:off x="228600" y="304800"/>
            <a:ext cx="8610600" cy="685801"/>
          </a:xfrm>
        </p:spPr>
        <p:txBody>
          <a:bodyPr>
            <a:noAutofit/>
          </a:bodyPr>
          <a:lstStyle/>
          <a:p>
            <a:pPr marL="0" marR="0" lvl="0" indent="0" algn="ctr" rtl="1" fontAlgn="auto">
              <a:spcAft>
                <a:spcPts val="0"/>
              </a:spcAft>
              <a:tabLst/>
              <a:defRPr/>
            </a:pPr>
            <a:r>
              <a:rPr lang="ar-KW" sz="1800" b="1" dirty="0" smtClean="0">
                <a:solidFill>
                  <a:srgbClr val="C00000"/>
                </a:solidFill>
                <a:effectLst>
                  <a:outerShdw blurRad="38100" dist="38100" dir="2700000" algn="tl">
                    <a:srgbClr val="000000">
                      <a:alpha val="43137"/>
                    </a:srgbClr>
                  </a:outerShdw>
                </a:effectLst>
                <a:latin typeface="Muna Black" charset="-78"/>
                <a:ea typeface="Muna Black" charset="-78"/>
                <a:cs typeface="PT Bold Heading" panose="00000400000000000000" pitchFamily="2" charset="-78"/>
              </a:rPr>
              <a:t/>
            </a:r>
            <a:br>
              <a:rPr lang="ar-KW" sz="1800" b="1" dirty="0" smtClean="0">
                <a:solidFill>
                  <a:srgbClr val="C00000"/>
                </a:solidFill>
                <a:effectLst>
                  <a:outerShdw blurRad="38100" dist="38100" dir="2700000" algn="tl">
                    <a:srgbClr val="000000">
                      <a:alpha val="43137"/>
                    </a:srgbClr>
                  </a:outerShdw>
                </a:effectLst>
                <a:latin typeface="Muna Black" charset="-78"/>
                <a:ea typeface="Muna Black" charset="-78"/>
                <a:cs typeface="PT Bold Heading" panose="00000400000000000000" pitchFamily="2" charset="-78"/>
              </a:rPr>
            </a:br>
            <a:r>
              <a:rPr lang="ar-KW" sz="4000" b="1" dirty="0" smtClean="0">
                <a:solidFill>
                  <a:srgbClr val="C00000"/>
                </a:solidFill>
                <a:effectLst>
                  <a:outerShdw blurRad="38100" dist="38100" dir="2700000" algn="tl">
                    <a:srgbClr val="000000">
                      <a:alpha val="43137"/>
                    </a:srgbClr>
                  </a:outerShdw>
                </a:effectLst>
                <a:latin typeface="Arabic Typesetting" panose="03020402040406030203" pitchFamily="66" charset="-78"/>
                <a:ea typeface="Muna Black" charset="-78"/>
                <a:cs typeface="Arabic Typesetting" panose="03020402040406030203" pitchFamily="66" charset="-78"/>
              </a:rPr>
              <a:t>التزامات </a:t>
            </a:r>
            <a:r>
              <a:rPr lang="ar-KW" sz="4000" b="1" dirty="0">
                <a:solidFill>
                  <a:srgbClr val="C00000"/>
                </a:solidFill>
                <a:effectLst>
                  <a:outerShdw blurRad="38100" dist="38100" dir="2700000" algn="tl">
                    <a:srgbClr val="000000">
                      <a:alpha val="43137"/>
                    </a:srgbClr>
                  </a:outerShdw>
                </a:effectLst>
                <a:latin typeface="Arabic Typesetting" panose="03020402040406030203" pitchFamily="66" charset="-78"/>
                <a:ea typeface="Muna Black" charset="-78"/>
                <a:cs typeface="Arabic Typesetting" panose="03020402040406030203" pitchFamily="66" charset="-78"/>
              </a:rPr>
              <a:t>المؤسسة وشركاتها </a:t>
            </a:r>
            <a:r>
              <a:rPr lang="ar-KW" sz="4000" b="1" dirty="0" smtClean="0">
                <a:solidFill>
                  <a:srgbClr val="C00000"/>
                </a:solidFill>
                <a:effectLst>
                  <a:outerShdw blurRad="38100" dist="38100" dir="2700000" algn="tl">
                    <a:srgbClr val="000000">
                      <a:alpha val="43137"/>
                    </a:srgbClr>
                  </a:outerShdw>
                </a:effectLst>
                <a:latin typeface="Arabic Typesetting" panose="03020402040406030203" pitchFamily="66" charset="-78"/>
                <a:ea typeface="Muna Black" charset="-78"/>
                <a:cs typeface="Arabic Typesetting" panose="03020402040406030203" pitchFamily="66" charset="-78"/>
              </a:rPr>
              <a:t>التابعة(الجهات) </a:t>
            </a:r>
            <a:r>
              <a:rPr lang="ar-KW" sz="4000" b="1" dirty="0">
                <a:solidFill>
                  <a:srgbClr val="C00000"/>
                </a:solidFill>
                <a:effectLst>
                  <a:outerShdw blurRad="38100" dist="38100" dir="2700000" algn="tl">
                    <a:srgbClr val="000000">
                      <a:alpha val="43137"/>
                    </a:srgbClr>
                  </a:outerShdw>
                </a:effectLst>
                <a:latin typeface="Arabic Typesetting" panose="03020402040406030203" pitchFamily="66" charset="-78"/>
                <a:ea typeface="Muna Black" charset="-78"/>
                <a:cs typeface="Arabic Typesetting" panose="03020402040406030203" pitchFamily="66" charset="-78"/>
              </a:rPr>
              <a:t>بموجب القانون ولائحته التنفيذية</a:t>
            </a:r>
            <a:r>
              <a:rPr lang="en-US" sz="1800" b="1" dirty="0">
                <a:solidFill>
                  <a:srgbClr val="C00000"/>
                </a:solidFill>
                <a:effectLst>
                  <a:outerShdw blurRad="38100" dist="38100" dir="2700000" algn="tl">
                    <a:srgbClr val="000000">
                      <a:alpha val="43137"/>
                    </a:srgbClr>
                  </a:outerShdw>
                </a:effectLst>
                <a:latin typeface="Muna Black" charset="-78"/>
                <a:ea typeface="Muna Black" charset="-78"/>
                <a:cs typeface="PT Bold Heading" panose="00000400000000000000" pitchFamily="2" charset="-78"/>
              </a:rPr>
              <a:t/>
            </a:r>
            <a:br>
              <a:rPr lang="en-US" sz="1800" b="1" dirty="0">
                <a:solidFill>
                  <a:srgbClr val="C00000"/>
                </a:solidFill>
                <a:effectLst>
                  <a:outerShdw blurRad="38100" dist="38100" dir="2700000" algn="tl">
                    <a:srgbClr val="000000">
                      <a:alpha val="43137"/>
                    </a:srgbClr>
                  </a:outerShdw>
                </a:effectLst>
                <a:latin typeface="Muna Black" charset="-78"/>
                <a:ea typeface="Muna Black" charset="-78"/>
                <a:cs typeface="PT Bold Heading" panose="00000400000000000000" pitchFamily="2" charset="-78"/>
              </a:rPr>
            </a:br>
            <a:endParaRPr lang="en-US" sz="1800" dirty="0">
              <a:effectLst>
                <a:outerShdw blurRad="38100" dist="38100" dir="2700000" algn="tl">
                  <a:srgbClr val="000000">
                    <a:alpha val="43137"/>
                  </a:srgbClr>
                </a:outerShdw>
              </a:effectLst>
              <a:cs typeface="PT Bold Heading" panose="00000400000000000000" pitchFamily="2" charset="-78"/>
            </a:endParaRPr>
          </a:p>
        </p:txBody>
      </p:sp>
      <p:graphicFrame>
        <p:nvGraphicFramePr>
          <p:cNvPr id="7" name="Table 6"/>
          <p:cNvGraphicFramePr>
            <a:graphicFrameLocks noGrp="1"/>
          </p:cNvGraphicFramePr>
          <p:nvPr>
            <p:extLst>
              <p:ext uri="{D42A27DB-BD31-4B8C-83A1-F6EECF244321}">
                <p14:modId xmlns:p14="http://schemas.microsoft.com/office/powerpoint/2010/main" val="3182712177"/>
              </p:ext>
            </p:extLst>
          </p:nvPr>
        </p:nvGraphicFramePr>
        <p:xfrm>
          <a:off x="381000" y="1219200"/>
          <a:ext cx="8229600" cy="4876799"/>
        </p:xfrm>
        <a:graphic>
          <a:graphicData uri="http://schemas.openxmlformats.org/drawingml/2006/table">
            <a:tbl>
              <a:tblPr rtl="1" firstRow="1" bandRow="1">
                <a:tableStyleId>{5C22544A-7EE6-4342-B048-85BDC9FD1C3A}</a:tableStyleId>
              </a:tblPr>
              <a:tblGrid>
                <a:gridCol w="432816">
                  <a:extLst>
                    <a:ext uri="{9D8B030D-6E8A-4147-A177-3AD203B41FA5}">
                      <a16:colId xmlns:a16="http://schemas.microsoft.com/office/drawing/2014/main" val="1100413744"/>
                    </a:ext>
                  </a:extLst>
                </a:gridCol>
                <a:gridCol w="3389884">
                  <a:extLst>
                    <a:ext uri="{9D8B030D-6E8A-4147-A177-3AD203B41FA5}">
                      <a16:colId xmlns:a16="http://schemas.microsoft.com/office/drawing/2014/main" val="595998398"/>
                    </a:ext>
                  </a:extLst>
                </a:gridCol>
                <a:gridCol w="1257300">
                  <a:extLst>
                    <a:ext uri="{9D8B030D-6E8A-4147-A177-3AD203B41FA5}">
                      <a16:colId xmlns:a16="http://schemas.microsoft.com/office/drawing/2014/main" val="2558630400"/>
                    </a:ext>
                  </a:extLst>
                </a:gridCol>
                <a:gridCol w="3149600">
                  <a:extLst>
                    <a:ext uri="{9D8B030D-6E8A-4147-A177-3AD203B41FA5}">
                      <a16:colId xmlns:a16="http://schemas.microsoft.com/office/drawing/2014/main" val="2219188423"/>
                    </a:ext>
                  </a:extLst>
                </a:gridCol>
              </a:tblGrid>
              <a:tr h="461203">
                <a:tc>
                  <a:txBody>
                    <a:bodyPr/>
                    <a:lstStyle/>
                    <a:p>
                      <a:pPr algn="ctr" rtl="1"/>
                      <a:r>
                        <a:rPr lang="ar-KW" sz="2000" dirty="0" smtClean="0">
                          <a:effectLst>
                            <a:outerShdw blurRad="38100" dist="38100" dir="2700000" algn="tl">
                              <a:srgbClr val="000000">
                                <a:alpha val="43137"/>
                              </a:srgbClr>
                            </a:outerShdw>
                          </a:effectLst>
                          <a:cs typeface="HASOOB" pitchFamily="2" charset="-78"/>
                        </a:rPr>
                        <a:t>م</a:t>
                      </a:r>
                      <a:endParaRPr lang="en-US" sz="2000" dirty="0">
                        <a:effectLst>
                          <a:outerShdw blurRad="38100" dist="38100" dir="2700000" algn="tl">
                            <a:srgbClr val="000000">
                              <a:alpha val="43137"/>
                            </a:srgbClr>
                          </a:outerShdw>
                        </a:effectLst>
                        <a:cs typeface="HASOOB" pitchFamily="2" charset="-78"/>
                      </a:endParaRPr>
                    </a:p>
                  </a:txBody>
                  <a:tcPr anchor="ctr"/>
                </a:tc>
                <a:tc>
                  <a:txBody>
                    <a:bodyPr/>
                    <a:lstStyle/>
                    <a:p>
                      <a:pPr algn="ctr" rtl="1"/>
                      <a:r>
                        <a:rPr lang="ar-KW" sz="2000" dirty="0" smtClean="0">
                          <a:effectLst>
                            <a:outerShdw blurRad="38100" dist="38100" dir="2700000" algn="tl">
                              <a:srgbClr val="000000">
                                <a:alpha val="43137"/>
                              </a:srgbClr>
                            </a:outerShdw>
                          </a:effectLst>
                          <a:cs typeface="HASOOB" pitchFamily="2" charset="-78"/>
                        </a:rPr>
                        <a:t>بيان الالتزام</a:t>
                      </a:r>
                      <a:endParaRPr lang="en-US" sz="2000" dirty="0">
                        <a:effectLst>
                          <a:outerShdw blurRad="38100" dist="38100" dir="2700000" algn="tl">
                            <a:srgbClr val="000000">
                              <a:alpha val="43137"/>
                            </a:srgbClr>
                          </a:outerShdw>
                        </a:effectLst>
                        <a:cs typeface="HASOOB" pitchFamily="2" charset="-78"/>
                      </a:endParaRPr>
                    </a:p>
                  </a:txBody>
                  <a:tcPr anchor="ctr"/>
                </a:tc>
                <a:tc>
                  <a:txBody>
                    <a:bodyPr/>
                    <a:lstStyle/>
                    <a:p>
                      <a:pPr algn="ctr" rtl="1"/>
                      <a:r>
                        <a:rPr lang="ar-KW" sz="2000" dirty="0" smtClean="0">
                          <a:effectLst>
                            <a:outerShdw blurRad="38100" dist="38100" dir="2700000" algn="tl">
                              <a:srgbClr val="000000">
                                <a:alpha val="43137"/>
                              </a:srgbClr>
                            </a:outerShdw>
                          </a:effectLst>
                          <a:cs typeface="HASOOB" pitchFamily="2" charset="-78"/>
                        </a:rPr>
                        <a:t>السند القانوني</a:t>
                      </a:r>
                      <a:endParaRPr lang="en-US" sz="2000" dirty="0">
                        <a:effectLst>
                          <a:outerShdw blurRad="38100" dist="38100" dir="2700000" algn="tl">
                            <a:srgbClr val="000000">
                              <a:alpha val="43137"/>
                            </a:srgbClr>
                          </a:outerShdw>
                        </a:effectLst>
                        <a:cs typeface="HASOOB" pitchFamily="2" charset="-78"/>
                      </a:endParaRPr>
                    </a:p>
                  </a:txBody>
                  <a:tcPr anchor="ctr"/>
                </a:tc>
                <a:tc>
                  <a:txBody>
                    <a:bodyPr/>
                    <a:lstStyle/>
                    <a:p>
                      <a:pPr algn="ctr" rtl="1"/>
                      <a:r>
                        <a:rPr lang="ar-KW" sz="2000" dirty="0" smtClean="0">
                          <a:effectLst>
                            <a:outerShdw blurRad="38100" dist="38100" dir="2700000" algn="tl">
                              <a:srgbClr val="000000">
                                <a:alpha val="43137"/>
                              </a:srgbClr>
                            </a:outerShdw>
                          </a:effectLst>
                          <a:cs typeface="HASOOB" pitchFamily="2" charset="-78"/>
                        </a:rPr>
                        <a:t>أحكامه</a:t>
                      </a:r>
                      <a:endParaRPr lang="en-US" sz="2000" dirty="0">
                        <a:effectLst>
                          <a:outerShdw blurRad="38100" dist="38100" dir="2700000" algn="tl">
                            <a:srgbClr val="000000">
                              <a:alpha val="43137"/>
                            </a:srgbClr>
                          </a:outerShdw>
                        </a:effectLst>
                        <a:cs typeface="HASOOB" pitchFamily="2" charset="-78"/>
                      </a:endParaRPr>
                    </a:p>
                  </a:txBody>
                  <a:tcPr anchor="ctr"/>
                </a:tc>
                <a:extLst>
                  <a:ext uri="{0D108BD9-81ED-4DB2-BD59-A6C34878D82A}">
                    <a16:rowId xmlns:a16="http://schemas.microsoft.com/office/drawing/2014/main" val="4149688334"/>
                  </a:ext>
                </a:extLst>
              </a:tr>
              <a:tr h="939488">
                <a:tc>
                  <a:txBody>
                    <a:bodyPr/>
                    <a:lstStyle/>
                    <a:p>
                      <a:pPr algn="ctr" rtl="1"/>
                      <a:r>
                        <a:rPr lang="ar-KW" sz="1400" dirty="0" smtClean="0">
                          <a:cs typeface="+mj-cs"/>
                        </a:rPr>
                        <a:t>1</a:t>
                      </a:r>
                      <a:endParaRPr lang="en-US" sz="1800" dirty="0">
                        <a:cs typeface="+mj-cs"/>
                      </a:endParaRPr>
                    </a:p>
                  </a:txBody>
                  <a:tcPr anchor="ctr"/>
                </a:tc>
                <a:tc>
                  <a:txBody>
                    <a:bodyPr/>
                    <a:lstStyle/>
                    <a:p>
                      <a:pPr algn="justLow" rtl="1"/>
                      <a:r>
                        <a:rPr lang="ar-KW" sz="1800" b="1" dirty="0" smtClean="0">
                          <a:effectLst>
                            <a:outerShdw blurRad="38100" dist="38100" dir="2700000" algn="tl">
                              <a:srgbClr val="000000">
                                <a:alpha val="43137"/>
                              </a:srgbClr>
                            </a:outerShdw>
                          </a:effectLst>
                          <a:cs typeface="HASOOB" pitchFamily="2" charset="-78"/>
                        </a:rPr>
                        <a:t>تسهيل الحصول على المعلومات للأشخاص وضمان كشفها في التوقيت وبالكيفية المنصوص عليها في هذا القانون.</a:t>
                      </a:r>
                    </a:p>
                  </a:txBody>
                  <a:tcPr anchor="ct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KW" sz="1800" dirty="0" smtClean="0">
                          <a:cs typeface="HASOOB" pitchFamily="2" charset="-78"/>
                        </a:rPr>
                        <a:t>مادة (</a:t>
                      </a:r>
                      <a:r>
                        <a:rPr lang="ar-KW" sz="1400" kern="1200" dirty="0" smtClean="0">
                          <a:solidFill>
                            <a:schemeClr val="dk1"/>
                          </a:solidFill>
                          <a:latin typeface="+mn-lt"/>
                          <a:ea typeface="+mn-ea"/>
                          <a:cs typeface="+mj-cs"/>
                        </a:rPr>
                        <a:t>3</a:t>
                      </a:r>
                      <a:r>
                        <a:rPr lang="ar-KW" sz="1800" dirty="0" smtClean="0">
                          <a:cs typeface="HASOOB" pitchFamily="2" charset="-78"/>
                        </a:rPr>
                        <a:t>)</a:t>
                      </a:r>
                      <a:endParaRPr lang="en-US" sz="1800" dirty="0" smtClean="0">
                        <a:cs typeface="HASOOB" pitchFamily="2" charset="-78"/>
                      </a:endParaRPr>
                    </a:p>
                  </a:txBody>
                  <a:tcPr anchor="ctr"/>
                </a:tc>
                <a:tc>
                  <a:txBody>
                    <a:bodyPr/>
                    <a:lstStyle/>
                    <a:p>
                      <a:pPr algn="justLow" rtl="1"/>
                      <a:r>
                        <a:rPr lang="ar-KW" sz="1800" kern="1200" dirty="0" smtClean="0">
                          <a:solidFill>
                            <a:schemeClr val="dk1"/>
                          </a:solidFill>
                          <a:latin typeface="+mn-lt"/>
                          <a:ea typeface="+mn-ea"/>
                          <a:cs typeface="HASOOB" pitchFamily="2" charset="-78"/>
                        </a:rPr>
                        <a:t>يجب تنفيذ هذا الالتزام بمجرد دخول هذا القانون حيز التنفيذ اعتباراً من (</a:t>
                      </a:r>
                      <a:r>
                        <a:rPr lang="ar-KW" sz="1400" kern="1200" dirty="0" smtClean="0">
                          <a:solidFill>
                            <a:schemeClr val="dk1"/>
                          </a:solidFill>
                          <a:latin typeface="+mn-lt"/>
                          <a:ea typeface="+mn-ea"/>
                          <a:cs typeface="+mj-cs"/>
                        </a:rPr>
                        <a:t>7/3/2021</a:t>
                      </a:r>
                      <a:r>
                        <a:rPr lang="ar-KW" sz="1800" kern="1200" dirty="0" smtClean="0">
                          <a:solidFill>
                            <a:schemeClr val="dk1"/>
                          </a:solidFill>
                          <a:latin typeface="+mn-lt"/>
                          <a:ea typeface="+mn-ea"/>
                          <a:cs typeface="HASOOB" pitchFamily="2" charset="-78"/>
                        </a:rPr>
                        <a:t>).</a:t>
                      </a:r>
                      <a:endParaRPr lang="en-US" sz="1800" kern="1200" dirty="0">
                        <a:solidFill>
                          <a:schemeClr val="dk1"/>
                        </a:solidFill>
                        <a:latin typeface="+mn-lt"/>
                        <a:ea typeface="+mn-ea"/>
                        <a:cs typeface="HASOOB" pitchFamily="2" charset="-78"/>
                      </a:endParaRPr>
                    </a:p>
                  </a:txBody>
                  <a:tcPr anchor="ctr"/>
                </a:tc>
                <a:extLst>
                  <a:ext uri="{0D108BD9-81ED-4DB2-BD59-A6C34878D82A}">
                    <a16:rowId xmlns:a16="http://schemas.microsoft.com/office/drawing/2014/main" val="1852384649"/>
                  </a:ext>
                </a:extLst>
              </a:tr>
              <a:tr h="3476108">
                <a:tc>
                  <a:txBody>
                    <a:bodyPr/>
                    <a:lstStyle/>
                    <a:p>
                      <a:pPr algn="ctr" rtl="1"/>
                      <a:r>
                        <a:rPr lang="ar-KW" sz="1400" dirty="0" smtClean="0">
                          <a:cs typeface="+mj-cs"/>
                        </a:rPr>
                        <a:t>2</a:t>
                      </a:r>
                      <a:endParaRPr lang="en-US" sz="1800" dirty="0">
                        <a:cs typeface="+mj-cs"/>
                      </a:endParaRPr>
                    </a:p>
                  </a:txBody>
                  <a:tcPr anchor="ctr"/>
                </a:tc>
                <a:tc>
                  <a:txBody>
                    <a:bodyPr/>
                    <a:lstStyle/>
                    <a:p>
                      <a:pPr marL="0" algn="justLow" defTabSz="914400" rtl="1" eaLnBrk="1" latinLnBrk="0" hangingPunct="1"/>
                      <a:r>
                        <a:rPr lang="ar-KW" sz="1800" b="1" kern="1200" dirty="0" smtClean="0">
                          <a:solidFill>
                            <a:schemeClr val="dk1"/>
                          </a:solidFill>
                          <a:effectLst>
                            <a:outerShdw blurRad="38100" dist="38100" dir="2700000" algn="tl">
                              <a:srgbClr val="000000">
                                <a:alpha val="43137"/>
                              </a:srgbClr>
                            </a:outerShdw>
                          </a:effectLst>
                          <a:latin typeface="+mn-lt"/>
                          <a:ea typeface="+mn-ea"/>
                          <a:cs typeface="HASOOB" pitchFamily="2" charset="-78"/>
                        </a:rPr>
                        <a:t>تعيين موظفاً مختصاً أو أكثر للنظر في طلبات الحصول على المعلومات.</a:t>
                      </a:r>
                      <a:endParaRPr lang="en-US" sz="1800" b="1" kern="1200" dirty="0">
                        <a:solidFill>
                          <a:schemeClr val="dk1"/>
                        </a:solidFill>
                        <a:effectLst>
                          <a:outerShdw blurRad="38100" dist="38100" dir="2700000" algn="tl">
                            <a:srgbClr val="000000">
                              <a:alpha val="43137"/>
                            </a:srgbClr>
                          </a:outerShdw>
                        </a:effectLst>
                        <a:latin typeface="+mn-lt"/>
                        <a:ea typeface="+mn-ea"/>
                        <a:cs typeface="HASOOB" pitchFamily="2" charset="-78"/>
                      </a:endParaRPr>
                    </a:p>
                  </a:txBody>
                  <a:tcPr anchor="ct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KW" sz="1800" dirty="0" smtClean="0">
                          <a:cs typeface="HASOOB" pitchFamily="2" charset="-78"/>
                        </a:rPr>
                        <a:t>مادة (</a:t>
                      </a:r>
                      <a:r>
                        <a:rPr lang="ar-KW" sz="1400" kern="1200" dirty="0" smtClean="0">
                          <a:solidFill>
                            <a:schemeClr val="dk1"/>
                          </a:solidFill>
                          <a:latin typeface="+mn-lt"/>
                          <a:ea typeface="+mn-ea"/>
                          <a:cs typeface="+mj-cs"/>
                        </a:rPr>
                        <a:t>3</a:t>
                      </a:r>
                      <a:r>
                        <a:rPr lang="ar-KW" sz="1800" dirty="0" smtClean="0">
                          <a:cs typeface="HASOOB" pitchFamily="2" charset="-78"/>
                        </a:rPr>
                        <a:t>)</a:t>
                      </a:r>
                      <a:endParaRPr lang="en-US" sz="1800" dirty="0" smtClean="0">
                        <a:cs typeface="HASOOB" pitchFamily="2" charset="-78"/>
                      </a:endParaRPr>
                    </a:p>
                  </a:txBody>
                  <a:tcPr anchor="ctr"/>
                </a:tc>
                <a:tc>
                  <a:txBody>
                    <a:bodyPr/>
                    <a:lstStyle/>
                    <a:p>
                      <a:pPr marL="119063" marR="0" lvl="0" indent="-119063" algn="justLow"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KW" sz="1800" kern="1200" dirty="0" smtClean="0">
                          <a:solidFill>
                            <a:schemeClr val="dk1"/>
                          </a:solidFill>
                          <a:latin typeface="+mn-lt"/>
                          <a:ea typeface="+mn-ea"/>
                          <a:cs typeface="HASOOB" pitchFamily="2" charset="-78"/>
                        </a:rPr>
                        <a:t>يجب تنفيذ هذا الالتزام بمجرد دخول هذا القانون حيز التنفيذ اعتباراً من (</a:t>
                      </a:r>
                      <a:r>
                        <a:rPr lang="ar-KW" sz="1400" kern="1200" dirty="0" smtClean="0">
                          <a:solidFill>
                            <a:schemeClr val="dk1"/>
                          </a:solidFill>
                          <a:latin typeface="+mn-lt"/>
                          <a:ea typeface="+mn-ea"/>
                          <a:cs typeface="+mj-cs"/>
                        </a:rPr>
                        <a:t>7/3/2021</a:t>
                      </a:r>
                      <a:r>
                        <a:rPr lang="ar-KW" sz="1800" kern="1200" dirty="0" smtClean="0">
                          <a:solidFill>
                            <a:schemeClr val="dk1"/>
                          </a:solidFill>
                          <a:latin typeface="+mn-lt"/>
                          <a:ea typeface="+mn-ea"/>
                          <a:cs typeface="HASOOB" pitchFamily="2" charset="-78"/>
                        </a:rPr>
                        <a:t>).</a:t>
                      </a:r>
                      <a:endParaRPr lang="en-US" sz="1800" kern="1200" dirty="0" smtClean="0">
                        <a:solidFill>
                          <a:schemeClr val="dk1"/>
                        </a:solidFill>
                        <a:latin typeface="+mn-lt"/>
                        <a:ea typeface="+mn-ea"/>
                        <a:cs typeface="HASOOB" pitchFamily="2" charset="-78"/>
                      </a:endParaRPr>
                    </a:p>
                    <a:p>
                      <a:pPr marL="119063" indent="-119063" algn="justLow" rtl="1">
                        <a:buFont typeface="Arial" panose="020B0604020202020204" pitchFamily="34" charset="0"/>
                        <a:buChar char="•"/>
                      </a:pPr>
                      <a:r>
                        <a:rPr lang="ar-KW" sz="1800" kern="1200" dirty="0" smtClean="0">
                          <a:solidFill>
                            <a:schemeClr val="dk1"/>
                          </a:solidFill>
                          <a:latin typeface="+mn-lt"/>
                          <a:ea typeface="+mn-ea"/>
                          <a:cs typeface="HASOOB" pitchFamily="2" charset="-78"/>
                        </a:rPr>
                        <a:t>يجب أن تكون لدى الموظف/ الموظفين المختصين المزمع تعيينهم الخبرة والدراية الكافية في أعمال المؤسسة/ الشركة.</a:t>
                      </a:r>
                    </a:p>
                    <a:p>
                      <a:pPr marL="119063" indent="-119063" algn="justLow" defTabSz="914400" rtl="1" eaLnBrk="1" latinLnBrk="0" hangingPunct="1">
                        <a:buFont typeface="Arial" panose="020B0604020202020204" pitchFamily="34" charset="0"/>
                        <a:buChar char="•"/>
                      </a:pPr>
                      <a:r>
                        <a:rPr lang="ar-KW" sz="1800" kern="1200" dirty="0" smtClean="0">
                          <a:solidFill>
                            <a:schemeClr val="dk1"/>
                          </a:solidFill>
                          <a:latin typeface="+mn-lt"/>
                          <a:ea typeface="+mn-ea"/>
                          <a:cs typeface="HASOOB" pitchFamily="2" charset="-78"/>
                        </a:rPr>
                        <a:t>تحدد كل جهة (المؤسسة/ الشركة التابعة) على استقلال الموظف المختص الذي يعين لهذا الغرض، وقد يكون موظفاً أو أكثر أو لجنة أو إدارة، وذلك بحسب ما تراه كل جهة مناسباً لها.</a:t>
                      </a:r>
                    </a:p>
                    <a:p>
                      <a:pPr marL="119063" indent="-119063" algn="justLow" defTabSz="914400" rtl="1" eaLnBrk="1" latinLnBrk="0" hangingPunct="1">
                        <a:buFont typeface="Arial" panose="020B0604020202020204" pitchFamily="34" charset="0"/>
                        <a:buChar char="•"/>
                      </a:pPr>
                      <a:r>
                        <a:rPr lang="ar-KW" sz="1800" kern="1200" dirty="0" smtClean="0">
                          <a:solidFill>
                            <a:schemeClr val="dk1"/>
                          </a:solidFill>
                          <a:latin typeface="+mn-lt"/>
                          <a:ea typeface="+mn-ea"/>
                          <a:cs typeface="HASOOB" pitchFamily="2" charset="-78"/>
                        </a:rPr>
                        <a:t>يجب منح الموظف/ الموظفين المختصين المزمع تعيينهم الصلاحيات اللازمة للبحث والوصول إلى المعلومة المطلوبة وتقديمها لمن يطلبها.</a:t>
                      </a:r>
                      <a:endParaRPr lang="en-US" sz="1800" kern="1200" dirty="0" smtClean="0">
                        <a:solidFill>
                          <a:schemeClr val="dk1"/>
                        </a:solidFill>
                        <a:latin typeface="+mn-lt"/>
                        <a:ea typeface="+mn-ea"/>
                        <a:cs typeface="HASOOB" pitchFamily="2" charset="-78"/>
                      </a:endParaRPr>
                    </a:p>
                  </a:txBody>
                  <a:tcPr anchor="ctr"/>
                </a:tc>
                <a:extLst>
                  <a:ext uri="{0D108BD9-81ED-4DB2-BD59-A6C34878D82A}">
                    <a16:rowId xmlns:a16="http://schemas.microsoft.com/office/drawing/2014/main" val="1773743239"/>
                  </a:ext>
                </a:extLst>
              </a:tr>
            </a:tbl>
          </a:graphicData>
        </a:graphic>
      </p:graphicFrame>
    </p:spTree>
    <p:extLst>
      <p:ext uri="{BB962C8B-B14F-4D97-AF65-F5344CB8AC3E}">
        <p14:creationId xmlns:p14="http://schemas.microsoft.com/office/powerpoint/2010/main" val="3580207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31587584"/>
              </p:ext>
            </p:extLst>
          </p:nvPr>
        </p:nvGraphicFramePr>
        <p:xfrm>
          <a:off x="457200" y="914400"/>
          <a:ext cx="8229600" cy="5310789"/>
        </p:xfrm>
        <a:graphic>
          <a:graphicData uri="http://schemas.openxmlformats.org/drawingml/2006/table">
            <a:tbl>
              <a:tblPr rtl="1" firstRow="1" bandRow="1">
                <a:tableStyleId>{5C22544A-7EE6-4342-B048-85BDC9FD1C3A}</a:tableStyleId>
              </a:tblPr>
              <a:tblGrid>
                <a:gridCol w="432816">
                  <a:extLst>
                    <a:ext uri="{9D8B030D-6E8A-4147-A177-3AD203B41FA5}">
                      <a16:colId xmlns:a16="http://schemas.microsoft.com/office/drawing/2014/main" val="1100413744"/>
                    </a:ext>
                  </a:extLst>
                </a:gridCol>
                <a:gridCol w="3427984">
                  <a:extLst>
                    <a:ext uri="{9D8B030D-6E8A-4147-A177-3AD203B41FA5}">
                      <a16:colId xmlns:a16="http://schemas.microsoft.com/office/drawing/2014/main" val="595998398"/>
                    </a:ext>
                  </a:extLst>
                </a:gridCol>
                <a:gridCol w="1257300">
                  <a:extLst>
                    <a:ext uri="{9D8B030D-6E8A-4147-A177-3AD203B41FA5}">
                      <a16:colId xmlns:a16="http://schemas.microsoft.com/office/drawing/2014/main" val="2558630400"/>
                    </a:ext>
                  </a:extLst>
                </a:gridCol>
                <a:gridCol w="3111500">
                  <a:extLst>
                    <a:ext uri="{9D8B030D-6E8A-4147-A177-3AD203B41FA5}">
                      <a16:colId xmlns:a16="http://schemas.microsoft.com/office/drawing/2014/main" val="2219188423"/>
                    </a:ext>
                  </a:extLst>
                </a:gridCol>
              </a:tblGrid>
              <a:tr h="341192">
                <a:tc>
                  <a:txBody>
                    <a:bodyPr/>
                    <a:lstStyle/>
                    <a:p>
                      <a:pPr algn="ctr" rtl="1"/>
                      <a:r>
                        <a:rPr lang="ar-KW" sz="2000" dirty="0" smtClean="0">
                          <a:effectLst>
                            <a:outerShdw blurRad="38100" dist="38100" dir="2700000" algn="tl">
                              <a:srgbClr val="000000">
                                <a:alpha val="43137"/>
                              </a:srgbClr>
                            </a:outerShdw>
                          </a:effectLst>
                          <a:cs typeface="HASOOB" pitchFamily="2" charset="-78"/>
                        </a:rPr>
                        <a:t>م</a:t>
                      </a:r>
                      <a:endParaRPr lang="en-US" sz="2000" dirty="0">
                        <a:effectLst>
                          <a:outerShdw blurRad="38100" dist="38100" dir="2700000" algn="tl">
                            <a:srgbClr val="000000">
                              <a:alpha val="43137"/>
                            </a:srgbClr>
                          </a:outerShdw>
                        </a:effectLst>
                        <a:cs typeface="HASOOB" pitchFamily="2" charset="-78"/>
                      </a:endParaRPr>
                    </a:p>
                  </a:txBody>
                  <a:tcPr anchor="ctr"/>
                </a:tc>
                <a:tc>
                  <a:txBody>
                    <a:bodyPr/>
                    <a:lstStyle/>
                    <a:p>
                      <a:pPr algn="ctr" rtl="1"/>
                      <a:r>
                        <a:rPr lang="ar-KW" sz="2000" dirty="0" smtClean="0">
                          <a:effectLst>
                            <a:outerShdw blurRad="38100" dist="38100" dir="2700000" algn="tl">
                              <a:srgbClr val="000000">
                                <a:alpha val="43137"/>
                              </a:srgbClr>
                            </a:outerShdw>
                          </a:effectLst>
                          <a:cs typeface="HASOOB" pitchFamily="2" charset="-78"/>
                        </a:rPr>
                        <a:t>بيان الالتزام</a:t>
                      </a:r>
                      <a:endParaRPr lang="en-US" sz="2000" dirty="0">
                        <a:effectLst>
                          <a:outerShdw blurRad="38100" dist="38100" dir="2700000" algn="tl">
                            <a:srgbClr val="000000">
                              <a:alpha val="43137"/>
                            </a:srgbClr>
                          </a:outerShdw>
                        </a:effectLst>
                        <a:cs typeface="HASOOB" pitchFamily="2" charset="-78"/>
                      </a:endParaRPr>
                    </a:p>
                  </a:txBody>
                  <a:tcPr anchor="ctr"/>
                </a:tc>
                <a:tc>
                  <a:txBody>
                    <a:bodyPr/>
                    <a:lstStyle/>
                    <a:p>
                      <a:pPr algn="ctr" rtl="1"/>
                      <a:r>
                        <a:rPr lang="ar-KW" sz="2000" dirty="0" smtClean="0">
                          <a:effectLst>
                            <a:outerShdw blurRad="38100" dist="38100" dir="2700000" algn="tl">
                              <a:srgbClr val="000000">
                                <a:alpha val="43137"/>
                              </a:srgbClr>
                            </a:outerShdw>
                          </a:effectLst>
                          <a:cs typeface="HASOOB" pitchFamily="2" charset="-78"/>
                        </a:rPr>
                        <a:t>السند القانوني</a:t>
                      </a:r>
                      <a:endParaRPr lang="en-US" sz="2000" dirty="0">
                        <a:effectLst>
                          <a:outerShdw blurRad="38100" dist="38100" dir="2700000" algn="tl">
                            <a:srgbClr val="000000">
                              <a:alpha val="43137"/>
                            </a:srgbClr>
                          </a:outerShdw>
                        </a:effectLst>
                        <a:cs typeface="HASOOB" pitchFamily="2" charset="-78"/>
                      </a:endParaRPr>
                    </a:p>
                  </a:txBody>
                  <a:tcPr anchor="ctr"/>
                </a:tc>
                <a:tc>
                  <a:txBody>
                    <a:bodyPr/>
                    <a:lstStyle/>
                    <a:p>
                      <a:pPr algn="ctr" rtl="1"/>
                      <a:r>
                        <a:rPr lang="ar-KW" sz="2000" dirty="0" smtClean="0">
                          <a:effectLst>
                            <a:outerShdw blurRad="38100" dist="38100" dir="2700000" algn="tl">
                              <a:srgbClr val="000000">
                                <a:alpha val="43137"/>
                              </a:srgbClr>
                            </a:outerShdw>
                          </a:effectLst>
                          <a:cs typeface="HASOOB" pitchFamily="2" charset="-78"/>
                        </a:rPr>
                        <a:t>أحكامه</a:t>
                      </a:r>
                      <a:endParaRPr lang="en-US" sz="2000" dirty="0">
                        <a:effectLst>
                          <a:outerShdw blurRad="38100" dist="38100" dir="2700000" algn="tl">
                            <a:srgbClr val="000000">
                              <a:alpha val="43137"/>
                            </a:srgbClr>
                          </a:outerShdw>
                        </a:effectLst>
                        <a:cs typeface="HASOOB" pitchFamily="2" charset="-78"/>
                      </a:endParaRPr>
                    </a:p>
                  </a:txBody>
                  <a:tcPr anchor="ctr"/>
                </a:tc>
                <a:extLst>
                  <a:ext uri="{0D108BD9-81ED-4DB2-BD59-A6C34878D82A}">
                    <a16:rowId xmlns:a16="http://schemas.microsoft.com/office/drawing/2014/main" val="4149688334"/>
                  </a:ext>
                </a:extLst>
              </a:tr>
              <a:tr h="1068016">
                <a:tc>
                  <a:txBody>
                    <a:bodyPr/>
                    <a:lstStyle/>
                    <a:p>
                      <a:pPr algn="ctr" rtl="1"/>
                      <a:r>
                        <a:rPr lang="ar-KW" sz="1400" dirty="0" smtClean="0">
                          <a:cs typeface="+mj-cs"/>
                        </a:rPr>
                        <a:t>3</a:t>
                      </a:r>
                      <a:endParaRPr lang="en-US" sz="1800" dirty="0">
                        <a:cs typeface="+mj-cs"/>
                      </a:endParaRPr>
                    </a:p>
                  </a:txBody>
                  <a:tcPr anchor="ctr"/>
                </a:tc>
                <a:tc>
                  <a:txBody>
                    <a:bodyPr/>
                    <a:lstStyle/>
                    <a:p>
                      <a:pPr marL="0" marR="0" lvl="0" indent="0" algn="justLow" defTabSz="914400" rtl="1" eaLnBrk="1" fontAlgn="auto" latinLnBrk="0" hangingPunct="1">
                        <a:lnSpc>
                          <a:spcPct val="100000"/>
                        </a:lnSpc>
                        <a:spcBef>
                          <a:spcPts val="0"/>
                        </a:spcBef>
                        <a:spcAft>
                          <a:spcPts val="0"/>
                        </a:spcAft>
                        <a:buClrTx/>
                        <a:buSzTx/>
                        <a:buFontTx/>
                        <a:buNone/>
                        <a:tabLst/>
                        <a:defRPr/>
                      </a:pPr>
                      <a:r>
                        <a:rPr lang="ar-KW" sz="1800" b="1" dirty="0" smtClean="0">
                          <a:effectLst>
                            <a:outerShdw blurRad="38100" dist="38100" dir="2700000" algn="tl">
                              <a:srgbClr val="000000">
                                <a:alpha val="43137"/>
                              </a:srgbClr>
                            </a:outerShdw>
                          </a:effectLst>
                          <a:cs typeface="HASOOB" pitchFamily="2" charset="-78"/>
                        </a:rPr>
                        <a:t>إنشاء سجل</a:t>
                      </a:r>
                      <a:r>
                        <a:rPr lang="ar-KW" sz="1800" b="1" baseline="0" dirty="0" smtClean="0">
                          <a:effectLst>
                            <a:outerShdw blurRad="38100" dist="38100" dir="2700000" algn="tl">
                              <a:srgbClr val="000000">
                                <a:alpha val="43137"/>
                              </a:srgbClr>
                            </a:outerShdw>
                          </a:effectLst>
                          <a:cs typeface="HASOOB" pitchFamily="2" charset="-78"/>
                        </a:rPr>
                        <a:t> إلكتروني تقيد فيه الطلبات المقدمة، وأرقامها، وتاريخ تقديمها ونتيجة البت فيها، والتظلمات المقدمة بشأنها ونتيجتها، وتوقيع الشخص بما يفيد حصوله على المعلومات أو الوثائق محل الطلب.</a:t>
                      </a:r>
                      <a:endParaRPr lang="ar-KW" sz="1800" b="1" dirty="0" smtClean="0">
                        <a:effectLst>
                          <a:outerShdw blurRad="38100" dist="38100" dir="2700000" algn="tl">
                            <a:srgbClr val="000000">
                              <a:alpha val="43137"/>
                            </a:srgbClr>
                          </a:outerShdw>
                        </a:effectLst>
                        <a:cs typeface="HASOOB" pitchFamily="2" charset="-78"/>
                      </a:endParaRPr>
                    </a:p>
                  </a:txBody>
                  <a:tcPr anchor="ct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KW" sz="1800" dirty="0" smtClean="0">
                          <a:cs typeface="HASOOB" pitchFamily="2" charset="-78"/>
                        </a:rPr>
                        <a:t>مادة (</a:t>
                      </a:r>
                      <a:r>
                        <a:rPr lang="ar-KW" sz="1400" kern="1200" dirty="0" smtClean="0">
                          <a:solidFill>
                            <a:schemeClr val="dk1"/>
                          </a:solidFill>
                          <a:latin typeface="+mn-lt"/>
                          <a:ea typeface="+mn-ea"/>
                          <a:cs typeface="+mn-cs"/>
                        </a:rPr>
                        <a:t>9</a:t>
                      </a:r>
                      <a:r>
                        <a:rPr lang="ar-KW" sz="1800" dirty="0" smtClean="0">
                          <a:cs typeface="HASOOB" pitchFamily="2" charset="-78"/>
                        </a:rPr>
                        <a:t>)</a:t>
                      </a:r>
                      <a:endParaRPr lang="en-US" sz="1800" dirty="0" smtClean="0">
                        <a:cs typeface="HASOOB" pitchFamily="2" charset="-78"/>
                      </a:endParaRPr>
                    </a:p>
                    <a:p>
                      <a:pPr algn="ctr" rtl="1"/>
                      <a:r>
                        <a:rPr lang="ar-KW" sz="1800" baseline="0" dirty="0" smtClean="0"/>
                        <a:t> </a:t>
                      </a:r>
                      <a:r>
                        <a:rPr lang="ar-KW" sz="1800" kern="1200" dirty="0" smtClean="0">
                          <a:solidFill>
                            <a:schemeClr val="dk1"/>
                          </a:solidFill>
                          <a:latin typeface="+mn-lt"/>
                          <a:ea typeface="+mn-ea"/>
                          <a:cs typeface="HASOOB" pitchFamily="2" charset="-78"/>
                        </a:rPr>
                        <a:t>من اللائحة</a:t>
                      </a:r>
                      <a:endParaRPr lang="en-US" sz="1800" kern="1200" dirty="0" smtClean="0">
                        <a:solidFill>
                          <a:schemeClr val="dk1"/>
                        </a:solidFill>
                        <a:latin typeface="+mn-lt"/>
                        <a:ea typeface="+mn-ea"/>
                        <a:cs typeface="HASOOB" pitchFamily="2" charset="-78"/>
                      </a:endParaRPr>
                    </a:p>
                  </a:txBody>
                  <a:tcPr anchor="ctr"/>
                </a:tc>
                <a:tc>
                  <a:txBody>
                    <a:bodyPr/>
                    <a:lstStyle/>
                    <a:p>
                      <a:pPr marL="173038" marR="0" lvl="0" indent="-173038" algn="justLow"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KW" sz="1800" kern="1200" dirty="0" smtClean="0">
                          <a:solidFill>
                            <a:schemeClr val="dk1"/>
                          </a:solidFill>
                          <a:latin typeface="+mn-lt"/>
                          <a:ea typeface="+mn-ea"/>
                          <a:cs typeface="HASOOB" pitchFamily="2" charset="-78"/>
                        </a:rPr>
                        <a:t>يجب تنفيذ هذا الالتزام بمجرد دخول هذا القانون حيز التنفيذ اعتباراً من (</a:t>
                      </a:r>
                      <a:r>
                        <a:rPr lang="ar-KW" sz="1400" kern="1200" dirty="0" smtClean="0">
                          <a:solidFill>
                            <a:schemeClr val="dk1"/>
                          </a:solidFill>
                          <a:latin typeface="+mn-lt"/>
                          <a:ea typeface="+mn-ea"/>
                          <a:cs typeface="+mj-cs"/>
                        </a:rPr>
                        <a:t>7/3/2021</a:t>
                      </a:r>
                      <a:r>
                        <a:rPr lang="ar-KW" sz="1800" kern="1200" dirty="0" smtClean="0">
                          <a:solidFill>
                            <a:schemeClr val="dk1"/>
                          </a:solidFill>
                          <a:latin typeface="+mn-lt"/>
                          <a:ea typeface="+mn-ea"/>
                          <a:cs typeface="HASOOB" pitchFamily="2" charset="-78"/>
                        </a:rPr>
                        <a:t>).</a:t>
                      </a:r>
                      <a:endParaRPr lang="en-US" sz="1800" kern="1200" dirty="0" smtClean="0">
                        <a:solidFill>
                          <a:schemeClr val="dk1"/>
                        </a:solidFill>
                        <a:latin typeface="+mn-lt"/>
                        <a:ea typeface="+mn-ea"/>
                        <a:cs typeface="HASOOB" pitchFamily="2" charset="-78"/>
                      </a:endParaRPr>
                    </a:p>
                  </a:txBody>
                  <a:tcPr anchor="ctr"/>
                </a:tc>
                <a:extLst>
                  <a:ext uri="{0D108BD9-81ED-4DB2-BD59-A6C34878D82A}">
                    <a16:rowId xmlns:a16="http://schemas.microsoft.com/office/drawing/2014/main" val="1852384649"/>
                  </a:ext>
                </a:extLst>
              </a:tr>
              <a:tr h="3725829">
                <a:tc>
                  <a:txBody>
                    <a:bodyPr/>
                    <a:lstStyle/>
                    <a:p>
                      <a:pPr algn="ctr" rtl="1"/>
                      <a:r>
                        <a:rPr lang="ar-KW" sz="1400" dirty="0" smtClean="0">
                          <a:cs typeface="+mj-cs"/>
                        </a:rPr>
                        <a:t>4</a:t>
                      </a:r>
                      <a:endParaRPr lang="en-US" sz="1400" dirty="0">
                        <a:cs typeface="+mj-cs"/>
                      </a:endParaRPr>
                    </a:p>
                  </a:txBody>
                  <a:tcPr anchor="ctr"/>
                </a:tc>
                <a:tc>
                  <a:txBody>
                    <a:bodyPr/>
                    <a:lstStyle/>
                    <a:p>
                      <a:pPr algn="justLow" rtl="1"/>
                      <a:r>
                        <a:rPr lang="ar-KW" sz="1800" b="1" dirty="0" smtClean="0">
                          <a:effectLst>
                            <a:outerShdw blurRad="38100" dist="38100" dir="2700000" algn="tl">
                              <a:srgbClr val="000000">
                                <a:alpha val="43137"/>
                              </a:srgbClr>
                            </a:outerShdw>
                          </a:effectLst>
                          <a:cs typeface="HASOOB" pitchFamily="2" charset="-78"/>
                        </a:rPr>
                        <a:t>تنظيم</a:t>
                      </a:r>
                      <a:r>
                        <a:rPr lang="ar-KW" sz="1800" b="1" baseline="0" dirty="0" smtClean="0">
                          <a:effectLst>
                            <a:outerShdw blurRad="38100" dist="38100" dir="2700000" algn="tl">
                              <a:srgbClr val="000000">
                                <a:alpha val="43137"/>
                              </a:srgbClr>
                            </a:outerShdw>
                          </a:effectLst>
                          <a:cs typeface="HASOOB" pitchFamily="2" charset="-78"/>
                        </a:rPr>
                        <a:t> وتصنيف وفهرسة المعلومة والوثائق التي تتوافر لدى المؤسسة/ الشركة حسب الأصول المهنية والفنية المرعية، وتصنيف ما يجب اعتبارها منها سرياً ومحمياً طبقاً للقانون.</a:t>
                      </a:r>
                      <a:endParaRPr lang="ar-KW" sz="1800" b="1" dirty="0" smtClean="0">
                        <a:effectLst>
                          <a:outerShdw blurRad="38100" dist="38100" dir="2700000" algn="tl">
                            <a:srgbClr val="000000">
                              <a:alpha val="43137"/>
                            </a:srgbClr>
                          </a:outerShdw>
                        </a:effectLst>
                        <a:cs typeface="HASOOB" pitchFamily="2" charset="-78"/>
                      </a:endParaRPr>
                    </a:p>
                  </a:txBody>
                  <a:tcPr anchor="ct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KW" sz="1800" dirty="0" smtClean="0">
                          <a:cs typeface="HASOOB" pitchFamily="2" charset="-78"/>
                        </a:rPr>
                        <a:t>مادة (</a:t>
                      </a:r>
                      <a:r>
                        <a:rPr lang="ar-KW" sz="1400" kern="1200" dirty="0" smtClean="0">
                          <a:solidFill>
                            <a:schemeClr val="dk1"/>
                          </a:solidFill>
                          <a:latin typeface="+mn-lt"/>
                          <a:ea typeface="+mn-ea"/>
                          <a:cs typeface="+mj-cs"/>
                        </a:rPr>
                        <a:t>4</a:t>
                      </a:r>
                      <a:r>
                        <a:rPr lang="ar-KW" sz="1800" dirty="0" smtClean="0">
                          <a:cs typeface="HASOOB" pitchFamily="2" charset="-78"/>
                        </a:rPr>
                        <a:t>)</a:t>
                      </a:r>
                      <a:endParaRPr lang="en-US" sz="1800" dirty="0" smtClean="0">
                        <a:cs typeface="HASOOB" pitchFamily="2" charset="-78"/>
                      </a:endParaRPr>
                    </a:p>
                  </a:txBody>
                  <a:tcPr anchor="ctr"/>
                </a:tc>
                <a:tc>
                  <a:txBody>
                    <a:bodyPr/>
                    <a:lstStyle/>
                    <a:p>
                      <a:pPr marL="173038" marR="0" lvl="0" indent="-173038" algn="justLow"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KW" sz="1800" kern="1200" dirty="0" smtClean="0">
                          <a:solidFill>
                            <a:schemeClr val="dk1"/>
                          </a:solidFill>
                          <a:latin typeface="+mn-lt"/>
                          <a:ea typeface="+mn-ea"/>
                          <a:cs typeface="HASOOB" pitchFamily="2" charset="-78"/>
                        </a:rPr>
                        <a:t>يجب تنفيذ هذا الالتزام خلال سنتين من تاريخ العمل بهذا القانون.</a:t>
                      </a:r>
                    </a:p>
                    <a:p>
                      <a:pPr marL="173038" marR="0" lvl="0" indent="-173038" algn="justLow"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KW" sz="1800" kern="1200" baseline="0" dirty="0" smtClean="0">
                          <a:solidFill>
                            <a:schemeClr val="dk1"/>
                          </a:solidFill>
                          <a:latin typeface="+mn-lt"/>
                          <a:ea typeface="+mn-ea"/>
                          <a:cs typeface="HASOOB" pitchFamily="2" charset="-78"/>
                        </a:rPr>
                        <a:t>يراعى الإسراع في تنفيذ هذا الالتزام حتى قبل المدة المحددة بالقانون وذلك لكي يتمكن الموظف/ الموظفين المختصين المزمع تعيينهم من المؤسسة/ الشركة من تنفيذ التزامه المبين بالجدول (الالتزام رقم </a:t>
                      </a:r>
                      <a:r>
                        <a:rPr lang="ar-KW" sz="1400" kern="1200" baseline="0" dirty="0" smtClean="0">
                          <a:solidFill>
                            <a:schemeClr val="dk1"/>
                          </a:solidFill>
                          <a:latin typeface="+mn-lt"/>
                          <a:ea typeface="+mn-ea"/>
                          <a:cs typeface="+mj-cs"/>
                        </a:rPr>
                        <a:t>2</a:t>
                      </a:r>
                      <a:r>
                        <a:rPr lang="ar-KW" sz="1800" kern="1200" baseline="0" dirty="0" smtClean="0">
                          <a:solidFill>
                            <a:schemeClr val="dk1"/>
                          </a:solidFill>
                          <a:latin typeface="+mn-lt"/>
                          <a:ea typeface="+mn-ea"/>
                          <a:cs typeface="HASOOB" pitchFamily="2" charset="-78"/>
                        </a:rPr>
                        <a:t>) على نحو سليم يجنبه ارتكاب أي من المخالفات التي تشكل جريمة معاقب عليها بموجب هذا القانون.</a:t>
                      </a:r>
                    </a:p>
                  </a:txBody>
                  <a:tcPr anchor="ctr"/>
                </a:tc>
                <a:extLst>
                  <a:ext uri="{0D108BD9-81ED-4DB2-BD59-A6C34878D82A}">
                    <a16:rowId xmlns:a16="http://schemas.microsoft.com/office/drawing/2014/main" val="1773743239"/>
                  </a:ext>
                </a:extLst>
              </a:tr>
            </a:tbl>
          </a:graphicData>
        </a:graphic>
      </p:graphicFrame>
      <p:sp>
        <p:nvSpPr>
          <p:cNvPr id="5" name="Slide Number Placeholder 3"/>
          <p:cNvSpPr>
            <a:spLocks noGrp="1"/>
          </p:cNvSpPr>
          <p:nvPr>
            <p:ph type="sldNum" sz="quarter" idx="12"/>
          </p:nvPr>
        </p:nvSpPr>
        <p:spPr>
          <a:xfrm>
            <a:off x="7924800" y="6492875"/>
            <a:ext cx="245772" cy="365125"/>
          </a:xfrm>
        </p:spPr>
        <p:txBody>
          <a:bodyPr/>
          <a:lstStyle/>
          <a:p>
            <a:pPr algn="r"/>
            <a:fld id="{5C98228A-FE6B-4DD9-92E5-69A6AE93F407}" type="slidenum">
              <a:rPr lang="en-US" sz="1600" b="1"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pPr algn="r"/>
              <a:t>7</a:t>
            </a:fld>
            <a:endParaRPr lang="en-US"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Title 2"/>
          <p:cNvSpPr>
            <a:spLocks noGrp="1"/>
          </p:cNvSpPr>
          <p:nvPr>
            <p:ph type="title"/>
          </p:nvPr>
        </p:nvSpPr>
        <p:spPr>
          <a:xfrm>
            <a:off x="266700" y="152400"/>
            <a:ext cx="8610600" cy="685801"/>
          </a:xfrm>
        </p:spPr>
        <p:txBody>
          <a:bodyPr>
            <a:noAutofit/>
          </a:bodyPr>
          <a:lstStyle/>
          <a:p>
            <a:pPr marL="0" marR="0" lvl="0" indent="0" algn="ctr" rtl="1" fontAlgn="auto">
              <a:spcAft>
                <a:spcPts val="0"/>
              </a:spcAft>
              <a:tabLst/>
              <a:defRPr/>
            </a:pPr>
            <a:r>
              <a:rPr lang="ar-KW" sz="1800" b="1" dirty="0" smtClean="0">
                <a:solidFill>
                  <a:srgbClr val="C00000"/>
                </a:solidFill>
                <a:effectLst>
                  <a:outerShdw blurRad="38100" dist="38100" dir="2700000" algn="tl">
                    <a:srgbClr val="000000">
                      <a:alpha val="43137"/>
                    </a:srgbClr>
                  </a:outerShdw>
                </a:effectLst>
                <a:latin typeface="Muna Black" charset="-78"/>
                <a:ea typeface="Muna Black" charset="-78"/>
                <a:cs typeface="PT Bold Heading" panose="00000400000000000000" pitchFamily="2" charset="-78"/>
              </a:rPr>
              <a:t/>
            </a:r>
            <a:br>
              <a:rPr lang="ar-KW" sz="1800" b="1" dirty="0" smtClean="0">
                <a:solidFill>
                  <a:srgbClr val="C00000"/>
                </a:solidFill>
                <a:effectLst>
                  <a:outerShdw blurRad="38100" dist="38100" dir="2700000" algn="tl">
                    <a:srgbClr val="000000">
                      <a:alpha val="43137"/>
                    </a:srgbClr>
                  </a:outerShdw>
                </a:effectLst>
                <a:latin typeface="Muna Black" charset="-78"/>
                <a:ea typeface="Muna Black" charset="-78"/>
                <a:cs typeface="PT Bold Heading" panose="00000400000000000000" pitchFamily="2" charset="-78"/>
              </a:rPr>
            </a:br>
            <a:r>
              <a:rPr lang="ar-KW" sz="4000" b="1" dirty="0" smtClean="0">
                <a:solidFill>
                  <a:srgbClr val="C00000"/>
                </a:solidFill>
                <a:effectLst>
                  <a:outerShdw blurRad="38100" dist="38100" dir="2700000" algn="tl">
                    <a:srgbClr val="000000">
                      <a:alpha val="43137"/>
                    </a:srgbClr>
                  </a:outerShdw>
                </a:effectLst>
                <a:latin typeface="Arabic Typesetting" panose="03020402040406030203" pitchFamily="66" charset="-78"/>
                <a:ea typeface="Muna Black" charset="-78"/>
                <a:cs typeface="Arabic Typesetting" panose="03020402040406030203" pitchFamily="66" charset="-78"/>
              </a:rPr>
              <a:t>التزامات </a:t>
            </a:r>
            <a:r>
              <a:rPr lang="ar-KW" sz="4000" b="1" dirty="0">
                <a:solidFill>
                  <a:srgbClr val="C00000"/>
                </a:solidFill>
                <a:effectLst>
                  <a:outerShdw blurRad="38100" dist="38100" dir="2700000" algn="tl">
                    <a:srgbClr val="000000">
                      <a:alpha val="43137"/>
                    </a:srgbClr>
                  </a:outerShdw>
                </a:effectLst>
                <a:latin typeface="Arabic Typesetting" panose="03020402040406030203" pitchFamily="66" charset="-78"/>
                <a:ea typeface="Muna Black" charset="-78"/>
                <a:cs typeface="Arabic Typesetting" panose="03020402040406030203" pitchFamily="66" charset="-78"/>
              </a:rPr>
              <a:t>المؤسسة وشركاتها </a:t>
            </a:r>
            <a:r>
              <a:rPr lang="ar-KW" sz="4000" b="1" dirty="0" smtClean="0">
                <a:solidFill>
                  <a:srgbClr val="C00000"/>
                </a:solidFill>
                <a:effectLst>
                  <a:outerShdw blurRad="38100" dist="38100" dir="2700000" algn="tl">
                    <a:srgbClr val="000000">
                      <a:alpha val="43137"/>
                    </a:srgbClr>
                  </a:outerShdw>
                </a:effectLst>
                <a:latin typeface="Arabic Typesetting" panose="03020402040406030203" pitchFamily="66" charset="-78"/>
                <a:ea typeface="Muna Black" charset="-78"/>
                <a:cs typeface="Arabic Typesetting" panose="03020402040406030203" pitchFamily="66" charset="-78"/>
              </a:rPr>
              <a:t>التابعة(الجهات) </a:t>
            </a:r>
            <a:r>
              <a:rPr lang="ar-KW" sz="4000" b="1" dirty="0">
                <a:solidFill>
                  <a:srgbClr val="C00000"/>
                </a:solidFill>
                <a:effectLst>
                  <a:outerShdw blurRad="38100" dist="38100" dir="2700000" algn="tl">
                    <a:srgbClr val="000000">
                      <a:alpha val="43137"/>
                    </a:srgbClr>
                  </a:outerShdw>
                </a:effectLst>
                <a:latin typeface="Arabic Typesetting" panose="03020402040406030203" pitchFamily="66" charset="-78"/>
                <a:ea typeface="Muna Black" charset="-78"/>
                <a:cs typeface="Arabic Typesetting" panose="03020402040406030203" pitchFamily="66" charset="-78"/>
              </a:rPr>
              <a:t>بموجب القانون ولائحته التنفيذية</a:t>
            </a:r>
            <a:r>
              <a:rPr lang="en-US" sz="1800" b="1" dirty="0">
                <a:solidFill>
                  <a:srgbClr val="C00000"/>
                </a:solidFill>
                <a:effectLst>
                  <a:outerShdw blurRad="38100" dist="38100" dir="2700000" algn="tl">
                    <a:srgbClr val="000000">
                      <a:alpha val="43137"/>
                    </a:srgbClr>
                  </a:outerShdw>
                </a:effectLst>
                <a:latin typeface="Muna Black" charset="-78"/>
                <a:ea typeface="Muna Black" charset="-78"/>
                <a:cs typeface="PT Bold Heading" panose="00000400000000000000" pitchFamily="2" charset="-78"/>
              </a:rPr>
              <a:t/>
            </a:r>
            <a:br>
              <a:rPr lang="en-US" sz="1800" b="1" dirty="0">
                <a:solidFill>
                  <a:srgbClr val="C00000"/>
                </a:solidFill>
                <a:effectLst>
                  <a:outerShdw blurRad="38100" dist="38100" dir="2700000" algn="tl">
                    <a:srgbClr val="000000">
                      <a:alpha val="43137"/>
                    </a:srgbClr>
                  </a:outerShdw>
                </a:effectLst>
                <a:latin typeface="Muna Black" charset="-78"/>
                <a:ea typeface="Muna Black" charset="-78"/>
                <a:cs typeface="PT Bold Heading" panose="00000400000000000000" pitchFamily="2" charset="-78"/>
              </a:rPr>
            </a:br>
            <a:endParaRPr lang="en-US" sz="1800" dirty="0">
              <a:effectLst>
                <a:outerShdw blurRad="38100" dist="38100" dir="2700000" algn="tl">
                  <a:srgbClr val="000000">
                    <a:alpha val="43137"/>
                  </a:srgbClr>
                </a:outerShdw>
              </a:effectLst>
              <a:cs typeface="PT Bold Heading" panose="00000400000000000000" pitchFamily="2" charset="-78"/>
            </a:endParaRPr>
          </a:p>
        </p:txBody>
      </p:sp>
    </p:spTree>
    <p:extLst>
      <p:ext uri="{BB962C8B-B14F-4D97-AF65-F5344CB8AC3E}">
        <p14:creationId xmlns:p14="http://schemas.microsoft.com/office/powerpoint/2010/main" val="36215631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924800" y="6492875"/>
            <a:ext cx="245772" cy="365125"/>
          </a:xfrm>
        </p:spPr>
        <p:txBody>
          <a:bodyPr/>
          <a:lstStyle/>
          <a:p>
            <a:pPr algn="r"/>
            <a:fld id="{5C98228A-FE6B-4DD9-92E5-69A6AE93F407}" type="slidenum">
              <a:rPr lang="en-US" sz="1600" b="1"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pPr algn="r"/>
              <a:t>8</a:t>
            </a:fld>
            <a:endParaRPr lang="en-US"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396284253"/>
              </p:ext>
            </p:extLst>
          </p:nvPr>
        </p:nvGraphicFramePr>
        <p:xfrm>
          <a:off x="152400" y="742951"/>
          <a:ext cx="8877300" cy="5493335"/>
        </p:xfrm>
        <a:graphic>
          <a:graphicData uri="http://schemas.openxmlformats.org/drawingml/2006/table">
            <a:tbl>
              <a:tblPr rtl="1" firstRow="1" bandRow="1">
                <a:tableStyleId>{5C22544A-7EE6-4342-B048-85BDC9FD1C3A}</a:tableStyleId>
              </a:tblPr>
              <a:tblGrid>
                <a:gridCol w="338928">
                  <a:extLst>
                    <a:ext uri="{9D8B030D-6E8A-4147-A177-3AD203B41FA5}">
                      <a16:colId xmlns:a16="http://schemas.microsoft.com/office/drawing/2014/main" val="1100413744"/>
                    </a:ext>
                  </a:extLst>
                </a:gridCol>
                <a:gridCol w="4339151">
                  <a:extLst>
                    <a:ext uri="{9D8B030D-6E8A-4147-A177-3AD203B41FA5}">
                      <a16:colId xmlns:a16="http://schemas.microsoft.com/office/drawing/2014/main" val="595998398"/>
                    </a:ext>
                  </a:extLst>
                </a:gridCol>
                <a:gridCol w="1305299">
                  <a:extLst>
                    <a:ext uri="{9D8B030D-6E8A-4147-A177-3AD203B41FA5}">
                      <a16:colId xmlns:a16="http://schemas.microsoft.com/office/drawing/2014/main" val="2558630400"/>
                    </a:ext>
                  </a:extLst>
                </a:gridCol>
                <a:gridCol w="2893922">
                  <a:extLst>
                    <a:ext uri="{9D8B030D-6E8A-4147-A177-3AD203B41FA5}">
                      <a16:colId xmlns:a16="http://schemas.microsoft.com/office/drawing/2014/main" val="2219188423"/>
                    </a:ext>
                  </a:extLst>
                </a:gridCol>
              </a:tblGrid>
              <a:tr h="433655">
                <a:tc>
                  <a:txBody>
                    <a:bodyPr/>
                    <a:lstStyle/>
                    <a:p>
                      <a:pPr algn="ctr" rtl="1"/>
                      <a:r>
                        <a:rPr lang="ar-KW" sz="2000" dirty="0" smtClean="0">
                          <a:effectLst>
                            <a:outerShdw blurRad="38100" dist="38100" dir="2700000" algn="tl">
                              <a:srgbClr val="000000">
                                <a:alpha val="43137"/>
                              </a:srgbClr>
                            </a:outerShdw>
                          </a:effectLst>
                          <a:cs typeface="HASOOB" pitchFamily="2" charset="-78"/>
                        </a:rPr>
                        <a:t>م</a:t>
                      </a:r>
                      <a:endParaRPr lang="en-US" sz="2000" dirty="0">
                        <a:effectLst>
                          <a:outerShdw blurRad="38100" dist="38100" dir="2700000" algn="tl">
                            <a:srgbClr val="000000">
                              <a:alpha val="43137"/>
                            </a:srgbClr>
                          </a:outerShdw>
                        </a:effectLst>
                        <a:cs typeface="HASOOB" pitchFamily="2" charset="-78"/>
                      </a:endParaRPr>
                    </a:p>
                  </a:txBody>
                  <a:tcPr anchor="ctr"/>
                </a:tc>
                <a:tc>
                  <a:txBody>
                    <a:bodyPr/>
                    <a:lstStyle/>
                    <a:p>
                      <a:pPr algn="ctr" rtl="1"/>
                      <a:r>
                        <a:rPr lang="ar-KW" sz="2000" dirty="0" smtClean="0">
                          <a:effectLst>
                            <a:outerShdw blurRad="38100" dist="38100" dir="2700000" algn="tl">
                              <a:srgbClr val="000000">
                                <a:alpha val="43137"/>
                              </a:srgbClr>
                            </a:outerShdw>
                          </a:effectLst>
                          <a:cs typeface="HASOOB" pitchFamily="2" charset="-78"/>
                        </a:rPr>
                        <a:t>بيان الالتزام</a:t>
                      </a:r>
                      <a:endParaRPr lang="en-US" sz="2000" dirty="0">
                        <a:effectLst>
                          <a:outerShdw blurRad="38100" dist="38100" dir="2700000" algn="tl">
                            <a:srgbClr val="000000">
                              <a:alpha val="43137"/>
                            </a:srgbClr>
                          </a:outerShdw>
                        </a:effectLst>
                        <a:cs typeface="HASOOB" pitchFamily="2" charset="-78"/>
                      </a:endParaRPr>
                    </a:p>
                  </a:txBody>
                  <a:tcPr anchor="ctr"/>
                </a:tc>
                <a:tc>
                  <a:txBody>
                    <a:bodyPr/>
                    <a:lstStyle/>
                    <a:p>
                      <a:pPr algn="ctr" rtl="1"/>
                      <a:r>
                        <a:rPr lang="ar-KW" sz="2000" dirty="0" smtClean="0">
                          <a:effectLst>
                            <a:outerShdw blurRad="38100" dist="38100" dir="2700000" algn="tl">
                              <a:srgbClr val="000000">
                                <a:alpha val="43137"/>
                              </a:srgbClr>
                            </a:outerShdw>
                          </a:effectLst>
                          <a:cs typeface="HASOOB" pitchFamily="2" charset="-78"/>
                        </a:rPr>
                        <a:t>السند القانوني</a:t>
                      </a:r>
                      <a:endParaRPr lang="en-US" sz="2000" dirty="0">
                        <a:effectLst>
                          <a:outerShdw blurRad="38100" dist="38100" dir="2700000" algn="tl">
                            <a:srgbClr val="000000">
                              <a:alpha val="43137"/>
                            </a:srgbClr>
                          </a:outerShdw>
                        </a:effectLst>
                        <a:cs typeface="HASOOB" pitchFamily="2" charset="-78"/>
                      </a:endParaRPr>
                    </a:p>
                  </a:txBody>
                  <a:tcPr anchor="ctr"/>
                </a:tc>
                <a:tc>
                  <a:txBody>
                    <a:bodyPr/>
                    <a:lstStyle/>
                    <a:p>
                      <a:pPr algn="ctr" rtl="1"/>
                      <a:r>
                        <a:rPr lang="ar-KW" sz="2000" dirty="0" smtClean="0">
                          <a:effectLst>
                            <a:outerShdw blurRad="38100" dist="38100" dir="2700000" algn="tl">
                              <a:srgbClr val="000000">
                                <a:alpha val="43137"/>
                              </a:srgbClr>
                            </a:outerShdw>
                          </a:effectLst>
                          <a:cs typeface="HASOOB" pitchFamily="2" charset="-78"/>
                        </a:rPr>
                        <a:t>أحكامه</a:t>
                      </a:r>
                      <a:endParaRPr lang="en-US" sz="2000" dirty="0">
                        <a:effectLst>
                          <a:outerShdw blurRad="38100" dist="38100" dir="2700000" algn="tl">
                            <a:srgbClr val="000000">
                              <a:alpha val="43137"/>
                            </a:srgbClr>
                          </a:outerShdw>
                        </a:effectLst>
                        <a:cs typeface="HASOOB" pitchFamily="2" charset="-78"/>
                      </a:endParaRPr>
                    </a:p>
                  </a:txBody>
                  <a:tcPr anchor="ctr"/>
                </a:tc>
                <a:extLst>
                  <a:ext uri="{0D108BD9-81ED-4DB2-BD59-A6C34878D82A}">
                    <a16:rowId xmlns:a16="http://schemas.microsoft.com/office/drawing/2014/main" val="4149688334"/>
                  </a:ext>
                </a:extLst>
              </a:tr>
              <a:tr h="4900026">
                <a:tc>
                  <a:txBody>
                    <a:bodyPr/>
                    <a:lstStyle/>
                    <a:p>
                      <a:pPr algn="ctr" rtl="1"/>
                      <a:r>
                        <a:rPr lang="ar-KW" sz="1400" dirty="0" smtClean="0">
                          <a:cs typeface="+mj-cs"/>
                        </a:rPr>
                        <a:t>5</a:t>
                      </a:r>
                      <a:endParaRPr lang="en-US" sz="1400" dirty="0">
                        <a:cs typeface="+mj-cs"/>
                      </a:endParaRPr>
                    </a:p>
                  </a:txBody>
                  <a:tcPr anchor="ctr"/>
                </a:tc>
                <a:tc>
                  <a:txBody>
                    <a:bodyPr/>
                    <a:lstStyle/>
                    <a:p>
                      <a:pPr algn="justLow" rtl="1"/>
                      <a:r>
                        <a:rPr lang="ar-KW" sz="1600" b="1" dirty="0" smtClean="0">
                          <a:effectLst>
                            <a:outerShdw blurRad="38100" dist="38100" dir="2700000" algn="tl">
                              <a:srgbClr val="000000">
                                <a:alpha val="43137"/>
                              </a:srgbClr>
                            </a:outerShdw>
                          </a:effectLst>
                          <a:cs typeface="HASOOB" pitchFamily="2" charset="-78"/>
                        </a:rPr>
                        <a:t>أن تنشر على موقعها الالكتروني دليلاً يحتوي على قوائم المعلومات</a:t>
                      </a:r>
                      <a:r>
                        <a:rPr lang="ar-KW" sz="1600" b="1" baseline="0" dirty="0" smtClean="0">
                          <a:effectLst>
                            <a:outerShdw blurRad="38100" dist="38100" dir="2700000" algn="tl">
                              <a:srgbClr val="000000">
                                <a:alpha val="43137"/>
                              </a:srgbClr>
                            </a:outerShdw>
                          </a:effectLst>
                          <a:cs typeface="HASOOB" pitchFamily="2" charset="-78"/>
                        </a:rPr>
                        <a:t> المتاح الكشف عنها، وعلى الأخص ما يلي:</a:t>
                      </a:r>
                    </a:p>
                    <a:p>
                      <a:pPr marL="342900" indent="-342900" algn="justLow" rtl="1">
                        <a:buFont typeface="+mj-lt"/>
                        <a:buAutoNum type="arabicPeriod"/>
                      </a:pPr>
                      <a:r>
                        <a:rPr lang="ar-KW" sz="1400" b="1" baseline="0" dirty="0" smtClean="0">
                          <a:effectLst>
                            <a:outerShdw blurRad="38100" dist="38100" dir="2700000" algn="tl">
                              <a:srgbClr val="000000">
                                <a:alpha val="43137"/>
                              </a:srgbClr>
                            </a:outerShdw>
                          </a:effectLst>
                          <a:cs typeface="HASOOB" pitchFamily="2" charset="-78"/>
                        </a:rPr>
                        <a:t>القوانين والنظم واللوائح والقرارات التي تعمل بموجبها، والسياسات العامة التي تؤثر على الأفراد، والإجراء المتبع في عمليات اتخاذ القرار بما في ذلك قنوات الإشراف والمسائلة.</a:t>
                      </a:r>
                    </a:p>
                    <a:p>
                      <a:pPr marL="342900" indent="-342900" algn="justLow" rtl="1">
                        <a:buFont typeface="+mj-lt"/>
                        <a:buAutoNum type="arabicPeriod"/>
                      </a:pPr>
                      <a:r>
                        <a:rPr lang="ar-KW" sz="1400" b="1" baseline="0" dirty="0" smtClean="0">
                          <a:effectLst>
                            <a:outerShdw blurRad="38100" dist="38100" dir="2700000" algn="tl">
                              <a:srgbClr val="000000">
                                <a:alpha val="43137"/>
                              </a:srgbClr>
                            </a:outerShdw>
                          </a:effectLst>
                          <a:cs typeface="HASOOB" pitchFamily="2" charset="-78"/>
                        </a:rPr>
                        <a:t>الهيكل التنظيمي والاختصاصات والوظائف والواجبات، وكذلك السياسات والوثائق التنظيمية.</a:t>
                      </a:r>
                    </a:p>
                    <a:p>
                      <a:pPr marL="342900" indent="-342900" algn="justLow" rtl="1">
                        <a:buFont typeface="+mj-lt"/>
                        <a:buAutoNum type="arabicPeriod"/>
                      </a:pPr>
                      <a:r>
                        <a:rPr lang="ar-KW" sz="1400" b="1" baseline="0" dirty="0" smtClean="0">
                          <a:effectLst>
                            <a:outerShdw blurRad="38100" dist="38100" dir="2700000" algn="tl">
                              <a:srgbClr val="000000">
                                <a:alpha val="43137"/>
                              </a:srgbClr>
                            </a:outerShdw>
                          </a:effectLst>
                          <a:cs typeface="HASOOB" pitchFamily="2" charset="-78"/>
                        </a:rPr>
                        <a:t>دليل بأسماء رؤساء الجهات وشاغلي الوظائف القيادية أو من في حكمهم، وسلطاتهم وواجباتهم، وآلية التواصل معهم.</a:t>
                      </a:r>
                    </a:p>
                    <a:p>
                      <a:pPr marL="342900" indent="-342900" algn="justLow" rtl="1">
                        <a:buFont typeface="+mj-lt"/>
                        <a:buAutoNum type="arabicPeriod"/>
                      </a:pPr>
                      <a:r>
                        <a:rPr lang="ar-KW" sz="1400" b="1" kern="1200" baseline="0" dirty="0" smtClean="0">
                          <a:solidFill>
                            <a:schemeClr val="dk1"/>
                          </a:solidFill>
                          <a:effectLst>
                            <a:outerShdw blurRad="38100" dist="38100" dir="2700000" algn="tl">
                              <a:srgbClr val="000000">
                                <a:alpha val="43137"/>
                              </a:srgbClr>
                            </a:outerShdw>
                          </a:effectLst>
                          <a:latin typeface="+mn-lt"/>
                          <a:ea typeface="+mn-ea"/>
                          <a:cs typeface="HASOOB" pitchFamily="2" charset="-78"/>
                        </a:rPr>
                        <a:t>معلومات عن برامج ومشروعات وأعمال الجهة، والإجراءات التي يستطيع الأفراد على أساسها التعرف عليها بما في ذلك مؤشرات الأداء والجودة والمشتريات والمناقصات.</a:t>
                      </a:r>
                    </a:p>
                    <a:p>
                      <a:pPr marL="342900" indent="-342900" algn="justLow" rtl="1">
                        <a:buFont typeface="+mj-lt"/>
                        <a:buAutoNum type="arabicPeriod"/>
                      </a:pPr>
                      <a:r>
                        <a:rPr lang="ar-KW" sz="1400" b="1" kern="1200" baseline="0" dirty="0" smtClean="0">
                          <a:solidFill>
                            <a:schemeClr val="dk1"/>
                          </a:solidFill>
                          <a:effectLst>
                            <a:outerShdw blurRad="38100" dist="38100" dir="2700000" algn="tl">
                              <a:srgbClr val="000000">
                                <a:alpha val="43137"/>
                              </a:srgbClr>
                            </a:outerShdw>
                          </a:effectLst>
                          <a:latin typeface="+mn-lt"/>
                          <a:ea typeface="+mn-ea"/>
                          <a:cs typeface="HASOOB" pitchFamily="2" charset="-78"/>
                        </a:rPr>
                        <a:t>وضع خاصية في الموقع الالكتروني لمشاركة الأفراد بمقترحاتهم وآرائهم وشكاواهم في كل ما يتعلق بأعمال الجهة وآلية الرد عليهم.</a:t>
                      </a:r>
                    </a:p>
                    <a:p>
                      <a:pPr marL="342900" indent="-342900" algn="justLow" rtl="1">
                        <a:buFont typeface="+mj-lt"/>
                        <a:buAutoNum type="arabicPeriod"/>
                      </a:pPr>
                      <a:r>
                        <a:rPr lang="ar-KW" sz="1400" b="1" kern="1200" baseline="0" dirty="0" smtClean="0">
                          <a:solidFill>
                            <a:schemeClr val="dk1"/>
                          </a:solidFill>
                          <a:effectLst>
                            <a:outerShdw blurRad="38100" dist="38100" dir="2700000" algn="tl">
                              <a:srgbClr val="000000">
                                <a:alpha val="43137"/>
                              </a:srgbClr>
                            </a:outerShdw>
                          </a:effectLst>
                          <a:latin typeface="+mn-lt"/>
                          <a:ea typeface="+mn-ea"/>
                          <a:cs typeface="HASOOB" pitchFamily="2" charset="-78"/>
                        </a:rPr>
                        <a:t>دليل مبسط حول كيفية تقديم طلب بالمعلومات لديها، وأية بيانات ذات صلة بمسؤولي المعلومات.</a:t>
                      </a:r>
                    </a:p>
                    <a:p>
                      <a:pPr marL="342900" indent="-342900" algn="justLow" rtl="1">
                        <a:buFont typeface="+mj-lt"/>
                        <a:buAutoNum type="arabicPeriod"/>
                      </a:pPr>
                      <a:r>
                        <a:rPr lang="ar-KW" sz="1400" b="1" kern="1200" baseline="0" dirty="0" smtClean="0">
                          <a:solidFill>
                            <a:schemeClr val="dk1"/>
                          </a:solidFill>
                          <a:effectLst>
                            <a:outerShdw blurRad="38100" dist="38100" dir="2700000" algn="tl">
                              <a:srgbClr val="000000">
                                <a:alpha val="43137"/>
                              </a:srgbClr>
                            </a:outerShdw>
                          </a:effectLst>
                          <a:latin typeface="+mn-lt"/>
                          <a:ea typeface="+mn-ea"/>
                          <a:cs typeface="HASOOB" pitchFamily="2" charset="-78"/>
                        </a:rPr>
                        <a:t>الخدمات وحقوق الانتفاع المقدمة للجمهور، وأي برامج دعم عامة وقائمة المستفيدين وشروط الاستفادة منها.</a:t>
                      </a:r>
                    </a:p>
                    <a:p>
                      <a:pPr marL="342900" indent="-342900" algn="justLow" rtl="1">
                        <a:buFont typeface="+mj-lt"/>
                        <a:buAutoNum type="arabicPeriod"/>
                      </a:pPr>
                      <a:r>
                        <a:rPr lang="ar-KW" sz="1400" b="1" kern="1200" baseline="0" dirty="0" smtClean="0">
                          <a:solidFill>
                            <a:schemeClr val="dk1"/>
                          </a:solidFill>
                          <a:effectLst>
                            <a:outerShdw blurRad="38100" dist="38100" dir="2700000" algn="tl">
                              <a:srgbClr val="000000">
                                <a:alpha val="43137"/>
                              </a:srgbClr>
                            </a:outerShdw>
                          </a:effectLst>
                          <a:latin typeface="+mn-lt"/>
                          <a:ea typeface="+mn-ea"/>
                          <a:cs typeface="HASOOB" pitchFamily="2" charset="-78"/>
                        </a:rPr>
                        <a:t>الإعلان عن الوظائف العامة الشاغرة، وشروط وضوابط التعيين فيها، وأسماء ونتائج الاختبارات والمقابلات الشخصية للمقبولين.</a:t>
                      </a:r>
                    </a:p>
                    <a:p>
                      <a:pPr marL="342900" indent="-342900" algn="justLow" rtl="1">
                        <a:buFont typeface="+mj-lt"/>
                        <a:buAutoNum type="arabicPeriod"/>
                      </a:pPr>
                      <a:r>
                        <a:rPr lang="ar-KW" sz="1400" b="1" kern="1200" baseline="0" dirty="0" smtClean="0">
                          <a:solidFill>
                            <a:schemeClr val="dk1"/>
                          </a:solidFill>
                          <a:effectLst>
                            <a:outerShdw blurRad="38100" dist="38100" dir="2700000" algn="tl">
                              <a:srgbClr val="000000">
                                <a:alpha val="43137"/>
                              </a:srgbClr>
                            </a:outerShdw>
                          </a:effectLst>
                          <a:latin typeface="+mn-lt"/>
                          <a:ea typeface="+mn-ea"/>
                          <a:cs typeface="HASOOB" pitchFamily="2" charset="-78"/>
                        </a:rPr>
                        <a:t>مواقع المواد السامة المستعملة والمشعة والنفايات الخطرة، وطبيعتها </a:t>
                      </a:r>
                      <a:r>
                        <a:rPr lang="ar-KW" sz="1400" b="1" kern="1200" baseline="0" dirty="0" err="1" smtClean="0">
                          <a:solidFill>
                            <a:schemeClr val="dk1"/>
                          </a:solidFill>
                          <a:effectLst>
                            <a:outerShdw blurRad="38100" dist="38100" dir="2700000" algn="tl">
                              <a:srgbClr val="000000">
                                <a:alpha val="43137"/>
                              </a:srgbClr>
                            </a:outerShdw>
                          </a:effectLst>
                          <a:latin typeface="+mn-lt"/>
                          <a:ea typeface="+mn-ea"/>
                          <a:cs typeface="HASOOB" pitchFamily="2" charset="-78"/>
                        </a:rPr>
                        <a:t>ومخاطرها</a:t>
                      </a:r>
                      <a:r>
                        <a:rPr lang="ar-KW" sz="1400" b="1" kern="1200" baseline="0" dirty="0" smtClean="0">
                          <a:solidFill>
                            <a:schemeClr val="dk1"/>
                          </a:solidFill>
                          <a:effectLst>
                            <a:outerShdw blurRad="38100" dist="38100" dir="2700000" algn="tl">
                              <a:srgbClr val="000000">
                                <a:alpha val="43137"/>
                              </a:srgbClr>
                            </a:outerShdw>
                          </a:effectLst>
                          <a:latin typeface="+mn-lt"/>
                          <a:ea typeface="+mn-ea"/>
                          <a:cs typeface="HASOOB" pitchFamily="2" charset="-78"/>
                        </a:rPr>
                        <a:t> وكمية الانبعاثات الصادرة عن التصنيع، والإجراءات المتخذة لتحجيم الأضرار الناتجة عنها إن وجدت.</a:t>
                      </a:r>
                    </a:p>
                    <a:p>
                      <a:pPr marL="342900" indent="-342900" algn="justLow" rtl="1">
                        <a:buFont typeface="+mj-lt"/>
                        <a:buAutoNum type="arabicPeriod"/>
                      </a:pPr>
                      <a:r>
                        <a:rPr lang="ar-KW" sz="1400" b="1" kern="1200" baseline="0" dirty="0" smtClean="0">
                          <a:solidFill>
                            <a:schemeClr val="dk1"/>
                          </a:solidFill>
                          <a:effectLst>
                            <a:outerShdw blurRad="38100" dist="38100" dir="2700000" algn="tl">
                              <a:srgbClr val="000000">
                                <a:alpha val="43137"/>
                              </a:srgbClr>
                            </a:outerShdw>
                          </a:effectLst>
                          <a:latin typeface="+mn-lt"/>
                          <a:ea typeface="+mn-ea"/>
                          <a:cs typeface="HASOOB" pitchFamily="2" charset="-78"/>
                        </a:rPr>
                        <a:t>تحديد مواقع الألغام المتخلفة عن الحروب والإشارات الدالة عليها إن وجدت.</a:t>
                      </a: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KW" sz="1700" dirty="0" smtClean="0">
                          <a:cs typeface="HASOOB" pitchFamily="2" charset="-78"/>
                        </a:rPr>
                        <a:t>مادة (</a:t>
                      </a:r>
                      <a:r>
                        <a:rPr lang="ar-KW" sz="1400" kern="1200" dirty="0" smtClean="0">
                          <a:solidFill>
                            <a:schemeClr val="dk1"/>
                          </a:solidFill>
                          <a:latin typeface="+mn-lt"/>
                          <a:ea typeface="+mn-ea"/>
                          <a:cs typeface="+mj-cs"/>
                        </a:rPr>
                        <a:t>5</a:t>
                      </a:r>
                      <a:r>
                        <a:rPr lang="ar-KW" sz="1700" dirty="0" smtClean="0">
                          <a:cs typeface="HASOOB" pitchFamily="2" charset="-78"/>
                        </a:rPr>
                        <a:t>)</a:t>
                      </a:r>
                      <a:endParaRPr lang="en-US" sz="1700" dirty="0" smtClean="0">
                        <a:cs typeface="HASOOB" pitchFamily="2" charset="-78"/>
                      </a:endParaRPr>
                    </a:p>
                  </a:txBody>
                  <a:tcPr anchor="ctr"/>
                </a:tc>
                <a:tc>
                  <a:txBody>
                    <a:bodyPr/>
                    <a:lstStyle/>
                    <a:p>
                      <a:pPr marL="173038" lvl="1" indent="-173038" algn="justLow" rtl="1">
                        <a:buFont typeface="Arial" panose="020B0604020202020204" pitchFamily="34" charset="0"/>
                        <a:buChar char="•"/>
                      </a:pPr>
                      <a:r>
                        <a:rPr lang="ar-KW" sz="1600" kern="1200" dirty="0" smtClean="0">
                          <a:solidFill>
                            <a:schemeClr val="dk1"/>
                          </a:solidFill>
                          <a:latin typeface="+mn-lt"/>
                          <a:ea typeface="+mn-ea"/>
                          <a:cs typeface="HASOOB" pitchFamily="2" charset="-78"/>
                        </a:rPr>
                        <a:t>يجب أن يتم نشر الدليل على الموقع الالكتروني خلال ثلاث سنوات من تاريخ العمل بهذا القانون.</a:t>
                      </a:r>
                    </a:p>
                    <a:p>
                      <a:pPr marL="173038" marR="0" lvl="1" indent="-173038" algn="justLow"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KW" sz="1600" kern="1200" baseline="0" dirty="0" smtClean="0">
                          <a:solidFill>
                            <a:schemeClr val="dk1"/>
                          </a:solidFill>
                          <a:latin typeface="+mn-lt"/>
                          <a:ea typeface="+mn-ea"/>
                          <a:cs typeface="HASOOB" pitchFamily="2" charset="-78"/>
                        </a:rPr>
                        <a:t>يراعى الإسراع في تنفيذ هذا الالتزام حتى قبل المدة المحددة بالقانون وذلك لكي يتمكن الموظف/ الموظفين المختصين المزمع تعيينهم من المؤسسة/ الشركة من تنفيذ التزامه المبين بالجدول (الالتزام رقم </a:t>
                      </a:r>
                      <a:r>
                        <a:rPr lang="ar-KW" sz="1600" kern="1200" baseline="0" dirty="0" smtClean="0">
                          <a:solidFill>
                            <a:schemeClr val="dk1"/>
                          </a:solidFill>
                          <a:latin typeface="+mn-lt"/>
                          <a:ea typeface="+mn-ea"/>
                          <a:cs typeface="+mj-cs"/>
                        </a:rPr>
                        <a:t>2</a:t>
                      </a:r>
                      <a:r>
                        <a:rPr lang="ar-KW" sz="1600" kern="1200" baseline="0" dirty="0" smtClean="0">
                          <a:solidFill>
                            <a:schemeClr val="dk1"/>
                          </a:solidFill>
                          <a:latin typeface="+mn-lt"/>
                          <a:ea typeface="+mn-ea"/>
                          <a:cs typeface="HASOOB" pitchFamily="2" charset="-78"/>
                        </a:rPr>
                        <a:t>) على نحو سليم يجنبه ارتكاب أي من المخالفات التي تشكل جريمة معاقب عليها.</a:t>
                      </a:r>
                    </a:p>
                    <a:p>
                      <a:pPr marL="173038" marR="0" lvl="1" indent="-173038" algn="justLow"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KW" sz="1600" kern="1200" dirty="0" smtClean="0">
                          <a:solidFill>
                            <a:schemeClr val="dk1"/>
                          </a:solidFill>
                          <a:latin typeface="+mn-lt"/>
                          <a:ea typeface="+mn-ea"/>
                          <a:cs typeface="HASOOB" pitchFamily="2" charset="-78"/>
                        </a:rPr>
                        <a:t>المعلومات المذكورة بهذا النص تمثل الحد الأدنى اللازم تضمينه بالدليل</a:t>
                      </a:r>
                      <a:r>
                        <a:rPr lang="ar-KW" sz="1600" kern="1200" baseline="0" dirty="0" smtClean="0">
                          <a:solidFill>
                            <a:schemeClr val="dk1"/>
                          </a:solidFill>
                          <a:latin typeface="+mn-lt"/>
                          <a:ea typeface="+mn-ea"/>
                          <a:cs typeface="HASOOB" pitchFamily="2" charset="-78"/>
                        </a:rPr>
                        <a:t> الذي سينشر على الموقع الالكتروني، ويمكن للجهة (المؤسسة/ الشركة التابعة) أن تضيف أية معلومات أخرى ترى ضرورة نشرها.</a:t>
                      </a:r>
                    </a:p>
                    <a:p>
                      <a:pPr marL="173038" marR="0" lvl="1" indent="-173038" algn="justLow"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ar-KW" sz="1600" kern="1200" baseline="0" dirty="0" smtClean="0">
                          <a:solidFill>
                            <a:schemeClr val="dk1"/>
                          </a:solidFill>
                          <a:latin typeface="+mn-lt"/>
                          <a:ea typeface="+mn-ea"/>
                          <a:cs typeface="HASOOB" pitchFamily="2" charset="-78"/>
                        </a:rPr>
                        <a:t>يجب تحديث هذا الدليل كلما دعت الحاجة إلى ذلك.</a:t>
                      </a:r>
                      <a:endParaRPr lang="en-US" sz="1600" kern="1200" dirty="0" smtClean="0">
                        <a:solidFill>
                          <a:schemeClr val="dk1"/>
                        </a:solidFill>
                        <a:latin typeface="+mn-lt"/>
                        <a:ea typeface="+mn-ea"/>
                        <a:cs typeface="HASOOB" pitchFamily="2" charset="-78"/>
                      </a:endParaRPr>
                    </a:p>
                    <a:p>
                      <a:pPr marL="173038" marR="0" lvl="1" indent="-173038" algn="justLow"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700" kern="1200" dirty="0" smtClean="0">
                        <a:solidFill>
                          <a:schemeClr val="dk1"/>
                        </a:solidFill>
                        <a:latin typeface="+mn-lt"/>
                        <a:ea typeface="+mn-ea"/>
                        <a:cs typeface="HASOOB" pitchFamily="2" charset="-78"/>
                      </a:endParaRPr>
                    </a:p>
                  </a:txBody>
                  <a:tcPr/>
                </a:tc>
                <a:extLst>
                  <a:ext uri="{0D108BD9-81ED-4DB2-BD59-A6C34878D82A}">
                    <a16:rowId xmlns:a16="http://schemas.microsoft.com/office/drawing/2014/main" val="1852384649"/>
                  </a:ext>
                </a:extLst>
              </a:tr>
            </a:tbl>
          </a:graphicData>
        </a:graphic>
      </p:graphicFrame>
      <p:sp>
        <p:nvSpPr>
          <p:cNvPr id="6" name="Title 2"/>
          <p:cNvSpPr>
            <a:spLocks noGrp="1"/>
          </p:cNvSpPr>
          <p:nvPr>
            <p:ph type="title"/>
          </p:nvPr>
        </p:nvSpPr>
        <p:spPr>
          <a:xfrm>
            <a:off x="228600" y="76200"/>
            <a:ext cx="8610600" cy="685801"/>
          </a:xfrm>
        </p:spPr>
        <p:txBody>
          <a:bodyPr>
            <a:noAutofit/>
          </a:bodyPr>
          <a:lstStyle/>
          <a:p>
            <a:pPr marL="0" marR="0" lvl="0" indent="0" algn="ctr" rtl="1" fontAlgn="auto">
              <a:spcAft>
                <a:spcPts val="0"/>
              </a:spcAft>
              <a:tabLst/>
              <a:defRPr/>
            </a:pPr>
            <a:r>
              <a:rPr lang="ar-KW" sz="1800" b="1" dirty="0" smtClean="0">
                <a:solidFill>
                  <a:srgbClr val="C00000"/>
                </a:solidFill>
                <a:effectLst>
                  <a:outerShdw blurRad="38100" dist="38100" dir="2700000" algn="tl">
                    <a:srgbClr val="000000">
                      <a:alpha val="43137"/>
                    </a:srgbClr>
                  </a:outerShdw>
                </a:effectLst>
                <a:latin typeface="Muna Black" charset="-78"/>
                <a:ea typeface="Muna Black" charset="-78"/>
                <a:cs typeface="PT Bold Heading" panose="00000400000000000000" pitchFamily="2" charset="-78"/>
              </a:rPr>
              <a:t/>
            </a:r>
            <a:br>
              <a:rPr lang="ar-KW" sz="1800" b="1" dirty="0" smtClean="0">
                <a:solidFill>
                  <a:srgbClr val="C00000"/>
                </a:solidFill>
                <a:effectLst>
                  <a:outerShdw blurRad="38100" dist="38100" dir="2700000" algn="tl">
                    <a:srgbClr val="000000">
                      <a:alpha val="43137"/>
                    </a:srgbClr>
                  </a:outerShdw>
                </a:effectLst>
                <a:latin typeface="Muna Black" charset="-78"/>
                <a:ea typeface="Muna Black" charset="-78"/>
                <a:cs typeface="PT Bold Heading" panose="00000400000000000000" pitchFamily="2" charset="-78"/>
              </a:rPr>
            </a:br>
            <a:r>
              <a:rPr lang="ar-KW" sz="4000" b="1" dirty="0" smtClean="0">
                <a:solidFill>
                  <a:srgbClr val="C00000"/>
                </a:solidFill>
                <a:effectLst>
                  <a:outerShdw blurRad="38100" dist="38100" dir="2700000" algn="tl">
                    <a:srgbClr val="000000">
                      <a:alpha val="43137"/>
                    </a:srgbClr>
                  </a:outerShdw>
                </a:effectLst>
                <a:latin typeface="Arabic Typesetting" panose="03020402040406030203" pitchFamily="66" charset="-78"/>
                <a:ea typeface="Muna Black" charset="-78"/>
                <a:cs typeface="Arabic Typesetting" panose="03020402040406030203" pitchFamily="66" charset="-78"/>
              </a:rPr>
              <a:t>التزامات </a:t>
            </a:r>
            <a:r>
              <a:rPr lang="ar-KW" sz="4000" b="1" dirty="0">
                <a:solidFill>
                  <a:srgbClr val="C00000"/>
                </a:solidFill>
                <a:effectLst>
                  <a:outerShdw blurRad="38100" dist="38100" dir="2700000" algn="tl">
                    <a:srgbClr val="000000">
                      <a:alpha val="43137"/>
                    </a:srgbClr>
                  </a:outerShdw>
                </a:effectLst>
                <a:latin typeface="Arabic Typesetting" panose="03020402040406030203" pitchFamily="66" charset="-78"/>
                <a:ea typeface="Muna Black" charset="-78"/>
                <a:cs typeface="Arabic Typesetting" panose="03020402040406030203" pitchFamily="66" charset="-78"/>
              </a:rPr>
              <a:t>المؤسسة وشركاتها </a:t>
            </a:r>
            <a:r>
              <a:rPr lang="ar-KW" sz="4000" b="1" dirty="0" smtClean="0">
                <a:solidFill>
                  <a:srgbClr val="C00000"/>
                </a:solidFill>
                <a:effectLst>
                  <a:outerShdw blurRad="38100" dist="38100" dir="2700000" algn="tl">
                    <a:srgbClr val="000000">
                      <a:alpha val="43137"/>
                    </a:srgbClr>
                  </a:outerShdw>
                </a:effectLst>
                <a:latin typeface="Arabic Typesetting" panose="03020402040406030203" pitchFamily="66" charset="-78"/>
                <a:ea typeface="Muna Black" charset="-78"/>
                <a:cs typeface="Arabic Typesetting" panose="03020402040406030203" pitchFamily="66" charset="-78"/>
              </a:rPr>
              <a:t>التابعة(الجهات) </a:t>
            </a:r>
            <a:r>
              <a:rPr lang="ar-KW" sz="4000" b="1" dirty="0">
                <a:solidFill>
                  <a:srgbClr val="C00000"/>
                </a:solidFill>
                <a:effectLst>
                  <a:outerShdw blurRad="38100" dist="38100" dir="2700000" algn="tl">
                    <a:srgbClr val="000000">
                      <a:alpha val="43137"/>
                    </a:srgbClr>
                  </a:outerShdw>
                </a:effectLst>
                <a:latin typeface="Arabic Typesetting" panose="03020402040406030203" pitchFamily="66" charset="-78"/>
                <a:ea typeface="Muna Black" charset="-78"/>
                <a:cs typeface="Arabic Typesetting" panose="03020402040406030203" pitchFamily="66" charset="-78"/>
              </a:rPr>
              <a:t>بموجب القانون ولائحته التنفيذية</a:t>
            </a:r>
            <a:r>
              <a:rPr lang="en-US" sz="1800" b="1" dirty="0">
                <a:solidFill>
                  <a:srgbClr val="C00000"/>
                </a:solidFill>
                <a:effectLst>
                  <a:outerShdw blurRad="38100" dist="38100" dir="2700000" algn="tl">
                    <a:srgbClr val="000000">
                      <a:alpha val="43137"/>
                    </a:srgbClr>
                  </a:outerShdw>
                </a:effectLst>
                <a:latin typeface="Muna Black" charset="-78"/>
                <a:ea typeface="Muna Black" charset="-78"/>
                <a:cs typeface="PT Bold Heading" panose="00000400000000000000" pitchFamily="2" charset="-78"/>
              </a:rPr>
              <a:t/>
            </a:r>
            <a:br>
              <a:rPr lang="en-US" sz="1800" b="1" dirty="0">
                <a:solidFill>
                  <a:srgbClr val="C00000"/>
                </a:solidFill>
                <a:effectLst>
                  <a:outerShdw blurRad="38100" dist="38100" dir="2700000" algn="tl">
                    <a:srgbClr val="000000">
                      <a:alpha val="43137"/>
                    </a:srgbClr>
                  </a:outerShdw>
                </a:effectLst>
                <a:latin typeface="Muna Black" charset="-78"/>
                <a:ea typeface="Muna Black" charset="-78"/>
                <a:cs typeface="PT Bold Heading" panose="00000400000000000000" pitchFamily="2" charset="-78"/>
              </a:rPr>
            </a:br>
            <a:endParaRPr lang="en-US" sz="1800" dirty="0">
              <a:effectLst>
                <a:outerShdw blurRad="38100" dist="38100" dir="2700000" algn="tl">
                  <a:srgbClr val="000000">
                    <a:alpha val="43137"/>
                  </a:srgbClr>
                </a:outerShdw>
              </a:effectLst>
              <a:cs typeface="PT Bold Heading" panose="00000400000000000000" pitchFamily="2" charset="-78"/>
            </a:endParaRPr>
          </a:p>
        </p:txBody>
      </p:sp>
    </p:spTree>
    <p:extLst>
      <p:ext uri="{BB962C8B-B14F-4D97-AF65-F5344CB8AC3E}">
        <p14:creationId xmlns:p14="http://schemas.microsoft.com/office/powerpoint/2010/main" val="26443005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809750" y="533400"/>
            <a:ext cx="5448300" cy="838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rtl="1"/>
            <a:r>
              <a:rPr lang="ar-KW" sz="4000" b="1" dirty="0" smtClean="0">
                <a:solidFill>
                  <a:srgbClr val="C00000"/>
                </a:solidFill>
                <a:effectLst>
                  <a:outerShdw blurRad="38100" dist="38100" dir="2700000" algn="tl">
                    <a:srgbClr val="000000">
                      <a:alpha val="43137"/>
                    </a:srgbClr>
                  </a:outerShdw>
                </a:effectLst>
                <a:latin typeface="Arabic Typesetting" panose="03020402040406030203" pitchFamily="66" charset="-78"/>
                <a:ea typeface="Muna Black" charset="-78"/>
                <a:cs typeface="Arabic Typesetting" panose="03020402040406030203" pitchFamily="66" charset="-78"/>
              </a:rPr>
              <a:t>إجراءات التعامل مع الطلبات والتظلمات المقدمة</a:t>
            </a:r>
            <a:r>
              <a:rPr lang="ar-KW" sz="4000" b="1" dirty="0">
                <a:solidFill>
                  <a:srgbClr val="C00000"/>
                </a:solidFill>
                <a:effectLst>
                  <a:outerShdw blurRad="38100" dist="38100" dir="2700000" algn="tl">
                    <a:srgbClr val="000000">
                      <a:alpha val="43137"/>
                    </a:srgbClr>
                  </a:outerShdw>
                </a:effectLst>
                <a:latin typeface="Arabic Typesetting" panose="03020402040406030203" pitchFamily="66" charset="-78"/>
                <a:ea typeface="Muna Black" charset="-78"/>
                <a:cs typeface="Arabic Typesetting" panose="03020402040406030203" pitchFamily="66" charset="-78"/>
              </a:rPr>
              <a:t> </a:t>
            </a:r>
            <a:r>
              <a:rPr lang="ar-KW" sz="4000" b="1" dirty="0" smtClean="0">
                <a:solidFill>
                  <a:srgbClr val="C00000"/>
                </a:solidFill>
                <a:effectLst>
                  <a:outerShdw blurRad="38100" dist="38100" dir="2700000" algn="tl">
                    <a:srgbClr val="000000">
                      <a:alpha val="43137"/>
                    </a:srgbClr>
                  </a:outerShdw>
                </a:effectLst>
                <a:latin typeface="Arabic Typesetting" panose="03020402040406030203" pitchFamily="66" charset="-78"/>
                <a:ea typeface="Muna Black" charset="-78"/>
                <a:cs typeface="Arabic Typesetting" panose="03020402040406030203" pitchFamily="66" charset="-78"/>
              </a:rPr>
              <a:t>استناداً لأحكام القانون ولائحته التنفيذية</a:t>
            </a:r>
            <a:endParaRPr lang="en-US" sz="4000" b="1" dirty="0">
              <a:effectLst>
                <a:outerShdw blurRad="38100" dist="38100" dir="2700000" algn="tl">
                  <a:srgbClr val="000000">
                    <a:alpha val="43137"/>
                  </a:srgbClr>
                </a:outerShdw>
              </a:effectLst>
              <a:latin typeface="Arabic Typesetting" panose="03020402040406030203" pitchFamily="66" charset="-78"/>
              <a:cs typeface="Arabic Typesetting" panose="03020402040406030203" pitchFamily="66" charset="-78"/>
            </a:endParaRPr>
          </a:p>
        </p:txBody>
      </p:sp>
      <p:sp>
        <p:nvSpPr>
          <p:cNvPr id="5" name="Subtitle 2"/>
          <p:cNvSpPr txBox="1">
            <a:spLocks/>
          </p:cNvSpPr>
          <p:nvPr/>
        </p:nvSpPr>
        <p:spPr>
          <a:xfrm>
            <a:off x="609600" y="1676400"/>
            <a:ext cx="7848600" cy="39624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buFontTx/>
              <a:buChar char="–"/>
            </a:pPr>
            <a:r>
              <a:rPr lang="ar-KW" sz="2400" b="1" u="sng" dirty="0" smtClean="0">
                <a:solidFill>
                  <a:srgbClr val="002060"/>
                </a:solidFill>
                <a:effectLst>
                  <a:outerShdw blurRad="38100" dist="38100" dir="2700000" algn="tl">
                    <a:srgbClr val="000000">
                      <a:alpha val="43137"/>
                    </a:srgbClr>
                  </a:outerShdw>
                </a:effectLst>
                <a:latin typeface="Muna Black" charset="-78"/>
                <a:ea typeface="Muna Black" charset="-78"/>
                <a:cs typeface="HASOOB" pitchFamily="2" charset="-78"/>
              </a:rPr>
              <a:t>تقديم الطلب (مادة </a:t>
            </a:r>
            <a:r>
              <a:rPr lang="ar-KW" sz="1800" b="1" u="sng" dirty="0" smtClean="0">
                <a:solidFill>
                  <a:srgbClr val="002060"/>
                </a:solidFill>
                <a:effectLst>
                  <a:outerShdw blurRad="38100" dist="38100" dir="2700000" algn="tl">
                    <a:srgbClr val="000000">
                      <a:alpha val="43137"/>
                    </a:srgbClr>
                  </a:outerShdw>
                </a:effectLst>
                <a:latin typeface="Muna Black" charset="-78"/>
                <a:ea typeface="Muna Black" charset="-78"/>
                <a:cs typeface="+mj-cs"/>
              </a:rPr>
              <a:t>6</a:t>
            </a:r>
            <a:r>
              <a:rPr lang="ar-KW" sz="2400" b="1" u="sng" dirty="0" smtClean="0">
                <a:solidFill>
                  <a:srgbClr val="002060"/>
                </a:solidFill>
                <a:effectLst>
                  <a:outerShdw blurRad="38100" dist="38100" dir="2700000" algn="tl">
                    <a:srgbClr val="000000">
                      <a:alpha val="43137"/>
                    </a:srgbClr>
                  </a:outerShdw>
                </a:effectLst>
                <a:latin typeface="Muna Black" charset="-78"/>
                <a:ea typeface="Muna Black" charset="-78"/>
                <a:cs typeface="HASOOB" pitchFamily="2" charset="-78"/>
              </a:rPr>
              <a:t> من القانون، ومادة </a:t>
            </a:r>
            <a:r>
              <a:rPr lang="ar-KW" sz="1800" b="1" u="sng" dirty="0" smtClean="0">
                <a:solidFill>
                  <a:srgbClr val="002060"/>
                </a:solidFill>
                <a:effectLst>
                  <a:outerShdw blurRad="38100" dist="38100" dir="2700000" algn="tl">
                    <a:srgbClr val="000000">
                      <a:alpha val="43137"/>
                    </a:srgbClr>
                  </a:outerShdw>
                </a:effectLst>
                <a:latin typeface="Muna Black" charset="-78"/>
                <a:ea typeface="Muna Black" charset="-78"/>
                <a:cs typeface="+mj-cs"/>
              </a:rPr>
              <a:t>2</a:t>
            </a:r>
            <a:r>
              <a:rPr lang="ar-KW" sz="2400" b="1" u="sng" dirty="0" smtClean="0">
                <a:solidFill>
                  <a:srgbClr val="002060"/>
                </a:solidFill>
                <a:effectLst>
                  <a:outerShdw blurRad="38100" dist="38100" dir="2700000" algn="tl">
                    <a:srgbClr val="000000">
                      <a:alpha val="43137"/>
                    </a:srgbClr>
                  </a:outerShdw>
                </a:effectLst>
                <a:latin typeface="Muna Black" charset="-78"/>
                <a:ea typeface="Muna Black" charset="-78"/>
                <a:cs typeface="HASOOB" pitchFamily="2" charset="-78"/>
              </a:rPr>
              <a:t> من اللائحة التنفيذية):</a:t>
            </a:r>
          </a:p>
          <a:p>
            <a:pPr marL="0" indent="0" algn="r" rtl="1">
              <a:buNone/>
            </a:pPr>
            <a:endParaRPr lang="ar-KW" sz="1900" b="1" dirty="0" smtClean="0">
              <a:latin typeface="Muna Black" charset="-78"/>
              <a:ea typeface="Muna Black" charset="-78"/>
              <a:cs typeface="HASOOB" pitchFamily="2" charset="-78"/>
            </a:endParaRPr>
          </a:p>
          <a:p>
            <a:pPr marL="0" indent="0" algn="r" rtl="1">
              <a:buNone/>
            </a:pPr>
            <a:r>
              <a:rPr lang="ar-KW" sz="1900" b="1" dirty="0" smtClean="0">
                <a:latin typeface="Muna Black" charset="-78"/>
                <a:ea typeface="Muna Black" charset="-78"/>
                <a:cs typeface="HASOOB" pitchFamily="2" charset="-78"/>
              </a:rPr>
              <a:t>يقدم طلب الحصول على المعلومات كتابة أو إلكترونياً (على النموذج المعد لذلك) على أن يتضمن الطلب البيانات والمستندات التالية:</a:t>
            </a:r>
            <a:endParaRPr lang="ar-KW" sz="1800" b="1" dirty="0" smtClean="0">
              <a:latin typeface="Muna Black" charset="-78"/>
              <a:ea typeface="Muna Black" charset="-78"/>
              <a:cs typeface="HASOOB" pitchFamily="2" charset="-78"/>
            </a:endParaRPr>
          </a:p>
          <a:p>
            <a:pPr marL="0" indent="0" algn="r" rtl="1">
              <a:buNone/>
            </a:pPr>
            <a:r>
              <a:rPr lang="ar-KW" sz="1400" dirty="0" smtClean="0">
                <a:latin typeface="Muna Black" charset="-78"/>
                <a:ea typeface="Muna Black" charset="-78"/>
                <a:cs typeface="+mj-cs"/>
              </a:rPr>
              <a:t>1</a:t>
            </a:r>
            <a:r>
              <a:rPr lang="ar-KW" sz="1800" dirty="0" smtClean="0">
                <a:latin typeface="Muna Black" charset="-78"/>
                <a:ea typeface="Muna Black" charset="-78"/>
                <a:cs typeface="HASOOB" pitchFamily="2" charset="-78"/>
              </a:rPr>
              <a:t>) بيانات الشخص.</a:t>
            </a:r>
          </a:p>
          <a:p>
            <a:pPr marL="0" indent="0" algn="r" rtl="1">
              <a:buNone/>
            </a:pPr>
            <a:r>
              <a:rPr lang="ar-KW" sz="1400" dirty="0" smtClean="0">
                <a:latin typeface="Muna Black" charset="-78"/>
                <a:ea typeface="Muna Black" charset="-78"/>
                <a:cs typeface="+mj-cs"/>
              </a:rPr>
              <a:t>2</a:t>
            </a:r>
            <a:r>
              <a:rPr lang="ar-KW" sz="1800" dirty="0" smtClean="0">
                <a:latin typeface="Muna Black" charset="-78"/>
                <a:ea typeface="Muna Black" charset="-78"/>
                <a:cs typeface="HASOOB" pitchFamily="2" charset="-78"/>
              </a:rPr>
              <a:t>) تاريخ تقديم الطلب.</a:t>
            </a:r>
          </a:p>
          <a:p>
            <a:pPr marL="0" indent="0" algn="r" rtl="1">
              <a:buNone/>
            </a:pPr>
            <a:r>
              <a:rPr lang="ar-KW" sz="1400" dirty="0" smtClean="0">
                <a:latin typeface="Muna Black" charset="-78"/>
                <a:ea typeface="Muna Black" charset="-78"/>
                <a:cs typeface="+mj-cs"/>
              </a:rPr>
              <a:t>3</a:t>
            </a:r>
            <a:r>
              <a:rPr lang="ar-KW" sz="1800" dirty="0" smtClean="0">
                <a:latin typeface="Muna Black" charset="-78"/>
                <a:ea typeface="Muna Black" charset="-78"/>
                <a:cs typeface="HASOOB" pitchFamily="2" charset="-78"/>
              </a:rPr>
              <a:t>) الجهة المقدم إليها الطلب.</a:t>
            </a:r>
          </a:p>
          <a:p>
            <a:pPr marL="0" indent="0" algn="r" rtl="1">
              <a:buNone/>
            </a:pPr>
            <a:r>
              <a:rPr lang="ar-KW" sz="1400" dirty="0" smtClean="0">
                <a:latin typeface="Muna Black" charset="-78"/>
                <a:ea typeface="Muna Black" charset="-78"/>
                <a:cs typeface="+mj-cs"/>
              </a:rPr>
              <a:t>4</a:t>
            </a:r>
            <a:r>
              <a:rPr lang="ar-KW" sz="1800" dirty="0" smtClean="0">
                <a:latin typeface="Muna Black" charset="-78"/>
                <a:ea typeface="Muna Black" charset="-78"/>
                <a:cs typeface="HASOOB" pitchFamily="2" charset="-78"/>
              </a:rPr>
              <a:t>) المعلومات المطلوب الاطلاع والحصول على الوثائق المرتبطة بالطلب، ووجه المصلحة في ذلك.</a:t>
            </a:r>
          </a:p>
          <a:p>
            <a:pPr marL="0" indent="0" algn="r" rtl="1">
              <a:buNone/>
            </a:pPr>
            <a:r>
              <a:rPr lang="ar-KW" sz="1400" dirty="0" smtClean="0">
                <a:latin typeface="Muna Black" charset="-78"/>
                <a:ea typeface="Muna Black" charset="-78"/>
                <a:cs typeface="+mj-cs"/>
              </a:rPr>
              <a:t>5</a:t>
            </a:r>
            <a:r>
              <a:rPr lang="ar-KW" sz="1800" dirty="0" smtClean="0">
                <a:latin typeface="Muna Black" charset="-78"/>
                <a:ea typeface="Muna Black" charset="-78"/>
                <a:cs typeface="HASOOB" pitchFamily="2" charset="-78"/>
              </a:rPr>
              <a:t>) المستندات المؤيدة للطلب وإرفاقها به.</a:t>
            </a:r>
          </a:p>
          <a:p>
            <a:pPr marL="0" indent="0" algn="r" rtl="1">
              <a:buNone/>
            </a:pPr>
            <a:r>
              <a:rPr lang="ar-KW" sz="1400" dirty="0" smtClean="0">
                <a:latin typeface="Muna Black" charset="-78"/>
                <a:ea typeface="Muna Black" charset="-78"/>
                <a:cs typeface="+mj-cs"/>
              </a:rPr>
              <a:t>6</a:t>
            </a:r>
            <a:r>
              <a:rPr lang="ar-KW" sz="1800" dirty="0" smtClean="0">
                <a:latin typeface="Muna Black" charset="-78"/>
                <a:ea typeface="Muna Black" charset="-78"/>
                <a:cs typeface="HASOOB" pitchFamily="2" charset="-78"/>
              </a:rPr>
              <a:t>) تعهد الشخص بعدم استخدام المعلومات التي اطلع عليها أو الوثائق التي حصل عليها إلا في الأحوال المقررة قانوناً.</a:t>
            </a:r>
          </a:p>
          <a:p>
            <a:pPr marL="0" indent="0" algn="r" rtl="1">
              <a:buNone/>
            </a:pPr>
            <a:r>
              <a:rPr lang="ar-KW" sz="1400" dirty="0" smtClean="0">
                <a:latin typeface="Muna Black" charset="-78"/>
                <a:ea typeface="Muna Black" charset="-78"/>
                <a:cs typeface="+mj-cs"/>
              </a:rPr>
              <a:t>7</a:t>
            </a:r>
            <a:r>
              <a:rPr lang="ar-KW" sz="1800" dirty="0" smtClean="0">
                <a:latin typeface="Muna Black" charset="-78"/>
                <a:ea typeface="Muna Black" charset="-78"/>
                <a:cs typeface="HASOOB" pitchFamily="2" charset="-78"/>
              </a:rPr>
              <a:t>) بريد الشخص الإلكتروني، أو أية وسيلة اتصال إلكترونية مقبولة.</a:t>
            </a:r>
          </a:p>
          <a:p>
            <a:pPr marL="0" indent="0" algn="r" rtl="1">
              <a:buNone/>
            </a:pPr>
            <a:r>
              <a:rPr lang="ar-KW" sz="1400" dirty="0" smtClean="0">
                <a:latin typeface="Muna Black" charset="-78"/>
                <a:ea typeface="Muna Black" charset="-78"/>
                <a:cs typeface="+mj-cs"/>
              </a:rPr>
              <a:t>8</a:t>
            </a:r>
            <a:r>
              <a:rPr lang="ar-KW" sz="1800" dirty="0" smtClean="0">
                <a:latin typeface="Muna Black" charset="-78"/>
                <a:ea typeface="Muna Black" charset="-78"/>
                <a:cs typeface="HASOOB" pitchFamily="2" charset="-78"/>
              </a:rPr>
              <a:t>) توقيع الشخص كتابة، أو توقيعه المحمي إلكترونياً.</a:t>
            </a:r>
            <a:endParaRPr lang="en-US" sz="1800" dirty="0">
              <a:latin typeface="Muna Black" charset="-78"/>
              <a:ea typeface="Muna Black" charset="-78"/>
              <a:cs typeface="HASOOB" pitchFamily="2" charset="-78"/>
            </a:endParaRPr>
          </a:p>
        </p:txBody>
      </p:sp>
      <p:sp>
        <p:nvSpPr>
          <p:cNvPr id="6" name="Slide Number Placeholder 3"/>
          <p:cNvSpPr>
            <a:spLocks noGrp="1"/>
          </p:cNvSpPr>
          <p:nvPr>
            <p:ph type="sldNum" sz="quarter" idx="12"/>
          </p:nvPr>
        </p:nvSpPr>
        <p:spPr>
          <a:xfrm>
            <a:off x="7848600" y="6492875"/>
            <a:ext cx="457200" cy="365125"/>
          </a:xfrm>
        </p:spPr>
        <p:txBody>
          <a:bodyPr/>
          <a:lstStyle/>
          <a:p>
            <a:pPr algn="ctr"/>
            <a:fld id="{5C98228A-FE6B-4DD9-92E5-69A6AE93F407}" type="slidenum">
              <a:rPr lang="en-US" sz="1600" b="1"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pPr algn="ctr"/>
              <a:t>9</a:t>
            </a:fld>
            <a:endParaRPr lang="en-US"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48332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mageCreateDate xmlns="9CDD96F2-42A3-4CBE-96D0-022804EC4903" xsi:nil="true"/>
    <PublishingExpirationDate xmlns="http://schemas.microsoft.com/sharepoint/v3" xsi:nil="true"/>
    <PublishingStartDate xmlns="http://schemas.microsoft.com/sharepoint/v3" xsi:nil="true"/>
    <wic_System_Copyright xmlns="http://schemas.microsoft.com/sharepoint/v3/fields"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Image" ma:contentTypeID="0x0101009148F5A04DDD49CBA7127AADA5FB792B00AADE34325A8B49CDA8BB4DB53328F21400156164C84C2C7840912B4826E578F43F" ma:contentTypeVersion="2" ma:contentTypeDescription="Upload an image." ma:contentTypeScope="" ma:versionID="de1763d63e80cb45749543d7d402fc53">
  <xsd:schema xmlns:xsd="http://www.w3.org/2001/XMLSchema" xmlns:xs="http://www.w3.org/2001/XMLSchema" xmlns:p="http://schemas.microsoft.com/office/2006/metadata/properties" xmlns:ns1="http://schemas.microsoft.com/sharepoint/v3" xmlns:ns2="9CDD96F2-42A3-4CBE-96D0-022804EC4903" xmlns:ns3="http://schemas.microsoft.com/sharepoint/v3/fields" xmlns:ns4="670d8c39-cb91-4c4d-8562-91b4641b5797" targetNamespace="http://schemas.microsoft.com/office/2006/metadata/properties" ma:root="true" ma:fieldsID="905ae58dfa3fd42fc1da68a1ade8e644" ns1:_="" ns2:_="" ns3:_="" ns4:_="">
    <xsd:import namespace="http://schemas.microsoft.com/sharepoint/v3"/>
    <xsd:import namespace="9CDD96F2-42A3-4CBE-96D0-022804EC4903"/>
    <xsd:import namespace="http://schemas.microsoft.com/sharepoint/v3/fields"/>
    <xsd:import namespace="670d8c39-cb91-4c4d-8562-91b4641b5797"/>
    <xsd:element name="properties">
      <xsd:complexType>
        <xsd:sequence>
          <xsd:element name="documentManagement">
            <xsd:complexType>
              <xsd:all>
                <xsd:element ref="ns1:FileRef" minOccurs="0"/>
                <xsd:element ref="ns1:File_x0020_Type" minOccurs="0"/>
                <xsd:element ref="ns1:HTML_x0020_File_x0020_Type" minOccurs="0"/>
                <xsd:element ref="ns1:FSObjType" minOccurs="0"/>
                <xsd:element ref="ns2:ThumbnailExists" minOccurs="0"/>
                <xsd:element ref="ns2:PreviewExists" minOccurs="0"/>
                <xsd:element ref="ns2:ImageWidth" minOccurs="0"/>
                <xsd:element ref="ns2:ImageHeight" minOccurs="0"/>
                <xsd:element ref="ns2:ImageCreateDate" minOccurs="0"/>
                <xsd:element ref="ns3:wic_System_Copyright" minOccurs="0"/>
                <xsd:element ref="ns1:PublishingStartDate" minOccurs="0"/>
                <xsd:element ref="ns1:PublishingExpirationDate" minOccurs="0"/>
                <xsd:element ref="ns4: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FileRef" ma:index="8" nillable="true" ma:displayName="URL Path" ma:hidden="true" ma:list="Docs" ma:internalName="FileRef" ma:readOnly="true" ma:showField="FullUrl">
      <xsd:simpleType>
        <xsd:restriction base="dms:Lookup"/>
      </xsd:simpleType>
    </xsd:element>
    <xsd:element name="File_x0020_Type" ma:index="9" nillable="true" ma:displayName="File Type" ma:hidden="true" ma:internalName="File_x0020_Type" ma:readOnly="true">
      <xsd:simpleType>
        <xsd:restriction base="dms:Text"/>
      </xsd:simpleType>
    </xsd:element>
    <xsd:element name="HTML_x0020_File_x0020_Type" ma:index="10" nillable="true" ma:displayName="HTML File Type" ma:hidden="true" ma:internalName="HTML_x0020_File_x0020_Type" ma:readOnly="true">
      <xsd:simpleType>
        <xsd:restriction base="dms:Text"/>
      </xsd:simpleType>
    </xsd:element>
    <xsd:element name="FSObjType" ma:index="11" nillable="true" ma:displayName="Item Type" ma:hidden="true" ma:list="Docs" ma:internalName="FSObjType" ma:readOnly="true" ma:showField="FSType">
      <xsd:simpleType>
        <xsd:restriction base="dms:Lookup"/>
      </xsd:simpleType>
    </xsd:element>
    <xsd:element name="PublishingStartDate" ma:index="27" nillable="true" ma:displayName="Scheduling Start Date" ma:description="" ma:hidden="true" ma:internalName="PublishingStartDate">
      <xsd:simpleType>
        <xsd:restriction base="dms:Unknown"/>
      </xsd:simpleType>
    </xsd:element>
    <xsd:element name="PublishingExpirationDate" ma:index="28" nillable="true" ma:displayName="Scheduling End Date" ma:description=""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CDD96F2-42A3-4CBE-96D0-022804EC4903" elementFormDefault="qualified">
    <xsd:import namespace="http://schemas.microsoft.com/office/2006/documentManagement/types"/>
    <xsd:import namespace="http://schemas.microsoft.com/office/infopath/2007/PartnerControls"/>
    <xsd:element name="ThumbnailExists" ma:index="18" nillable="true" ma:displayName="Thumbnail Exists" ma:default="FALSE" ma:hidden="true" ma:internalName="ThumbnailExists" ma:readOnly="true">
      <xsd:simpleType>
        <xsd:restriction base="dms:Boolean"/>
      </xsd:simpleType>
    </xsd:element>
    <xsd:element name="PreviewExists" ma:index="19" nillable="true" ma:displayName="Preview Exists" ma:default="FALSE" ma:hidden="true" ma:internalName="PreviewExists" ma:readOnly="true">
      <xsd:simpleType>
        <xsd:restriction base="dms:Boolean"/>
      </xsd:simpleType>
    </xsd:element>
    <xsd:element name="ImageWidth" ma:index="20" nillable="true" ma:displayName="Width" ma:internalName="ImageWidth" ma:readOnly="true">
      <xsd:simpleType>
        <xsd:restriction base="dms:Unknown"/>
      </xsd:simpleType>
    </xsd:element>
    <xsd:element name="ImageHeight" ma:index="22" nillable="true" ma:displayName="Height" ma:internalName="ImageHeight" ma:readOnly="true">
      <xsd:simpleType>
        <xsd:restriction base="dms:Unknown"/>
      </xsd:simpleType>
    </xsd:element>
    <xsd:element name="ImageCreateDate" ma:index="25" nillable="true" ma:displayName="Date Picture Taken" ma:format="DateTime" ma:hidden="true" ma:internalName="ImageCreate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wic_System_Copyright" ma:index="26" nillable="true" ma:displayName="Copyright" ma:internalName="wic_System_Copyright">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70d8c39-cb91-4c4d-8562-91b4641b5797" elementFormDefault="qualified">
    <xsd:import namespace="http://schemas.microsoft.com/office/2006/documentManagement/types"/>
    <xsd:import namespace="http://schemas.microsoft.com/office/infopath/2007/PartnerControls"/>
    <xsd:element name="SharedWithUsers" ma:index="2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24"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23" ma:displayName="Comments"/>
        <xsd:element name="keywords" minOccurs="0" maxOccurs="1" type="xsd:string" ma:index="1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A8E3AC0-3B8F-4BF2-ABE6-B7E0C29319E4}">
  <ds:schemaRefs>
    <ds:schemaRef ds:uri="http://schemas.microsoft.com/office/2006/documentManagement/types"/>
    <ds:schemaRef ds:uri="http://purl.org/dc/elements/1.1/"/>
    <ds:schemaRef ds:uri="http://schemas.microsoft.com/office/2006/metadata/properties"/>
    <ds:schemaRef ds:uri="http://www.w3.org/XML/1998/namespace"/>
    <ds:schemaRef ds:uri="http://purl.org/dc/terms/"/>
    <ds:schemaRef ds:uri="http://schemas.microsoft.com/office/infopath/2007/PartnerControls"/>
    <ds:schemaRef ds:uri="http://purl.org/dc/dcmitype/"/>
    <ds:schemaRef ds:uri="http://schemas.openxmlformats.org/package/2006/metadata/core-properties"/>
    <ds:schemaRef ds:uri="110974eb-cb02-48a8-ab1c-d24f9ea5257a"/>
  </ds:schemaRefs>
</ds:datastoreItem>
</file>

<file path=customXml/itemProps2.xml><?xml version="1.0" encoding="utf-8"?>
<ds:datastoreItem xmlns:ds="http://schemas.openxmlformats.org/officeDocument/2006/customXml" ds:itemID="{F9063EF3-9986-4CE4-8788-DEDC14EE2D3D}">
  <ds:schemaRefs>
    <ds:schemaRef ds:uri="http://schemas.microsoft.com/sharepoint/v3/contenttype/forms"/>
  </ds:schemaRefs>
</ds:datastoreItem>
</file>

<file path=customXml/itemProps3.xml><?xml version="1.0" encoding="utf-8"?>
<ds:datastoreItem xmlns:ds="http://schemas.openxmlformats.org/officeDocument/2006/customXml" ds:itemID="{FEA4BC5C-D859-4095-A989-336FC2C76415}"/>
</file>

<file path=docProps/app.xml><?xml version="1.0" encoding="utf-8"?>
<Properties xmlns="http://schemas.openxmlformats.org/officeDocument/2006/extended-properties" xmlns:vt="http://schemas.openxmlformats.org/officeDocument/2006/docPropsVTypes">
  <Template/>
  <TotalTime>489</TotalTime>
  <Words>2668</Words>
  <Application>Microsoft Office PowerPoint</Application>
  <PresentationFormat>On-screen Show (4:3)</PresentationFormat>
  <Paragraphs>192</Paragraphs>
  <Slides>18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AF_Najed</vt:lpstr>
      <vt:lpstr>Arabic Typesetting</vt:lpstr>
      <vt:lpstr>Arial</vt:lpstr>
      <vt:lpstr>Calibri</vt:lpstr>
      <vt:lpstr>Courier New</vt:lpstr>
      <vt:lpstr>HASOOB</vt:lpstr>
      <vt:lpstr>Lucida Calligraphy</vt:lpstr>
      <vt:lpstr>Muna Black</vt:lpstr>
      <vt:lpstr>PT Bold Heading</vt:lpstr>
      <vt:lpstr>Sultan bold</vt:lpstr>
      <vt:lpstr>Times New Roman</vt:lpstr>
      <vt:lpstr>Office Theme</vt:lpstr>
      <vt:lpstr>نظام تطبيق قانون الحق في الاطلاع على المعلومات رقم  12 لسنة 2020 ولائحته التنفيذية بالمؤسسة وشركاتها التابعة</vt:lpstr>
      <vt:lpstr>PowerPoint Presentation</vt:lpstr>
      <vt:lpstr>تعريفات</vt:lpstr>
      <vt:lpstr>PowerPoint Presentation</vt:lpstr>
      <vt:lpstr>نطاق حق الاطلاع على المعلومات</vt:lpstr>
      <vt:lpstr> التزامات المؤسسة وشركاتها التابعة(الجهات) بموجب القانون ولائحته التنفيذية </vt:lpstr>
      <vt:lpstr> التزامات المؤسسة وشركاتها التابعة(الجهات) بموجب القانون ولائحته التنفيذية </vt:lpstr>
      <vt:lpstr> التزامات المؤسسة وشركاتها التابعة(الجهات) بموجب القانون ولائحته التنفيذية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مع خالص تحيات  دائرة الشئون القانونية</vt:lpstr>
    </vt:vector>
  </TitlesOfParts>
  <Company>KPC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KPC PowerPoint Presentation</dc:title>
  <dc:creator>Malik Sajid @ Web Developer - Media Relations</dc:creator>
  <cp:keywords/>
  <dc:description/>
  <cp:lastModifiedBy>Fareed O. Al-Shelahi</cp:lastModifiedBy>
  <cp:revision>84</cp:revision>
  <dcterms:created xsi:type="dcterms:W3CDTF">2012-09-27T08:25:43Z</dcterms:created>
  <dcterms:modified xsi:type="dcterms:W3CDTF">2022-02-24T03:59:03Z</dcterms:modified>
  <cp:category>KPC Presentation</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0x0101009148F5A04DDD49CBA7127AADA5FB792B00AADE34325A8B49CDA8BB4DB53328F21400156164C84C2C7840912B4826E578F43F</vt:lpwstr>
  </property>
  <property fmtid="{D5CDD505-2E9C-101B-9397-08002B2CF9AE}" pid="3" name="_dlc_DocIdItemGuid">
    <vt:lpwstr>cbdcc66f-779d-4cf0-bbd7-139ecb4e6b1a</vt:lpwstr>
  </property>
  <property fmtid="{D5CDD505-2E9C-101B-9397-08002B2CF9AE}" pid="4" name="Order">
    <vt:r8>1300</vt:r8>
  </property>
  <property fmtid="{D5CDD505-2E9C-101B-9397-08002B2CF9AE}" pid="5" name="AlternateThumbnailUrl">
    <vt:lpwstr>, </vt:lpwstr>
  </property>
  <property fmtid="{D5CDD505-2E9C-101B-9397-08002B2CF9AE}" pid="6" name="vti_imgdate">
    <vt:lpwstr/>
  </property>
</Properties>
</file>