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72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6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0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4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239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5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380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19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29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4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8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9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2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7E9894-EDFA-4DC0-BE30-F4D5633C7D0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5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ivethirtyeight.com/features/should-travelers-avoid-flying-airlines-that-have-had-crashes-in-the-pa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AIRLINE SAFETY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Do past accidents predict future safety?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Applied Data Mining—Final Project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Q. Herron | 8 May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4026159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1985—1999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Aeroflot </a:t>
            </a:r>
            <a:r>
              <a:rPr lang="en-US" sz="3400" dirty="0">
                <a:solidFill>
                  <a:schemeClr val="bg1"/>
                </a:solidFill>
                <a:latin typeface="Constantia" panose="02030602050306030303" pitchFamily="18" charset="0"/>
              </a:rPr>
              <a:t>(Russia)</a:t>
            </a:r>
          </a:p>
          <a:p>
            <a:pPr lvl="1"/>
            <a:r>
              <a:rPr lang="en-US" sz="3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Avianca</a:t>
            </a:r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Constantia" panose="02030602050306030303" pitchFamily="18" charset="0"/>
              </a:rPr>
              <a:t>(Colombia)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China Airlines</a:t>
            </a:r>
          </a:p>
          <a:p>
            <a:pPr lvl="1"/>
            <a:r>
              <a:rPr lang="en-US" sz="3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Egyptair</a:t>
            </a:r>
            <a:endParaRPr lang="en-US" sz="3400" b="1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Ethiopian Airlines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Garuda Indonesia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Pakistan International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Philippine Airlines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Royal Air </a:t>
            </a:r>
            <a:r>
              <a:rPr lang="en-US" sz="3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Maroc</a:t>
            </a:r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Constantia" panose="02030602050306030303" pitchFamily="18" charset="0"/>
              </a:rPr>
              <a:t>(Morocco)</a:t>
            </a:r>
          </a:p>
          <a:p>
            <a:pPr lvl="1"/>
            <a:r>
              <a:rPr lang="en-US" sz="3400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Saudi Arabian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5308598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2000-2014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Aeroflot </a:t>
            </a:r>
            <a:r>
              <a:rPr lang="en-US" sz="3400" dirty="0">
                <a:solidFill>
                  <a:schemeClr val="bg1"/>
                </a:solidFill>
                <a:latin typeface="Constantia" panose="02030602050306030303" pitchFamily="18" charset="0"/>
              </a:rPr>
              <a:t>(Russia)</a:t>
            </a:r>
          </a:p>
          <a:p>
            <a:pPr lvl="1"/>
            <a:r>
              <a:rPr lang="en-US" sz="3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Avianca</a:t>
            </a:r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Constantia" panose="02030602050306030303" pitchFamily="18" charset="0"/>
              </a:rPr>
              <a:t>(Colombia)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China Airlines</a:t>
            </a:r>
          </a:p>
          <a:p>
            <a:pPr lvl="1"/>
            <a:r>
              <a:rPr lang="en-US" sz="3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Egyptair</a:t>
            </a:r>
            <a:endParaRPr lang="en-US" sz="3400" b="1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Ethiopian Airlines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Garuda Indonesia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Pakistan International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Philippine Airlines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Royal Air </a:t>
            </a:r>
            <a:r>
              <a:rPr lang="en-US" sz="3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Maroc</a:t>
            </a:r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Constantia" panose="02030602050306030303" pitchFamily="18" charset="0"/>
              </a:rPr>
              <a:t>(Morocco)</a:t>
            </a:r>
          </a:p>
          <a:p>
            <a:pPr lvl="1"/>
            <a:r>
              <a:rPr lang="en-US" sz="3400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TACA (</a:t>
            </a:r>
            <a:r>
              <a:rPr lang="en-US" sz="3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Avianca</a:t>
            </a:r>
            <a:r>
              <a:rPr lang="en-US" sz="3400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 El Salvador)</a:t>
            </a:r>
          </a:p>
          <a:p>
            <a:pPr lvl="1"/>
            <a:r>
              <a:rPr lang="en-US" sz="3400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Vietnam Airlines</a:t>
            </a:r>
          </a:p>
          <a:p>
            <a:pPr lvl="1"/>
            <a:r>
              <a:rPr lang="en-US" sz="3400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Xiamen Airlines</a:t>
            </a:r>
          </a:p>
          <a:p>
            <a:endParaRPr lang="en-US" sz="3400" dirty="0">
              <a:solidFill>
                <a:schemeClr val="bg1">
                  <a:lumMod val="50000"/>
                  <a:lumOff val="50000"/>
                </a:schemeClr>
              </a:solidFill>
              <a:latin typeface="Constantia" panose="0203060205030603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4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1100351" cy="36152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“Risky” clusters are very similar between time periods</a:t>
            </a:r>
          </a:p>
          <a:p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However, these were two independent clusters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Constantia" panose="02030602050306030303" pitchFamily="18" charset="0"/>
              </a:rPr>
              <a:t>Doesn’t necessarily imply a correlation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Constantia" panose="02030602050306030303" pitchFamily="18" charset="0"/>
            </a:endParaRPr>
          </a:p>
          <a:p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1417592" cy="3615267"/>
          </a:xfrm>
        </p:spPr>
        <p:txBody>
          <a:bodyPr/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Objective—</a:t>
            </a:r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Predict “risky” airlines today based on past performance</a:t>
            </a:r>
          </a:p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Solution—</a:t>
            </a:r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Define a “risky” airline, and fit a logistic regression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0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1417592" cy="458599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Create a target variable—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nstantia" panose="02030602050306030303" pitchFamily="18" charset="0"/>
              </a:rPr>
              <a:t>We will define “risky” as follows:</a:t>
            </a:r>
          </a:p>
          <a:p>
            <a:pPr lvl="1"/>
            <a:r>
              <a:rPr lang="en-US" sz="2600" dirty="0">
                <a:solidFill>
                  <a:schemeClr val="accent4">
                    <a:lumMod val="50000"/>
                  </a:schemeClr>
                </a:solidFill>
                <a:latin typeface="Constantia" panose="02030602050306030303" pitchFamily="18" charset="0"/>
              </a:rPr>
              <a:t>Ten or more fatalities per trillion ASK, between 2000 and 2014</a:t>
            </a:r>
          </a:p>
          <a:p>
            <a:pPr lvl="1"/>
            <a:r>
              <a:rPr lang="en-US" sz="2600" dirty="0">
                <a:solidFill>
                  <a:schemeClr val="accent4">
                    <a:lumMod val="50000"/>
                  </a:schemeClr>
                </a:solidFill>
                <a:latin typeface="Constantia" panose="02030602050306030303" pitchFamily="18" charset="0"/>
              </a:rPr>
              <a:t>This can be user-specified as desired</a:t>
            </a:r>
          </a:p>
          <a:p>
            <a:pPr lvl="1"/>
            <a:r>
              <a:rPr lang="en-US" sz="2600" dirty="0">
                <a:solidFill>
                  <a:schemeClr val="accent4">
                    <a:lumMod val="50000"/>
                  </a:schemeClr>
                </a:solidFill>
                <a:latin typeface="Constantia" panose="02030602050306030303" pitchFamily="18" charset="0"/>
              </a:rPr>
              <a:t>Should not be too restrictive 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  <a:latin typeface="Constantia" panose="02030602050306030303" pitchFamily="18" charset="0"/>
              </a:rPr>
              <a:t>(Need 25-50% positive class)</a:t>
            </a:r>
          </a:p>
          <a:p>
            <a:endParaRPr lang="en-US" sz="2800" i="1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In the real world, this “risk” is about on par with your odds of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winning the Powerball jackpot.</a:t>
            </a:r>
          </a:p>
          <a:p>
            <a:endParaRPr lang="en-US" sz="2800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Logistic Regression: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1417592" cy="5308599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No Significance—</a:t>
            </a:r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Past variables were not good predictors</a:t>
            </a:r>
          </a:p>
          <a:p>
            <a:pPr lvl="1"/>
            <a:r>
              <a:rPr lang="en-US" sz="26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p-values from 0.12 to 0.45 (p &lt; 0.05 is significant)</a:t>
            </a:r>
          </a:p>
          <a:p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Confusion Matrix—</a:t>
            </a:r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Risk = TRUE</a:t>
            </a:r>
          </a:p>
          <a:p>
            <a:pPr lvl="1"/>
            <a:r>
              <a:rPr lang="en-US" sz="26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Correctly predicted all “non-risky” airlines</a:t>
            </a:r>
          </a:p>
          <a:p>
            <a:pPr lvl="1"/>
            <a:r>
              <a:rPr lang="en-US" sz="26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But only 33% effective for picking “risky”</a:t>
            </a:r>
          </a:p>
          <a:p>
            <a:pPr lvl="1"/>
            <a:endParaRPr lang="en-US" sz="2600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55942"/>
              </p:ext>
            </p:extLst>
          </p:nvPr>
        </p:nvGraphicFramePr>
        <p:xfrm>
          <a:off x="7853363" y="2660650"/>
          <a:ext cx="28860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2885866" imgH="1533481" progId="Excel.Sheet.12">
                  <p:embed/>
                </p:oleObj>
              </mc:Choice>
              <mc:Fallback>
                <p:oleObj name="Worksheet" r:id="rId3" imgW="2885866" imgH="153348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3363" y="2660650"/>
                        <a:ext cx="288607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4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279257" cy="3615267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Objective—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Prove whether or not past data can predict risk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Solution—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Use bootstrap aggregating (“bagging”), a complex ensemble model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3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1277634" cy="3615267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Method—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Run random forest models on multiple subsets of the data. “Majority vote” determines each prediction.</a:t>
            </a:r>
          </a:p>
          <a:p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Out-of-Bag Error—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An estimate of how often the model will fail to predict correctly</a:t>
            </a:r>
          </a:p>
          <a:p>
            <a:pPr lvl="1"/>
            <a: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tantia" panose="02030602050306030303" pitchFamily="18" charset="0"/>
              </a:rPr>
              <a:t>OOB Error estimate is 40%—not looking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BAGGING: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11277634" cy="5173825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Confusion Matrix—</a:t>
            </a:r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Risk = TRUE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tantia" panose="02030602050306030303" pitchFamily="18" charset="0"/>
              </a:rPr>
              <a:t>Sensitivity (true prediction) has improved (67%)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tantia" panose="02030602050306030303" pitchFamily="18" charset="0"/>
              </a:rPr>
              <a:t>Specificity (false prediction) dropped to 50%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tantia" panose="02030602050306030303" pitchFamily="18" charset="0"/>
              </a:rPr>
              <a:t>Overall Accuracy is 56%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Kappa Statistic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tantia" panose="02030602050306030303" pitchFamily="18" charset="0"/>
              </a:rPr>
              <a:t>Kappa adjusts Accuracy to account for predictions due to chance.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tantia" panose="02030602050306030303" pitchFamily="18" charset="0"/>
              </a:rPr>
              <a:t>Value of 0.15 suggests that 85% of correct prediction is the result of luck.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Constantia" panose="02030602050306030303" pitchFamily="18" charset="0"/>
            </a:endParaRP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939950"/>
              </p:ext>
            </p:extLst>
          </p:nvPr>
        </p:nvGraphicFramePr>
        <p:xfrm>
          <a:off x="7433485" y="1382356"/>
          <a:ext cx="28860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2885866" imgH="1533481" progId="Excel.Sheet.12">
                  <p:embed/>
                </p:oleObj>
              </mc:Choice>
              <mc:Fallback>
                <p:oleObj name="Worksheet" r:id="rId3" imgW="2885866" imgH="1533481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3485" y="1382356"/>
                        <a:ext cx="288607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43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559176" cy="40821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Clustering suggested a potential link</a:t>
            </a:r>
          </a:p>
          <a:p>
            <a:pPr lvl="1"/>
            <a:r>
              <a:rPr lang="en-US" sz="2200" dirty="0">
                <a:solidFill>
                  <a:schemeClr val="tx2">
                    <a:lumMod val="90000"/>
                  </a:schemeClr>
                </a:solidFill>
                <a:latin typeface="Constantia" panose="02030602050306030303" pitchFamily="18" charset="0"/>
              </a:rPr>
              <a:t>Most of the same airlines in both “risky” clusters</a:t>
            </a:r>
          </a:p>
          <a:p>
            <a:pPr lvl="1"/>
            <a:r>
              <a:rPr lang="en-US" sz="2200" dirty="0">
                <a:solidFill>
                  <a:schemeClr val="tx2">
                    <a:lumMod val="90000"/>
                  </a:schemeClr>
                </a:solidFill>
                <a:latin typeface="Constantia" panose="02030602050306030303" pitchFamily="18" charset="0"/>
              </a:rPr>
              <a:t>Airlines of poorer countries more dangerous? Look at GDP per capita.</a:t>
            </a:r>
          </a:p>
          <a:p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Regression failed to support a significant link</a:t>
            </a:r>
          </a:p>
          <a:p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Bagging proved no substantial link was present in the data</a:t>
            </a:r>
          </a:p>
          <a:p>
            <a:pPr lvl="1"/>
            <a:r>
              <a:rPr lang="en-US" sz="2200" dirty="0">
                <a:solidFill>
                  <a:schemeClr val="tx2">
                    <a:lumMod val="90000"/>
                  </a:schemeClr>
                </a:solidFill>
                <a:latin typeface="Constantia" panose="02030602050306030303" pitchFamily="18" charset="0"/>
              </a:rPr>
              <a:t>Kappa—most of the correct predictions were due to random chance.</a:t>
            </a:r>
          </a:p>
          <a:p>
            <a:endParaRPr 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559176" cy="40821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Constantia" panose="02030602050306030303" pitchFamily="18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: There is no link between past incidents and current safety.</a:t>
            </a:r>
          </a:p>
          <a:p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We fail to reject the null hypothesis.</a:t>
            </a:r>
          </a:p>
          <a:p>
            <a:pPr lvl="1"/>
            <a:r>
              <a:rPr lang="en-US" sz="2200" u="sng" dirty="0">
                <a:solidFill>
                  <a:schemeClr val="tx1"/>
                </a:solidFill>
                <a:latin typeface="Constantia" panose="02030602050306030303" pitchFamily="18" charset="0"/>
              </a:rPr>
              <a:t>Not enough evidence</a:t>
            </a:r>
            <a:r>
              <a:rPr lang="en-US" sz="2200" dirty="0">
                <a:solidFill>
                  <a:schemeClr val="tx1"/>
                </a:solidFill>
                <a:latin typeface="Constantia" panose="02030602050306030303" pitchFamily="18" charset="0"/>
              </a:rPr>
              <a:t> to prove any significant correlation.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Constantia" panose="02030602050306030303" pitchFamily="18" charset="0"/>
              </a:rPr>
              <a:t>Inaccurate and unfair to arbitrarily label some airlines—especially “third-world” airlines—as more risky.</a:t>
            </a:r>
          </a:p>
          <a:p>
            <a:r>
              <a:rPr lang="en-US" sz="2800" b="1" dirty="0">
                <a:solidFill>
                  <a:schemeClr val="tx1"/>
                </a:solidFill>
                <a:latin typeface="Constantia" panose="02030602050306030303" pitchFamily="18" charset="0"/>
              </a:rPr>
              <a:t>An airline’s current safety cannot be reasonably predicted by past incidents and accidents.</a:t>
            </a:r>
          </a:p>
          <a:p>
            <a:endParaRPr 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2" y="5994399"/>
            <a:ext cx="1055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</a:rPr>
              <a:t>Source: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  <a:hlinkClick r:id="rId2"/>
              </a:rPr>
              <a:t>https://fivethirtyeight.com/features/should-travelers-avoid-flying-airlines-that-have-had-crashes-in-the-past/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3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The Question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4212" y="685800"/>
            <a:ext cx="7671223" cy="361526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onstantia" panose="02030602050306030303" pitchFamily="18" charset="0"/>
              </a:rPr>
              <a:t>“Can we use data on an airline’s history of incidents and fatal accidents in one time period to predict its safety in the next?”</a:t>
            </a:r>
          </a:p>
        </p:txBody>
      </p:sp>
    </p:spTree>
    <p:extLst>
      <p:ext uri="{BB962C8B-B14F-4D97-AF65-F5344CB8AC3E}">
        <p14:creationId xmlns:p14="http://schemas.microsoft.com/office/powerpoint/2010/main" val="297776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The Hypothesis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4212" y="685800"/>
            <a:ext cx="10288588" cy="361526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onstantia" panose="02030602050306030303" pitchFamily="18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: There is no link between past incidents and current safety.</a:t>
            </a:r>
          </a:p>
          <a:p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onstantia" panose="02030602050306030303" pitchFamily="18" charset="0"/>
              </a:rPr>
              <a:t>1</a:t>
            </a:r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: Past incidents can predict current airline safety.</a:t>
            </a:r>
          </a:p>
        </p:txBody>
      </p:sp>
    </p:spTree>
    <p:extLst>
      <p:ext uri="{BB962C8B-B14F-4D97-AF65-F5344CB8AC3E}">
        <p14:creationId xmlns:p14="http://schemas.microsoft.com/office/powerpoint/2010/main" val="45256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028530" cy="3615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Data source: </a:t>
            </a:r>
            <a:r>
              <a:rPr lang="en-US" sz="2400" b="1" dirty="0">
                <a:solidFill>
                  <a:schemeClr val="tx1"/>
                </a:solidFill>
                <a:latin typeface="Constantia" panose="02030602050306030303" pitchFamily="18" charset="0"/>
              </a:rPr>
              <a:t>fivethirtyeight</a:t>
            </a: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 (R package)—</a:t>
            </a:r>
            <a:r>
              <a:rPr lang="en-US" sz="2400" b="1" dirty="0">
                <a:solidFill>
                  <a:schemeClr val="tx1"/>
                </a:solidFill>
                <a:latin typeface="Constantia" panose="02030602050306030303" pitchFamily="18" charset="0"/>
              </a:rPr>
              <a:t>airline_safety</a:t>
            </a: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 dataset</a:t>
            </a:r>
          </a:p>
          <a:p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Observations on 56 airlines</a:t>
            </a:r>
          </a:p>
          <a:p>
            <a:pPr lvl="1"/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onstantia" panose="02030602050306030303" pitchFamily="18" charset="0"/>
              </a:rPr>
              <a:t>Data for two 15-year periods (1985-1999 and 2000—2014)</a:t>
            </a:r>
          </a:p>
          <a:p>
            <a:pPr lvl="2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</a:rPr>
              <a:t>Total incidents, fatal accidents, and number of fatalities</a:t>
            </a:r>
          </a:p>
          <a:p>
            <a:pPr lvl="1"/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onstantia" panose="02030602050306030303" pitchFamily="18" charset="0"/>
              </a:rPr>
              <a:t>Available Seat-Kilometers (ASK), weekly average</a:t>
            </a:r>
          </a:p>
          <a:p>
            <a:pPr lvl="2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</a:rPr>
              <a:t>Distance Flown times Seats Available</a:t>
            </a:r>
          </a:p>
          <a:p>
            <a:pPr lvl="2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</a:rPr>
              <a:t>Indicator of airline size</a:t>
            </a:r>
          </a:p>
          <a:p>
            <a:pPr lvl="1"/>
            <a:endParaRPr 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4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Data Preparation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1" y="685800"/>
                <a:ext cx="10615160" cy="361526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  <a:latin typeface="Constantia" panose="02030602050306030303" pitchFamily="18" charset="0"/>
                  </a:rPr>
                  <a:t>Objective—</a:t>
                </a:r>
                <a:r>
                  <a:rPr lang="en-US" sz="2400" dirty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Make all airlines and their figures easily comparable</a:t>
                </a:r>
              </a:p>
              <a:p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  <a:latin typeface="Constantia" panose="02030602050306030303" pitchFamily="18" charset="0"/>
                  </a:rPr>
                  <a:t>Solution—</a:t>
                </a:r>
                <a:r>
                  <a:rPr lang="en-US" sz="2400" dirty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Express the safety figures “per trillion ASK”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Constantia" panose="02030602050306030303" pitchFamily="18" charset="0"/>
                </a:endParaRPr>
              </a:p>
              <a:p>
                <a:r>
                  <a:rPr lang="en-US" sz="1800" dirty="0">
                    <a:solidFill>
                      <a:schemeClr val="tx2">
                        <a:lumMod val="90000"/>
                      </a:schemeClr>
                    </a:solidFill>
                    <a:latin typeface="Constantia" panose="02030602050306030303" pitchFamily="18" charset="0"/>
                  </a:rPr>
                  <a:t>Method—</a:t>
                </a:r>
                <a:r>
                  <a:rPr lang="en-US" sz="1800" dirty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Adjustment factor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1,000,000,000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𝐴𝑣𝑎𝑖𝑙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𝑆𝑒𝑎𝑡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𝐾𝑀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. Then multiply each safety figure by the adjustment factor.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685800"/>
                <a:ext cx="10615160" cy="3615267"/>
              </a:xfrm>
              <a:blipFill>
                <a:blip r:embed="rId2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77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Adjustment: Example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597539"/>
              </p:ext>
            </p:extLst>
          </p:nvPr>
        </p:nvGraphicFramePr>
        <p:xfrm>
          <a:off x="384670" y="1972316"/>
          <a:ext cx="110871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11087220" imgH="1399989" progId="Excel.Sheet.12">
                  <p:embed/>
                </p:oleObj>
              </mc:Choice>
              <mc:Fallback>
                <p:oleObj name="Worksheet" r:id="rId3" imgW="11087220" imgH="1399989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670" y="1972316"/>
                        <a:ext cx="11087100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97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1100351" cy="36152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Objective—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Sort airlines into clusters based on safety records</a:t>
            </a:r>
          </a:p>
          <a:p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Solution—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Use k-Medoids to find best-fit clusters</a:t>
            </a:r>
          </a:p>
          <a:p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8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Cluster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533226" cy="263278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tantia" panose="02030602050306030303" pitchFamily="18" charset="0"/>
              </a:rPr>
              <a:t>Dendrogram—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Shows how clusters are formed.</a:t>
            </a:r>
          </a:p>
          <a:p>
            <a:r>
              <a:rPr lang="en-US" sz="1800" dirty="0">
                <a:solidFill>
                  <a:schemeClr val="bg1"/>
                </a:solidFill>
                <a:latin typeface="Constantia" panose="02030602050306030303" pitchFamily="18" charset="0"/>
              </a:rPr>
              <a:t>Left side—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”safer” airlines</a:t>
            </a:r>
          </a:p>
          <a:p>
            <a:r>
              <a:rPr lang="en-US" sz="1800" dirty="0">
                <a:solidFill>
                  <a:schemeClr val="bg1"/>
                </a:solidFill>
                <a:latin typeface="Constantia" panose="02030602050306030303" pitchFamily="18" charset="0"/>
              </a:rPr>
              <a:t>Right side—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”riskier” airlines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217386"/>
            <a:ext cx="5943600" cy="4245428"/>
          </a:xfrm>
          <a:ln w="38100">
            <a:solidFill>
              <a:schemeClr val="bg1"/>
            </a:solidFill>
          </a:ln>
        </p:spPr>
      </p:pic>
      <p:sp>
        <p:nvSpPr>
          <p:cNvPr id="7" name="Rectangle: Rounded Corners 6"/>
          <p:cNvSpPr/>
          <p:nvPr/>
        </p:nvSpPr>
        <p:spPr>
          <a:xfrm>
            <a:off x="5411755" y="2136710"/>
            <a:ext cx="839755" cy="205273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1660849" y="2136710"/>
            <a:ext cx="3750906" cy="263123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1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Cluster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217386"/>
            <a:ext cx="5943600" cy="4245428"/>
          </a:xfrm>
          <a:ln w="38100">
            <a:solidFill>
              <a:schemeClr val="bg1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533226" cy="263278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tantia" panose="02030602050306030303" pitchFamily="18" charset="0"/>
              </a:rPr>
              <a:t>Silhouette plot—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Shows each observation as a line. The width of the line shows how well an observation fits into its cluster.</a:t>
            </a:r>
          </a:p>
          <a:p>
            <a:r>
              <a:rPr lang="en-US" sz="1800" dirty="0">
                <a:solidFill>
                  <a:schemeClr val="bg1"/>
                </a:solidFill>
                <a:latin typeface="Constantia" panose="02030602050306030303" pitchFamily="18" charset="0"/>
              </a:rPr>
              <a:t>Top cluster—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”safer” airlines</a:t>
            </a:r>
          </a:p>
          <a:p>
            <a:r>
              <a:rPr lang="en-US" sz="1800" dirty="0">
                <a:solidFill>
                  <a:schemeClr val="bg1"/>
                </a:solidFill>
                <a:latin typeface="Constantia" panose="02030602050306030303" pitchFamily="18" charset="0"/>
              </a:rPr>
              <a:t>Bottom cluster—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”riskier” airlines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67339" y="1931437"/>
            <a:ext cx="3228392" cy="210871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2267339" y="4040155"/>
            <a:ext cx="3228392" cy="38255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388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490</TotalTime>
  <Words>759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Century Gothic</vt:lpstr>
      <vt:lpstr>Constantia</vt:lpstr>
      <vt:lpstr>Wingdings 3</vt:lpstr>
      <vt:lpstr>Slice</vt:lpstr>
      <vt:lpstr>Worksheet</vt:lpstr>
      <vt:lpstr>AIRLINE SAFETY</vt:lpstr>
      <vt:lpstr>The Question</vt:lpstr>
      <vt:lpstr>The Hypothesis</vt:lpstr>
      <vt:lpstr>The Data</vt:lpstr>
      <vt:lpstr>Data Preparation</vt:lpstr>
      <vt:lpstr>Adjustment: Example</vt:lpstr>
      <vt:lpstr>Cluster Analysis</vt:lpstr>
      <vt:lpstr>Cluster Analysis</vt:lpstr>
      <vt:lpstr>Cluster Analysis</vt:lpstr>
      <vt:lpstr>Cluster Analysis</vt:lpstr>
      <vt:lpstr>Cluster Analysis: Results</vt:lpstr>
      <vt:lpstr>Logistic Regression</vt:lpstr>
      <vt:lpstr>Logistic Regression</vt:lpstr>
      <vt:lpstr>Logistic Regression: Results</vt:lpstr>
      <vt:lpstr>BAGGING</vt:lpstr>
      <vt:lpstr>BAGGING</vt:lpstr>
      <vt:lpstr>BAGGING: Results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</dc:title>
  <dc:creator>QH</dc:creator>
  <cp:lastModifiedBy>Evan Harper</cp:lastModifiedBy>
  <cp:revision>34</cp:revision>
  <dcterms:created xsi:type="dcterms:W3CDTF">2017-05-08T03:42:34Z</dcterms:created>
  <dcterms:modified xsi:type="dcterms:W3CDTF">2018-05-16T20:38:38Z</dcterms:modified>
</cp:coreProperties>
</file>