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1" r:id="rId2"/>
    <p:sldId id="314" r:id="rId3"/>
    <p:sldId id="335" r:id="rId4"/>
    <p:sldId id="351" r:id="rId5"/>
    <p:sldId id="352" r:id="rId6"/>
    <p:sldId id="353" r:id="rId7"/>
    <p:sldId id="354" r:id="rId8"/>
    <p:sldId id="350" r:id="rId9"/>
    <p:sldId id="337" r:id="rId10"/>
    <p:sldId id="339" r:id="rId11"/>
    <p:sldId id="342" r:id="rId12"/>
    <p:sldId id="344" r:id="rId13"/>
    <p:sldId id="345" r:id="rId14"/>
    <p:sldId id="347" r:id="rId15"/>
    <p:sldId id="348" r:id="rId16"/>
    <p:sldId id="340" r:id="rId17"/>
    <p:sldId id="33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7001" autoAdjust="0"/>
    <p:restoredTop sz="94660"/>
  </p:normalViewPr>
  <p:slideViewPr>
    <p:cSldViewPr>
      <p:cViewPr varScale="1">
        <p:scale>
          <a:sx n="69" d="100"/>
          <a:sy n="69" d="100"/>
        </p:scale>
        <p:origin x="536" y="44"/>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976793E-5ABF-42B3-94EE-48A26CA0195C}" type="datetimeFigureOut">
              <a:rPr lang="en-GB" smtClean="0"/>
              <a:t>11/02/2021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78FE66D-2AFB-4173-9CC5-DF8A1ACC1D18}" type="slidenum">
              <a:rPr lang="en-GB" smtClean="0"/>
              <a:t>‹#›</a:t>
            </a:fld>
            <a:endParaRPr lang="en-GB" dirty="0"/>
          </a:p>
        </p:txBody>
      </p:sp>
    </p:spTree>
    <p:extLst>
      <p:ext uri="{BB962C8B-B14F-4D97-AF65-F5344CB8AC3E}">
        <p14:creationId xmlns:p14="http://schemas.microsoft.com/office/powerpoint/2010/main" val="286824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976793E-5ABF-42B3-94EE-48A26CA0195C}" type="datetimeFigureOut">
              <a:rPr lang="en-GB" smtClean="0"/>
              <a:t>11/02/2021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78FE66D-2AFB-4173-9CC5-DF8A1ACC1D18}" type="slidenum">
              <a:rPr lang="en-GB" smtClean="0"/>
              <a:t>‹#›</a:t>
            </a:fld>
            <a:endParaRPr lang="en-GB" dirty="0"/>
          </a:p>
        </p:txBody>
      </p:sp>
    </p:spTree>
    <p:extLst>
      <p:ext uri="{BB962C8B-B14F-4D97-AF65-F5344CB8AC3E}">
        <p14:creationId xmlns:p14="http://schemas.microsoft.com/office/powerpoint/2010/main" val="4249634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976793E-5ABF-42B3-94EE-48A26CA0195C}" type="datetimeFigureOut">
              <a:rPr lang="en-GB" smtClean="0"/>
              <a:t>11/02/2021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78FE66D-2AFB-4173-9CC5-DF8A1ACC1D18}" type="slidenum">
              <a:rPr lang="en-GB" smtClean="0"/>
              <a:t>‹#›</a:t>
            </a:fld>
            <a:endParaRPr lang="en-GB" dirty="0"/>
          </a:p>
        </p:txBody>
      </p:sp>
    </p:spTree>
    <p:extLst>
      <p:ext uri="{BB962C8B-B14F-4D97-AF65-F5344CB8AC3E}">
        <p14:creationId xmlns:p14="http://schemas.microsoft.com/office/powerpoint/2010/main" val="3272672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976793E-5ABF-42B3-94EE-48A26CA0195C}" type="datetimeFigureOut">
              <a:rPr lang="en-GB" smtClean="0"/>
              <a:t>11/02/2021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78FE66D-2AFB-4173-9CC5-DF8A1ACC1D18}" type="slidenum">
              <a:rPr lang="en-GB" smtClean="0"/>
              <a:t>‹#›</a:t>
            </a:fld>
            <a:endParaRPr lang="en-GB" dirty="0"/>
          </a:p>
        </p:txBody>
      </p:sp>
    </p:spTree>
    <p:extLst>
      <p:ext uri="{BB962C8B-B14F-4D97-AF65-F5344CB8AC3E}">
        <p14:creationId xmlns:p14="http://schemas.microsoft.com/office/powerpoint/2010/main" val="3186796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76793E-5ABF-42B3-94EE-48A26CA0195C}" type="datetimeFigureOut">
              <a:rPr lang="en-GB" smtClean="0"/>
              <a:t>11/02/2021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78FE66D-2AFB-4173-9CC5-DF8A1ACC1D18}" type="slidenum">
              <a:rPr lang="en-GB" smtClean="0"/>
              <a:t>‹#›</a:t>
            </a:fld>
            <a:endParaRPr lang="en-GB" dirty="0"/>
          </a:p>
        </p:txBody>
      </p:sp>
    </p:spTree>
    <p:extLst>
      <p:ext uri="{BB962C8B-B14F-4D97-AF65-F5344CB8AC3E}">
        <p14:creationId xmlns:p14="http://schemas.microsoft.com/office/powerpoint/2010/main" val="2964176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976793E-5ABF-42B3-94EE-48A26CA0195C}" type="datetimeFigureOut">
              <a:rPr lang="en-GB" smtClean="0"/>
              <a:t>11/02/2021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78FE66D-2AFB-4173-9CC5-DF8A1ACC1D18}" type="slidenum">
              <a:rPr lang="en-GB" smtClean="0"/>
              <a:t>‹#›</a:t>
            </a:fld>
            <a:endParaRPr lang="en-GB" dirty="0"/>
          </a:p>
        </p:txBody>
      </p:sp>
    </p:spTree>
    <p:extLst>
      <p:ext uri="{BB962C8B-B14F-4D97-AF65-F5344CB8AC3E}">
        <p14:creationId xmlns:p14="http://schemas.microsoft.com/office/powerpoint/2010/main" val="863100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976793E-5ABF-42B3-94EE-48A26CA0195C}" type="datetimeFigureOut">
              <a:rPr lang="en-GB" smtClean="0"/>
              <a:t>11/02/2021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B78FE66D-2AFB-4173-9CC5-DF8A1ACC1D18}" type="slidenum">
              <a:rPr lang="en-GB" smtClean="0"/>
              <a:t>‹#›</a:t>
            </a:fld>
            <a:endParaRPr lang="en-GB" dirty="0"/>
          </a:p>
        </p:txBody>
      </p:sp>
    </p:spTree>
    <p:extLst>
      <p:ext uri="{BB962C8B-B14F-4D97-AF65-F5344CB8AC3E}">
        <p14:creationId xmlns:p14="http://schemas.microsoft.com/office/powerpoint/2010/main" val="1616525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976793E-5ABF-42B3-94EE-48A26CA0195C}" type="datetimeFigureOut">
              <a:rPr lang="en-GB" smtClean="0"/>
              <a:t>11/02/2021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B78FE66D-2AFB-4173-9CC5-DF8A1ACC1D18}" type="slidenum">
              <a:rPr lang="en-GB" smtClean="0"/>
              <a:t>‹#›</a:t>
            </a:fld>
            <a:endParaRPr lang="en-GB" dirty="0"/>
          </a:p>
        </p:txBody>
      </p:sp>
    </p:spTree>
    <p:extLst>
      <p:ext uri="{BB962C8B-B14F-4D97-AF65-F5344CB8AC3E}">
        <p14:creationId xmlns:p14="http://schemas.microsoft.com/office/powerpoint/2010/main" val="2582740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76793E-5ABF-42B3-94EE-48A26CA0195C}" type="datetimeFigureOut">
              <a:rPr lang="en-GB" smtClean="0"/>
              <a:t>11/02/2021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B78FE66D-2AFB-4173-9CC5-DF8A1ACC1D18}" type="slidenum">
              <a:rPr lang="en-GB" smtClean="0"/>
              <a:t>‹#›</a:t>
            </a:fld>
            <a:endParaRPr lang="en-GB" dirty="0"/>
          </a:p>
        </p:txBody>
      </p:sp>
    </p:spTree>
    <p:extLst>
      <p:ext uri="{BB962C8B-B14F-4D97-AF65-F5344CB8AC3E}">
        <p14:creationId xmlns:p14="http://schemas.microsoft.com/office/powerpoint/2010/main" val="175218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76793E-5ABF-42B3-94EE-48A26CA0195C}" type="datetimeFigureOut">
              <a:rPr lang="en-GB" smtClean="0"/>
              <a:t>11/02/2021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78FE66D-2AFB-4173-9CC5-DF8A1ACC1D18}" type="slidenum">
              <a:rPr lang="en-GB" smtClean="0"/>
              <a:t>‹#›</a:t>
            </a:fld>
            <a:endParaRPr lang="en-GB" dirty="0"/>
          </a:p>
        </p:txBody>
      </p:sp>
    </p:spTree>
    <p:extLst>
      <p:ext uri="{BB962C8B-B14F-4D97-AF65-F5344CB8AC3E}">
        <p14:creationId xmlns:p14="http://schemas.microsoft.com/office/powerpoint/2010/main" val="3620863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76793E-5ABF-42B3-94EE-48A26CA0195C}" type="datetimeFigureOut">
              <a:rPr lang="en-GB" smtClean="0"/>
              <a:t>11/02/2021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78FE66D-2AFB-4173-9CC5-DF8A1ACC1D18}" type="slidenum">
              <a:rPr lang="en-GB" smtClean="0"/>
              <a:t>‹#›</a:t>
            </a:fld>
            <a:endParaRPr lang="en-GB" dirty="0"/>
          </a:p>
        </p:txBody>
      </p:sp>
    </p:spTree>
    <p:extLst>
      <p:ext uri="{BB962C8B-B14F-4D97-AF65-F5344CB8AC3E}">
        <p14:creationId xmlns:p14="http://schemas.microsoft.com/office/powerpoint/2010/main" val="55975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76793E-5ABF-42B3-94EE-48A26CA0195C}" type="datetimeFigureOut">
              <a:rPr lang="en-GB" smtClean="0"/>
              <a:t>11/02/2021</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8FE66D-2AFB-4173-9CC5-DF8A1ACC1D18}" type="slidenum">
              <a:rPr lang="en-GB" smtClean="0"/>
              <a:t>‹#›</a:t>
            </a:fld>
            <a:endParaRPr lang="en-GB" dirty="0"/>
          </a:p>
        </p:txBody>
      </p:sp>
    </p:spTree>
    <p:extLst>
      <p:ext uri="{BB962C8B-B14F-4D97-AF65-F5344CB8AC3E}">
        <p14:creationId xmlns:p14="http://schemas.microsoft.com/office/powerpoint/2010/main" val="2932131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mps.exeter.ac.uk/mathematics/staff/jb1033"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1" descr="2015 CAMS 055 Corporate PowerPoint3.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12" y="0"/>
            <a:ext cx="91805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Box 7"/>
          <p:cNvSpPr txBox="1">
            <a:spLocks noChangeArrowheads="1"/>
          </p:cNvSpPr>
          <p:nvPr/>
        </p:nvSpPr>
        <p:spPr bwMode="auto">
          <a:xfrm>
            <a:off x="107504" y="5013176"/>
            <a:ext cx="861161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r>
              <a:rPr lang="en-GB" sz="2000" dirty="0" smtClean="0">
                <a:latin typeface="Times New Roman" panose="02020603050405020304" pitchFamily="18" charset="0"/>
                <a:cs typeface="Times New Roman" panose="02020603050405020304" pitchFamily="18" charset="0"/>
                <a:hlinkClick r:id="rId3"/>
              </a:rPr>
              <a:t>Dr John </a:t>
            </a:r>
            <a:r>
              <a:rPr lang="en-GB" sz="2000" dirty="0">
                <a:latin typeface="Times New Roman" panose="02020603050405020304" pitchFamily="18" charset="0"/>
                <a:cs typeface="Times New Roman" panose="02020603050405020304" pitchFamily="18" charset="0"/>
                <a:hlinkClick r:id="rId3"/>
              </a:rPr>
              <a:t>T </a:t>
            </a:r>
            <a:r>
              <a:rPr lang="en-GB" sz="2000" dirty="0" smtClean="0">
                <a:latin typeface="Times New Roman" panose="02020603050405020304" pitchFamily="18" charset="0"/>
                <a:cs typeface="Times New Roman" panose="02020603050405020304" pitchFamily="18" charset="0"/>
                <a:hlinkClick r:id="rId3"/>
              </a:rPr>
              <a:t>Bruun</a:t>
            </a:r>
            <a:endParaRPr lang="en-GB" sz="2000" dirty="0" smtClean="0">
              <a:latin typeface="Times New Roman" panose="02020603050405020304" pitchFamily="18" charset="0"/>
              <a:cs typeface="Times New Roman" panose="02020603050405020304" pitchFamily="18" charset="0"/>
            </a:endParaRPr>
          </a:p>
          <a:p>
            <a:r>
              <a:rPr lang="en-GB" sz="2000" dirty="0" smtClean="0">
                <a:latin typeface="Times New Roman" panose="02020603050405020304" pitchFamily="18" charset="0"/>
                <a:cs typeface="Times New Roman" panose="02020603050405020304" pitchFamily="18" charset="0"/>
              </a:rPr>
              <a:t> </a:t>
            </a:r>
            <a:endParaRPr lang="en-GB" sz="16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7164288" y="2348880"/>
            <a:ext cx="576064" cy="369332"/>
          </a:xfrm>
          <a:prstGeom prst="rect">
            <a:avLst/>
          </a:prstGeom>
          <a:noFill/>
        </p:spPr>
        <p:txBody>
          <a:bodyPr wrap="square" rtlCol="0">
            <a:spAutoFit/>
          </a:bodyPr>
          <a:lstStyle/>
          <a:p>
            <a:endParaRPr lang="en-GB" dirty="0"/>
          </a:p>
        </p:txBody>
      </p:sp>
      <p:sp>
        <p:nvSpPr>
          <p:cNvPr id="15362" name="TextBox 4"/>
          <p:cNvSpPr txBox="1">
            <a:spLocks noChangeArrowheads="1"/>
          </p:cNvSpPr>
          <p:nvPr/>
        </p:nvSpPr>
        <p:spPr bwMode="auto">
          <a:xfrm>
            <a:off x="-36512" y="2537609"/>
            <a:ext cx="698619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GB" altLang="en-US" sz="4000" dirty="0" smtClean="0">
                <a:latin typeface="Times New Roman" panose="02020603050405020304" pitchFamily="18" charset="0"/>
                <a:cs typeface="Times New Roman" panose="02020603050405020304" pitchFamily="18" charset="0"/>
              </a:rPr>
              <a:t>MTHM017 Advanced Topics Workshop D</a:t>
            </a:r>
          </a:p>
        </p:txBody>
      </p:sp>
    </p:spTree>
    <p:extLst>
      <p:ext uri="{BB962C8B-B14F-4D97-AF65-F5344CB8AC3E}">
        <p14:creationId xmlns:p14="http://schemas.microsoft.com/office/powerpoint/2010/main" val="422865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5362"/>
                                        </p:tgtEl>
                                      </p:cBhvr>
                                    </p:animEffect>
                                    <p:set>
                                      <p:cBhvr>
                                        <p:cTn id="7" dur="1" fill="hold">
                                          <p:stCondLst>
                                            <p:cond delay="499"/>
                                          </p:stCondLst>
                                        </p:cTn>
                                        <p:tgtEl>
                                          <p:spTgt spid="1536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5363"/>
                                        </p:tgtEl>
                                      </p:cBhvr>
                                    </p:animEffect>
                                    <p:set>
                                      <p:cBhvr>
                                        <p:cTn id="12" dur="1" fill="hold">
                                          <p:stCondLst>
                                            <p:cond delay="499"/>
                                          </p:stCondLst>
                                        </p:cTn>
                                        <p:tgtEl>
                                          <p:spTgt spid="153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p:bldP spid="1536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24636"/>
            <a:ext cx="8640960" cy="3139321"/>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rPr>
              <a:t>Support </a:t>
            </a:r>
            <a:r>
              <a:rPr lang="en-GB" b="1" dirty="0">
                <a:latin typeface="Times New Roman" panose="02020603050405020304" pitchFamily="18" charset="0"/>
                <a:cs typeface="Times New Roman" panose="02020603050405020304" pitchFamily="18" charset="0"/>
              </a:rPr>
              <a:t>Vector Machines</a:t>
            </a:r>
          </a:p>
          <a:p>
            <a:endParaRPr lang="en-GB" dirty="0">
              <a:latin typeface="Times New Roman" panose="02020603050405020304" pitchFamily="18" charset="0"/>
              <a:cs typeface="Times New Roman" panose="02020603050405020304" pitchFamily="18" charset="0"/>
            </a:endParaRPr>
          </a:p>
          <a:p>
            <a:r>
              <a:rPr lang="en-GB" dirty="0" smtClean="0">
                <a:latin typeface="Courier New" panose="02070309020205020404" pitchFamily="49" charset="0"/>
                <a:cs typeface="Courier New" panose="02070309020205020404" pitchFamily="49" charset="0"/>
              </a:rPr>
              <a:t>library(</a:t>
            </a:r>
            <a:r>
              <a:rPr lang="en-GB" dirty="0" err="1" smtClean="0">
                <a:latin typeface="Courier New" panose="02070309020205020404" pitchFamily="49" charset="0"/>
                <a:cs typeface="Courier New" panose="02070309020205020404" pitchFamily="49" charset="0"/>
              </a:rPr>
              <a:t>kernlab</a:t>
            </a:r>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 library(</a:t>
            </a:r>
            <a:r>
              <a:rPr lang="en-GB" dirty="0" err="1">
                <a:latin typeface="Courier New" panose="02070309020205020404" pitchFamily="49" charset="0"/>
                <a:cs typeface="Courier New" panose="02070309020205020404" pitchFamily="49" charset="0"/>
              </a:rPr>
              <a:t>tidyverse</a:t>
            </a:r>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mdl &lt;- train(x=</a:t>
            </a:r>
            <a:r>
              <a:rPr lang="en-GB" dirty="0" err="1">
                <a:latin typeface="Courier New" panose="02070309020205020404" pitchFamily="49" charset="0"/>
                <a:cs typeface="Courier New" panose="02070309020205020404" pitchFamily="49" charset="0"/>
              </a:rPr>
              <a:t>xTrain,y</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yTrain</a:t>
            </a:r>
            <a:r>
              <a:rPr lang="en-GB" dirty="0">
                <a:latin typeface="Courier New" panose="02070309020205020404" pitchFamily="49" charset="0"/>
                <a:cs typeface="Courier New" panose="02070309020205020404" pitchFamily="49" charset="0"/>
              </a:rPr>
              <a:t>, method='</a:t>
            </a:r>
            <a:r>
              <a:rPr lang="en-GB" dirty="0" err="1">
                <a:latin typeface="Courier New" panose="02070309020205020404" pitchFamily="49" charset="0"/>
                <a:cs typeface="Courier New" panose="02070309020205020404" pitchFamily="49" charset="0"/>
              </a:rPr>
              <a:t>svmLinear</a:t>
            </a:r>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print(mdl)</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 Test model on testing data</a:t>
            </a:r>
          </a:p>
          <a:p>
            <a:r>
              <a:rPr lang="en-GB" dirty="0" err="1">
                <a:latin typeface="Courier New" panose="02070309020205020404" pitchFamily="49" charset="0"/>
                <a:cs typeface="Courier New" panose="02070309020205020404" pitchFamily="49" charset="0"/>
              </a:rPr>
              <a:t>yTestPred</a:t>
            </a:r>
            <a:r>
              <a:rPr lang="en-GB" dirty="0">
                <a:latin typeface="Courier New" panose="02070309020205020404" pitchFamily="49" charset="0"/>
                <a:cs typeface="Courier New" panose="02070309020205020404" pitchFamily="49" charset="0"/>
              </a:rPr>
              <a:t> &lt;- predict(mdl, </a:t>
            </a:r>
            <a:r>
              <a:rPr lang="en-GB" dirty="0" err="1">
                <a:latin typeface="Courier New" panose="02070309020205020404" pitchFamily="49" charset="0"/>
                <a:cs typeface="Courier New" panose="02070309020205020404" pitchFamily="49" charset="0"/>
              </a:rPr>
              <a:t>newdata</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xTest</a:t>
            </a:r>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yTestPred</a:t>
            </a:r>
            <a:r>
              <a:rPr lang="en-GB" dirty="0">
                <a:latin typeface="Courier New" panose="02070309020205020404" pitchFamily="49" charset="0"/>
                <a:cs typeface="Courier New" panose="02070309020205020404" pitchFamily="49" charset="0"/>
              </a:rPr>
              <a:t> &lt;- mdl %&gt;% predict(</a:t>
            </a:r>
            <a:r>
              <a:rPr lang="en-GB" dirty="0" err="1">
                <a:latin typeface="Courier New" panose="02070309020205020404" pitchFamily="49" charset="0"/>
                <a:cs typeface="Courier New" panose="02070309020205020404" pitchFamily="49" charset="0"/>
              </a:rPr>
              <a:t>xTest</a:t>
            </a:r>
            <a:r>
              <a:rPr lang="en-GB" dirty="0">
                <a:latin typeface="Courier New" panose="02070309020205020404" pitchFamily="49" charset="0"/>
                <a:cs typeface="Courier New" panose="02070309020205020404" pitchFamily="49" charset="0"/>
              </a:rPr>
              <a:t>)</a:t>
            </a:r>
          </a:p>
          <a:p>
            <a:r>
              <a:rPr lang="en-GB" dirty="0" err="1">
                <a:latin typeface="Courier New" panose="02070309020205020404" pitchFamily="49" charset="0"/>
                <a:cs typeface="Courier New" panose="02070309020205020404" pitchFamily="49" charset="0"/>
              </a:rPr>
              <a:t>confusionMatrix</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yTestPred</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yTest</a:t>
            </a:r>
            <a:r>
              <a:rPr lang="en-GB" dirty="0">
                <a:latin typeface="Courier New" panose="02070309020205020404" pitchFamily="49" charset="0"/>
                <a:cs typeface="Courier New" panose="02070309020205020404" pitchFamily="49" charset="0"/>
              </a:rPr>
              <a:t>) # </a:t>
            </a:r>
            <a:r>
              <a:rPr lang="en-GB" dirty="0" smtClean="0">
                <a:latin typeface="Courier New" panose="02070309020205020404" pitchFamily="49" charset="0"/>
                <a:cs typeface="Courier New" panose="02070309020205020404" pitchFamily="49" charset="0"/>
              </a:rPr>
              <a:t>predicted/true</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77101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16632"/>
            <a:ext cx="8640960" cy="6771084"/>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rPr>
              <a:t>Support </a:t>
            </a:r>
            <a:r>
              <a:rPr lang="en-GB" b="1" dirty="0">
                <a:latin typeface="Times New Roman" panose="02020603050405020304" pitchFamily="18" charset="0"/>
                <a:cs typeface="Times New Roman" panose="02020603050405020304" pitchFamily="18" charset="0"/>
              </a:rPr>
              <a:t>Vector </a:t>
            </a:r>
            <a:r>
              <a:rPr lang="en-GB" b="1" dirty="0" smtClean="0">
                <a:latin typeface="Times New Roman" panose="02020603050405020304" pitchFamily="18" charset="0"/>
                <a:cs typeface="Times New Roman" panose="02020603050405020304" pitchFamily="18" charset="0"/>
              </a:rPr>
              <a:t>Machines: output</a:t>
            </a:r>
          </a:p>
          <a:p>
            <a:r>
              <a:rPr lang="en-GB" sz="1600" dirty="0" smtClean="0">
                <a:latin typeface="Courier New" panose="02070309020205020404" pitchFamily="49" charset="0"/>
                <a:cs typeface="Courier New" panose="02070309020205020404" pitchFamily="49" charset="0"/>
              </a:rPr>
              <a:t>Support </a:t>
            </a:r>
            <a:r>
              <a:rPr lang="en-GB" sz="1600" dirty="0">
                <a:latin typeface="Courier New" panose="02070309020205020404" pitchFamily="49" charset="0"/>
                <a:cs typeface="Courier New" panose="02070309020205020404" pitchFamily="49" charset="0"/>
              </a:rPr>
              <a:t>Vector Machines with Linear Kernel </a:t>
            </a:r>
          </a:p>
          <a:p>
            <a:endParaRPr lang="en-GB" sz="1600" dirty="0">
              <a:latin typeface="Courier New" panose="02070309020205020404" pitchFamily="49" charset="0"/>
              <a:cs typeface="Courier New" panose="02070309020205020404" pitchFamily="49" charset="0"/>
            </a:endParaRPr>
          </a:p>
          <a:p>
            <a:r>
              <a:rPr lang="en-GB" sz="1600" dirty="0">
                <a:latin typeface="Courier New" panose="02070309020205020404" pitchFamily="49" charset="0"/>
                <a:cs typeface="Courier New" panose="02070309020205020404" pitchFamily="49" charset="0"/>
              </a:rPr>
              <a:t>105 samples</a:t>
            </a:r>
          </a:p>
          <a:p>
            <a:r>
              <a:rPr lang="en-GB" sz="1600" dirty="0">
                <a:latin typeface="Courier New" panose="02070309020205020404" pitchFamily="49" charset="0"/>
                <a:cs typeface="Courier New" panose="02070309020205020404" pitchFamily="49" charset="0"/>
              </a:rPr>
              <a:t>  4 predictor</a:t>
            </a:r>
          </a:p>
          <a:p>
            <a:r>
              <a:rPr lang="en-GB" sz="1600" dirty="0">
                <a:latin typeface="Courier New" panose="02070309020205020404" pitchFamily="49" charset="0"/>
                <a:cs typeface="Courier New" panose="02070309020205020404" pitchFamily="49" charset="0"/>
              </a:rPr>
              <a:t>  3 classes: '</a:t>
            </a:r>
            <a:r>
              <a:rPr lang="en-GB" sz="1600" dirty="0" err="1">
                <a:latin typeface="Courier New" panose="02070309020205020404" pitchFamily="49" charset="0"/>
                <a:cs typeface="Courier New" panose="02070309020205020404" pitchFamily="49" charset="0"/>
              </a:rPr>
              <a:t>setosa</a:t>
            </a:r>
            <a:r>
              <a:rPr lang="en-GB" sz="1600" dirty="0">
                <a:latin typeface="Courier New" panose="02070309020205020404" pitchFamily="49" charset="0"/>
                <a:cs typeface="Courier New" panose="02070309020205020404" pitchFamily="49" charset="0"/>
              </a:rPr>
              <a:t>', 'versicolor', '</a:t>
            </a:r>
            <a:r>
              <a:rPr lang="en-GB" sz="1600" dirty="0" err="1">
                <a:latin typeface="Courier New" panose="02070309020205020404" pitchFamily="49" charset="0"/>
                <a:cs typeface="Courier New" panose="02070309020205020404" pitchFamily="49" charset="0"/>
              </a:rPr>
              <a:t>virginica</a:t>
            </a:r>
            <a:r>
              <a:rPr lang="en-GB" sz="1600" dirty="0">
                <a:latin typeface="Courier New" panose="02070309020205020404" pitchFamily="49" charset="0"/>
                <a:cs typeface="Courier New" panose="02070309020205020404" pitchFamily="49" charset="0"/>
              </a:rPr>
              <a:t>' </a:t>
            </a:r>
          </a:p>
          <a:p>
            <a:endParaRPr lang="en-GB" sz="1600" dirty="0">
              <a:latin typeface="Courier New" panose="02070309020205020404" pitchFamily="49" charset="0"/>
              <a:cs typeface="Courier New" panose="02070309020205020404" pitchFamily="49" charset="0"/>
            </a:endParaRPr>
          </a:p>
          <a:p>
            <a:r>
              <a:rPr lang="en-GB" sz="1600" dirty="0">
                <a:latin typeface="Courier New" panose="02070309020205020404" pitchFamily="49" charset="0"/>
                <a:cs typeface="Courier New" panose="02070309020205020404" pitchFamily="49" charset="0"/>
              </a:rPr>
              <a:t>No pre-processing</a:t>
            </a:r>
          </a:p>
          <a:p>
            <a:r>
              <a:rPr lang="en-GB" sz="1600" dirty="0">
                <a:latin typeface="Courier New" panose="02070309020205020404" pitchFamily="49" charset="0"/>
                <a:cs typeface="Courier New" panose="02070309020205020404" pitchFamily="49" charset="0"/>
              </a:rPr>
              <a:t>Resampling: Bootstrapped (25 reps) </a:t>
            </a:r>
          </a:p>
          <a:p>
            <a:r>
              <a:rPr lang="en-GB" sz="1600" dirty="0">
                <a:latin typeface="Courier New" panose="02070309020205020404" pitchFamily="49" charset="0"/>
                <a:cs typeface="Courier New" panose="02070309020205020404" pitchFamily="49" charset="0"/>
              </a:rPr>
              <a:t>Summary of sample sizes: 105, 105, 105, 105, 105, 105, ... </a:t>
            </a:r>
          </a:p>
          <a:p>
            <a:r>
              <a:rPr lang="en-GB" sz="1600" dirty="0">
                <a:latin typeface="Courier New" panose="02070309020205020404" pitchFamily="49" charset="0"/>
                <a:cs typeface="Courier New" panose="02070309020205020404" pitchFamily="49" charset="0"/>
              </a:rPr>
              <a:t>Resampling results:</a:t>
            </a:r>
          </a:p>
          <a:p>
            <a:endParaRPr lang="en-GB" sz="1600" dirty="0">
              <a:latin typeface="Courier New" panose="02070309020205020404" pitchFamily="49" charset="0"/>
              <a:cs typeface="Courier New" panose="02070309020205020404" pitchFamily="49" charset="0"/>
            </a:endParaRPr>
          </a:p>
          <a:p>
            <a:r>
              <a:rPr lang="en-GB" sz="1600" dirty="0">
                <a:latin typeface="Courier New" panose="02070309020205020404" pitchFamily="49" charset="0"/>
                <a:cs typeface="Courier New" panose="02070309020205020404" pitchFamily="49" charset="0"/>
              </a:rPr>
              <a:t>  Accuracy   Kappa    </a:t>
            </a:r>
          </a:p>
          <a:p>
            <a:r>
              <a:rPr lang="en-GB" sz="1600" dirty="0">
                <a:latin typeface="Courier New" panose="02070309020205020404" pitchFamily="49" charset="0"/>
                <a:cs typeface="Courier New" panose="02070309020205020404" pitchFamily="49" charset="0"/>
              </a:rPr>
              <a:t>  0.9700175  0.9542967</a:t>
            </a:r>
          </a:p>
          <a:p>
            <a:endParaRPr lang="en-GB" sz="1600" dirty="0">
              <a:latin typeface="Courier New" panose="02070309020205020404" pitchFamily="49" charset="0"/>
              <a:cs typeface="Courier New" panose="02070309020205020404" pitchFamily="49" charset="0"/>
            </a:endParaRPr>
          </a:p>
          <a:p>
            <a:r>
              <a:rPr lang="en-GB" sz="1600" dirty="0">
                <a:latin typeface="Courier New" panose="02070309020205020404" pitchFamily="49" charset="0"/>
                <a:cs typeface="Courier New" panose="02070309020205020404" pitchFamily="49" charset="0"/>
              </a:rPr>
              <a:t>Tuning parameter 'C' was held constant at a value of 1</a:t>
            </a:r>
          </a:p>
          <a:p>
            <a:r>
              <a:rPr lang="en-GB" sz="1600" dirty="0">
                <a:latin typeface="Courier New" panose="02070309020205020404" pitchFamily="49" charset="0"/>
                <a:cs typeface="Courier New" panose="02070309020205020404" pitchFamily="49" charset="0"/>
              </a:rPr>
              <a:t>Confusion Matrix and Statistics</a:t>
            </a:r>
          </a:p>
          <a:p>
            <a:endParaRPr lang="en-GB" sz="1600" dirty="0">
              <a:latin typeface="Courier New" panose="02070309020205020404" pitchFamily="49" charset="0"/>
              <a:cs typeface="Courier New" panose="02070309020205020404" pitchFamily="49" charset="0"/>
            </a:endParaRPr>
          </a:p>
          <a:p>
            <a:r>
              <a:rPr lang="en-GB" sz="1600" dirty="0">
                <a:latin typeface="Courier New" panose="02070309020205020404" pitchFamily="49" charset="0"/>
                <a:cs typeface="Courier New" panose="02070309020205020404" pitchFamily="49" charset="0"/>
              </a:rPr>
              <a:t>            Reference</a:t>
            </a:r>
          </a:p>
          <a:p>
            <a:r>
              <a:rPr lang="en-GB" sz="1600" dirty="0">
                <a:latin typeface="Courier New" panose="02070309020205020404" pitchFamily="49" charset="0"/>
                <a:cs typeface="Courier New" panose="02070309020205020404" pitchFamily="49" charset="0"/>
              </a:rPr>
              <a:t>Prediction   </a:t>
            </a:r>
            <a:r>
              <a:rPr lang="en-GB" sz="1600" dirty="0" err="1">
                <a:latin typeface="Courier New" panose="02070309020205020404" pitchFamily="49" charset="0"/>
                <a:cs typeface="Courier New" panose="02070309020205020404" pitchFamily="49" charset="0"/>
              </a:rPr>
              <a:t>setosa</a:t>
            </a:r>
            <a:r>
              <a:rPr lang="en-GB" sz="1600" dirty="0">
                <a:latin typeface="Courier New" panose="02070309020205020404" pitchFamily="49" charset="0"/>
                <a:cs typeface="Courier New" panose="02070309020205020404" pitchFamily="49" charset="0"/>
              </a:rPr>
              <a:t> versicolor </a:t>
            </a:r>
            <a:r>
              <a:rPr lang="en-GB" sz="1600" dirty="0" err="1">
                <a:latin typeface="Courier New" panose="02070309020205020404" pitchFamily="49" charset="0"/>
                <a:cs typeface="Courier New" panose="02070309020205020404" pitchFamily="49" charset="0"/>
              </a:rPr>
              <a:t>virginica</a:t>
            </a:r>
            <a:endParaRPr lang="en-GB" sz="1600" dirty="0">
              <a:latin typeface="Courier New" panose="02070309020205020404" pitchFamily="49" charset="0"/>
              <a:cs typeface="Courier New" panose="02070309020205020404" pitchFamily="49" charset="0"/>
            </a:endParaRPr>
          </a:p>
          <a:p>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setosa</a:t>
            </a:r>
            <a:r>
              <a:rPr lang="en-GB" sz="1600" dirty="0">
                <a:latin typeface="Courier New" panose="02070309020205020404" pitchFamily="49" charset="0"/>
                <a:cs typeface="Courier New" panose="02070309020205020404" pitchFamily="49" charset="0"/>
              </a:rPr>
              <a:t>         15          0         0</a:t>
            </a:r>
          </a:p>
          <a:p>
            <a:r>
              <a:rPr lang="en-GB" sz="1600" dirty="0">
                <a:latin typeface="Courier New" panose="02070309020205020404" pitchFamily="49" charset="0"/>
                <a:cs typeface="Courier New" panose="02070309020205020404" pitchFamily="49" charset="0"/>
              </a:rPr>
              <a:t>  versicolor      0         15         1</a:t>
            </a:r>
          </a:p>
          <a:p>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virginica</a:t>
            </a:r>
            <a:r>
              <a:rPr lang="en-GB" sz="1600" dirty="0">
                <a:latin typeface="Courier New" panose="02070309020205020404" pitchFamily="49" charset="0"/>
                <a:cs typeface="Courier New" panose="02070309020205020404" pitchFamily="49" charset="0"/>
              </a:rPr>
              <a:t>       0          0        14</a:t>
            </a:r>
          </a:p>
          <a:p>
            <a:endParaRPr lang="en-GB" sz="1600" dirty="0">
              <a:latin typeface="Courier New" panose="02070309020205020404" pitchFamily="49" charset="0"/>
              <a:cs typeface="Courier New" panose="02070309020205020404" pitchFamily="49" charset="0"/>
            </a:endParaRPr>
          </a:p>
          <a:p>
            <a:r>
              <a:rPr lang="en-GB" sz="1600" dirty="0">
                <a:latin typeface="Courier New" panose="02070309020205020404" pitchFamily="49" charset="0"/>
                <a:cs typeface="Courier New" panose="02070309020205020404" pitchFamily="49" charset="0"/>
              </a:rPr>
              <a:t>Overall </a:t>
            </a:r>
            <a:r>
              <a:rPr lang="en-GB" sz="1600" dirty="0" smtClean="0">
                <a:latin typeface="Courier New" panose="02070309020205020404" pitchFamily="49" charset="0"/>
                <a:cs typeface="Courier New" panose="02070309020205020404" pitchFamily="49" charset="0"/>
              </a:rPr>
              <a:t>Statistics                                          </a:t>
            </a:r>
            <a:endParaRPr lang="en-GB" sz="1600" dirty="0">
              <a:latin typeface="Courier New" panose="02070309020205020404" pitchFamily="49" charset="0"/>
              <a:cs typeface="Courier New" panose="02070309020205020404" pitchFamily="49" charset="0"/>
            </a:endParaRPr>
          </a:p>
          <a:p>
            <a:r>
              <a:rPr lang="en-GB" sz="1600" dirty="0">
                <a:latin typeface="Courier New" panose="02070309020205020404" pitchFamily="49" charset="0"/>
                <a:cs typeface="Courier New" panose="02070309020205020404" pitchFamily="49" charset="0"/>
              </a:rPr>
              <a:t>               Accuracy : 0.9778          </a:t>
            </a:r>
          </a:p>
          <a:p>
            <a:r>
              <a:rPr lang="en-GB" sz="1600" dirty="0">
                <a:latin typeface="Courier New" panose="02070309020205020404" pitchFamily="49" charset="0"/>
                <a:cs typeface="Courier New" panose="02070309020205020404" pitchFamily="49" charset="0"/>
              </a:rPr>
              <a:t>                 95% CI : (0.8823, 0.9994</a:t>
            </a:r>
            <a:r>
              <a:rPr lang="en-GB" sz="1600" dirty="0" smtClean="0">
                <a:latin typeface="Courier New" panose="02070309020205020404" pitchFamily="49" charset="0"/>
                <a:cs typeface="Courier New" panose="02070309020205020404" pitchFamily="49" charset="0"/>
              </a:rPr>
              <a:t>)</a:t>
            </a:r>
            <a:endParaRPr lang="en-GB"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443541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24636"/>
            <a:ext cx="8640960" cy="5909310"/>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rPr>
              <a:t>Support </a:t>
            </a:r>
            <a:r>
              <a:rPr lang="en-GB" b="1" dirty="0">
                <a:latin typeface="Times New Roman" panose="02020603050405020304" pitchFamily="18" charset="0"/>
                <a:cs typeface="Times New Roman" panose="02020603050405020304" pitchFamily="18" charset="0"/>
              </a:rPr>
              <a:t>Vector Machines</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By default the SVM linear classifier is built using C = 1. It’s possible to automatically compute SVM for different values of C and to choose the optimal one that maximise the model cross-validation accuracy. In the following example we use a 5-fold cross validation, and try 20 different C values between 0 and 2</a:t>
            </a:r>
            <a:r>
              <a:rPr lang="en-GB" dirty="0" smtClean="0">
                <a:latin typeface="Times New Roman" panose="02020603050405020304" pitchFamily="18" charset="0"/>
                <a:cs typeface="Times New Roman" panose="02020603050405020304" pitchFamily="18" charset="0"/>
              </a:rPr>
              <a:t>.</a:t>
            </a:r>
          </a:p>
          <a:p>
            <a:endParaRPr lang="en-GB" dirty="0" smtClean="0">
              <a:latin typeface="Times New Roman" panose="02020603050405020304" pitchFamily="18" charset="0"/>
              <a:cs typeface="Times New Roman" panose="02020603050405020304" pitchFamily="18" charset="0"/>
            </a:endParaRPr>
          </a:p>
          <a:p>
            <a:r>
              <a:rPr lang="en-GB" dirty="0">
                <a:latin typeface="Courier New" panose="02070309020205020404" pitchFamily="49" charset="0"/>
                <a:cs typeface="Courier New" panose="02070309020205020404" pitchFamily="49" charset="0"/>
              </a:rPr>
              <a:t>mdl &lt;- train(x=</a:t>
            </a:r>
            <a:r>
              <a:rPr lang="en-GB" dirty="0" err="1">
                <a:latin typeface="Courier New" panose="02070309020205020404" pitchFamily="49" charset="0"/>
                <a:cs typeface="Courier New" panose="02070309020205020404" pitchFamily="49" charset="0"/>
              </a:rPr>
              <a:t>xTrain,y</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yTrain</a:t>
            </a:r>
            <a:r>
              <a:rPr lang="en-GB" dirty="0">
                <a:latin typeface="Courier New" panose="02070309020205020404" pitchFamily="49" charset="0"/>
                <a:cs typeface="Courier New" panose="02070309020205020404" pitchFamily="49" charset="0"/>
              </a:rPr>
              <a:t>, method = "</a:t>
            </a:r>
            <a:r>
              <a:rPr lang="en-GB" dirty="0" err="1">
                <a:latin typeface="Courier New" panose="02070309020205020404" pitchFamily="49" charset="0"/>
                <a:cs typeface="Courier New" panose="02070309020205020404" pitchFamily="49" charset="0"/>
              </a:rPr>
              <a:t>svmLinear</a:t>
            </a:r>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trControl</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trainControl</a:t>
            </a:r>
            <a:r>
              <a:rPr lang="en-GB" dirty="0">
                <a:latin typeface="Courier New" panose="02070309020205020404" pitchFamily="49" charset="0"/>
                <a:cs typeface="Courier New" panose="02070309020205020404" pitchFamily="49" charset="0"/>
              </a:rPr>
              <a:t>("cv", number = 5),</a:t>
            </a:r>
          </a:p>
          <a:p>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tuneGrid</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expand.grid</a:t>
            </a:r>
            <a:r>
              <a:rPr lang="en-GB" dirty="0">
                <a:latin typeface="Courier New" panose="02070309020205020404" pitchFamily="49" charset="0"/>
                <a:cs typeface="Courier New" panose="02070309020205020404" pitchFamily="49" charset="0"/>
              </a:rPr>
              <a:t>(C = </a:t>
            </a:r>
            <a:r>
              <a:rPr lang="en-GB" dirty="0" err="1">
                <a:latin typeface="Courier New" panose="02070309020205020404" pitchFamily="49" charset="0"/>
                <a:cs typeface="Courier New" panose="02070309020205020404" pitchFamily="49" charset="0"/>
              </a:rPr>
              <a:t>seq</a:t>
            </a:r>
            <a:r>
              <a:rPr lang="en-GB" dirty="0">
                <a:latin typeface="Courier New" panose="02070309020205020404" pitchFamily="49" charset="0"/>
                <a:cs typeface="Courier New" panose="02070309020205020404" pitchFamily="49" charset="0"/>
              </a:rPr>
              <a:t>(0, 2, length = 20)))</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 Plot model accuracy vs different values of Cost</a:t>
            </a:r>
          </a:p>
          <a:p>
            <a:r>
              <a:rPr lang="en-GB" dirty="0">
                <a:latin typeface="Courier New" panose="02070309020205020404" pitchFamily="49" charset="0"/>
                <a:cs typeface="Courier New" panose="02070309020205020404" pitchFamily="49" charset="0"/>
              </a:rPr>
              <a:t>plot(mdl)</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 Print the best tuning parameter C that maximises model accuracy</a:t>
            </a:r>
          </a:p>
          <a:p>
            <a:r>
              <a:rPr lang="en-GB" dirty="0" err="1">
                <a:latin typeface="Courier New" panose="02070309020205020404" pitchFamily="49" charset="0"/>
                <a:cs typeface="Courier New" panose="02070309020205020404" pitchFamily="49" charset="0"/>
              </a:rPr>
              <a:t>mdl$bestTune</a:t>
            </a:r>
            <a:endParaRPr lang="en-GB" dirty="0">
              <a:latin typeface="Courier New" panose="02070309020205020404" pitchFamily="49" charset="0"/>
              <a:cs typeface="Courier New" panose="02070309020205020404" pitchFamily="49" charset="0"/>
            </a:endParaRP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 Test model on testing data</a:t>
            </a:r>
          </a:p>
          <a:p>
            <a:r>
              <a:rPr lang="en-GB" dirty="0" err="1">
                <a:latin typeface="Courier New" panose="02070309020205020404" pitchFamily="49" charset="0"/>
                <a:cs typeface="Courier New" panose="02070309020205020404" pitchFamily="49" charset="0"/>
              </a:rPr>
              <a:t>yTestPred</a:t>
            </a:r>
            <a:r>
              <a:rPr lang="en-GB" dirty="0">
                <a:latin typeface="Courier New" panose="02070309020205020404" pitchFamily="49" charset="0"/>
                <a:cs typeface="Courier New" panose="02070309020205020404" pitchFamily="49" charset="0"/>
              </a:rPr>
              <a:t> &lt;- predict(mdl, </a:t>
            </a:r>
            <a:r>
              <a:rPr lang="en-GB" dirty="0" err="1">
                <a:latin typeface="Courier New" panose="02070309020205020404" pitchFamily="49" charset="0"/>
                <a:cs typeface="Courier New" panose="02070309020205020404" pitchFamily="49" charset="0"/>
              </a:rPr>
              <a:t>newdata</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xTest</a:t>
            </a:r>
            <a:r>
              <a:rPr lang="en-GB" dirty="0">
                <a:latin typeface="Courier New" panose="02070309020205020404" pitchFamily="49" charset="0"/>
                <a:cs typeface="Courier New" panose="02070309020205020404" pitchFamily="49" charset="0"/>
              </a:rPr>
              <a:t>)</a:t>
            </a:r>
          </a:p>
          <a:p>
            <a:r>
              <a:rPr lang="en-GB" dirty="0" err="1">
                <a:latin typeface="Courier New" panose="02070309020205020404" pitchFamily="49" charset="0"/>
                <a:cs typeface="Courier New" panose="02070309020205020404" pitchFamily="49" charset="0"/>
              </a:rPr>
              <a:t>confusionMatrix</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yTestPred</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yTest</a:t>
            </a:r>
            <a:r>
              <a:rPr lang="en-GB" dirty="0">
                <a:latin typeface="Courier New" panose="02070309020205020404" pitchFamily="49" charset="0"/>
                <a:cs typeface="Courier New" panose="02070309020205020404" pitchFamily="49" charset="0"/>
              </a:rPr>
              <a:t>) # predicted/true</a:t>
            </a:r>
          </a:p>
        </p:txBody>
      </p:sp>
    </p:spTree>
    <p:extLst>
      <p:ext uri="{BB962C8B-B14F-4D97-AF65-F5344CB8AC3E}">
        <p14:creationId xmlns:p14="http://schemas.microsoft.com/office/powerpoint/2010/main" val="32801016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55576" y="260648"/>
            <a:ext cx="7045399" cy="4349675"/>
          </a:xfrm>
          <a:prstGeom prst="rect">
            <a:avLst/>
          </a:prstGeom>
        </p:spPr>
      </p:pic>
      <p:sp>
        <p:nvSpPr>
          <p:cNvPr id="4" name="Rectangle 3"/>
          <p:cNvSpPr/>
          <p:nvPr/>
        </p:nvSpPr>
        <p:spPr>
          <a:xfrm>
            <a:off x="971600" y="4437112"/>
            <a:ext cx="4572000" cy="1477328"/>
          </a:xfrm>
          <a:prstGeom prst="rect">
            <a:avLst/>
          </a:prstGeom>
        </p:spPr>
        <p:txBody>
          <a:bodyPr>
            <a:spAutoFit/>
          </a:bodyPr>
          <a:lstStyle/>
          <a:p>
            <a:r>
              <a:rPr lang="en-GB" dirty="0"/>
              <a:t> </a:t>
            </a:r>
          </a:p>
          <a:p>
            <a:r>
              <a:rPr lang="en-GB" dirty="0"/>
              <a:t> </a:t>
            </a:r>
          </a:p>
          <a:p>
            <a:r>
              <a:rPr lang="en-GB" dirty="0">
                <a:latin typeface="Courier New" panose="02070309020205020404" pitchFamily="49" charset="0"/>
                <a:cs typeface="Courier New" panose="02070309020205020404" pitchFamily="49" charset="0"/>
              </a:rPr>
              <a:t>C</a:t>
            </a:r>
          </a:p>
          <a:p>
            <a:r>
              <a:rPr lang="en-GB" dirty="0">
                <a:latin typeface="Courier New" panose="02070309020205020404" pitchFamily="49" charset="0"/>
                <a:cs typeface="Courier New" panose="02070309020205020404" pitchFamily="49" charset="0"/>
              </a:rPr>
              <a:t>&lt;</a:t>
            </a:r>
            <a:r>
              <a:rPr lang="en-GB" dirty="0" err="1">
                <a:latin typeface="Courier New" panose="02070309020205020404" pitchFamily="49" charset="0"/>
                <a:cs typeface="Courier New" panose="02070309020205020404" pitchFamily="49" charset="0"/>
              </a:rPr>
              <a:t>dbl</a:t>
            </a:r>
            <a:r>
              <a:rPr lang="en-GB" dirty="0">
                <a:latin typeface="Courier New" panose="02070309020205020404" pitchFamily="49" charset="0"/>
                <a:cs typeface="Courier New" panose="02070309020205020404" pitchFamily="49" charset="0"/>
              </a:rPr>
              <a:t>&gt;</a:t>
            </a:r>
          </a:p>
          <a:p>
            <a:r>
              <a:rPr lang="en-GB" dirty="0">
                <a:latin typeface="Courier New" panose="02070309020205020404" pitchFamily="49" charset="0"/>
                <a:cs typeface="Courier New" panose="02070309020205020404" pitchFamily="49" charset="0"/>
              </a:rPr>
              <a:t>8	0.7368421</a:t>
            </a:r>
            <a:r>
              <a:rPr lang="en-GB" dirty="0"/>
              <a:t>	</a:t>
            </a:r>
          </a:p>
        </p:txBody>
      </p:sp>
    </p:spTree>
    <p:extLst>
      <p:ext uri="{BB962C8B-B14F-4D97-AF65-F5344CB8AC3E}">
        <p14:creationId xmlns:p14="http://schemas.microsoft.com/office/powerpoint/2010/main" val="25946369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794896"/>
            <a:ext cx="8784976" cy="4124206"/>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rPr>
              <a:t>Support </a:t>
            </a:r>
            <a:r>
              <a:rPr lang="en-GB" b="1" dirty="0">
                <a:latin typeface="Times New Roman" panose="02020603050405020304" pitchFamily="18" charset="0"/>
                <a:cs typeface="Times New Roman" panose="02020603050405020304" pitchFamily="18" charset="0"/>
              </a:rPr>
              <a:t>Vector </a:t>
            </a:r>
            <a:r>
              <a:rPr lang="en-GB" b="1" dirty="0" smtClean="0">
                <a:latin typeface="Times New Roman" panose="02020603050405020304" pitchFamily="18" charset="0"/>
                <a:cs typeface="Times New Roman" panose="02020603050405020304" pitchFamily="18" charset="0"/>
              </a:rPr>
              <a:t>Machines: </a:t>
            </a:r>
            <a:r>
              <a:rPr lang="en-GB" b="1" dirty="0" smtClean="0">
                <a:latin typeface="Times New Roman" panose="02020603050405020304" pitchFamily="18" charset="0"/>
                <a:cs typeface="Times New Roman" panose="02020603050405020304" pitchFamily="18" charset="0"/>
              </a:rPr>
              <a:t>output</a:t>
            </a:r>
          </a:p>
          <a:p>
            <a:endParaRPr lang="en-GB" b="1" dirty="0">
              <a:latin typeface="Times New Roman" panose="02020603050405020304" pitchFamily="18" charset="0"/>
              <a:cs typeface="Times New Roman" panose="02020603050405020304" pitchFamily="18" charset="0"/>
            </a:endParaRPr>
          </a:p>
          <a:p>
            <a:endParaRPr lang="en-GB" b="1" dirty="0" smtClean="0">
              <a:latin typeface="Times New Roman" panose="02020603050405020304" pitchFamily="18" charset="0"/>
              <a:cs typeface="Times New Roman" panose="02020603050405020304" pitchFamily="18" charset="0"/>
            </a:endParaRPr>
          </a:p>
          <a:p>
            <a:r>
              <a:rPr lang="en-GB" sz="1600" dirty="0">
                <a:latin typeface="Courier New" panose="02070309020205020404" pitchFamily="49" charset="0"/>
                <a:cs typeface="Courier New" panose="02070309020205020404" pitchFamily="49" charset="0"/>
              </a:rPr>
              <a:t>Confusion Matrix and Statistics</a:t>
            </a:r>
          </a:p>
          <a:p>
            <a:endParaRPr lang="en-GB" sz="1600" dirty="0">
              <a:latin typeface="Courier New" panose="02070309020205020404" pitchFamily="49" charset="0"/>
              <a:cs typeface="Courier New" panose="02070309020205020404" pitchFamily="49" charset="0"/>
            </a:endParaRPr>
          </a:p>
          <a:p>
            <a:r>
              <a:rPr lang="en-GB" sz="1600" dirty="0">
                <a:latin typeface="Courier New" panose="02070309020205020404" pitchFamily="49" charset="0"/>
                <a:cs typeface="Courier New" panose="02070309020205020404" pitchFamily="49" charset="0"/>
              </a:rPr>
              <a:t>            Reference</a:t>
            </a:r>
          </a:p>
          <a:p>
            <a:r>
              <a:rPr lang="en-GB" sz="1600" dirty="0">
                <a:latin typeface="Courier New" panose="02070309020205020404" pitchFamily="49" charset="0"/>
                <a:cs typeface="Courier New" panose="02070309020205020404" pitchFamily="49" charset="0"/>
              </a:rPr>
              <a:t>Prediction   </a:t>
            </a:r>
            <a:r>
              <a:rPr lang="en-GB" sz="1600" dirty="0" err="1">
                <a:latin typeface="Courier New" panose="02070309020205020404" pitchFamily="49" charset="0"/>
                <a:cs typeface="Courier New" panose="02070309020205020404" pitchFamily="49" charset="0"/>
              </a:rPr>
              <a:t>setosa</a:t>
            </a:r>
            <a:r>
              <a:rPr lang="en-GB" sz="1600" dirty="0">
                <a:latin typeface="Courier New" panose="02070309020205020404" pitchFamily="49" charset="0"/>
                <a:cs typeface="Courier New" panose="02070309020205020404" pitchFamily="49" charset="0"/>
              </a:rPr>
              <a:t> versicolor </a:t>
            </a:r>
            <a:r>
              <a:rPr lang="en-GB" sz="1600" dirty="0" err="1">
                <a:latin typeface="Courier New" panose="02070309020205020404" pitchFamily="49" charset="0"/>
                <a:cs typeface="Courier New" panose="02070309020205020404" pitchFamily="49" charset="0"/>
              </a:rPr>
              <a:t>virginica</a:t>
            </a:r>
            <a:endParaRPr lang="en-GB" sz="1600" dirty="0">
              <a:latin typeface="Courier New" panose="02070309020205020404" pitchFamily="49" charset="0"/>
              <a:cs typeface="Courier New" panose="02070309020205020404" pitchFamily="49" charset="0"/>
            </a:endParaRPr>
          </a:p>
          <a:p>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setosa</a:t>
            </a:r>
            <a:r>
              <a:rPr lang="en-GB" sz="1600" dirty="0">
                <a:latin typeface="Courier New" panose="02070309020205020404" pitchFamily="49" charset="0"/>
                <a:cs typeface="Courier New" panose="02070309020205020404" pitchFamily="49" charset="0"/>
              </a:rPr>
              <a:t>         15          0         0</a:t>
            </a:r>
          </a:p>
          <a:p>
            <a:r>
              <a:rPr lang="en-GB" sz="1600" dirty="0">
                <a:latin typeface="Courier New" panose="02070309020205020404" pitchFamily="49" charset="0"/>
                <a:cs typeface="Courier New" panose="02070309020205020404" pitchFamily="49" charset="0"/>
              </a:rPr>
              <a:t>  versicolor      0         15         1</a:t>
            </a:r>
          </a:p>
          <a:p>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virginica</a:t>
            </a:r>
            <a:r>
              <a:rPr lang="en-GB" sz="1600" dirty="0">
                <a:latin typeface="Courier New" panose="02070309020205020404" pitchFamily="49" charset="0"/>
                <a:cs typeface="Courier New" panose="02070309020205020404" pitchFamily="49" charset="0"/>
              </a:rPr>
              <a:t>       0          0        14</a:t>
            </a:r>
          </a:p>
          <a:p>
            <a:endParaRPr lang="en-GB" sz="1600" dirty="0">
              <a:latin typeface="Courier New" panose="02070309020205020404" pitchFamily="49" charset="0"/>
              <a:cs typeface="Courier New" panose="02070309020205020404" pitchFamily="49" charset="0"/>
            </a:endParaRPr>
          </a:p>
          <a:p>
            <a:r>
              <a:rPr lang="en-GB" sz="1600" dirty="0">
                <a:latin typeface="Courier New" panose="02070309020205020404" pitchFamily="49" charset="0"/>
                <a:cs typeface="Courier New" panose="02070309020205020404" pitchFamily="49" charset="0"/>
              </a:rPr>
              <a:t>Overall Statistics</a:t>
            </a:r>
          </a:p>
          <a:p>
            <a:r>
              <a:rPr lang="en-GB" sz="1600" dirty="0">
                <a:latin typeface="Courier New" panose="02070309020205020404" pitchFamily="49" charset="0"/>
                <a:cs typeface="Courier New" panose="02070309020205020404" pitchFamily="49" charset="0"/>
              </a:rPr>
              <a:t>                                          </a:t>
            </a:r>
          </a:p>
          <a:p>
            <a:r>
              <a:rPr lang="en-GB" sz="1600" dirty="0">
                <a:latin typeface="Courier New" panose="02070309020205020404" pitchFamily="49" charset="0"/>
                <a:cs typeface="Courier New" panose="02070309020205020404" pitchFamily="49" charset="0"/>
              </a:rPr>
              <a:t>               Accuracy : 0.9778          </a:t>
            </a:r>
          </a:p>
          <a:p>
            <a:r>
              <a:rPr lang="en-GB" sz="1600" dirty="0">
                <a:latin typeface="Courier New" panose="02070309020205020404" pitchFamily="49" charset="0"/>
                <a:cs typeface="Courier New" panose="02070309020205020404" pitchFamily="49" charset="0"/>
              </a:rPr>
              <a:t>                 95% CI : (0.8823, 0.9994</a:t>
            </a:r>
            <a:r>
              <a:rPr lang="en-GB" sz="1600" dirty="0" smtClean="0">
                <a:latin typeface="Courier New" panose="02070309020205020404" pitchFamily="49" charset="0"/>
                <a:cs typeface="Courier New" panose="02070309020205020404" pitchFamily="49" charset="0"/>
              </a:rPr>
              <a:t>)</a:t>
            </a:r>
          </a:p>
          <a:p>
            <a:endParaRPr lang="en-GB"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141359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24636"/>
            <a:ext cx="8640960" cy="6832640"/>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rPr>
              <a:t>Support </a:t>
            </a:r>
            <a:r>
              <a:rPr lang="en-GB" b="1" dirty="0">
                <a:latin typeface="Times New Roman" panose="02020603050405020304" pitchFamily="18" charset="0"/>
                <a:cs typeface="Times New Roman" panose="02020603050405020304" pitchFamily="18" charset="0"/>
              </a:rPr>
              <a:t>Vector Machines</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Note that in some cases we might want to normalise the variables to make their scale comparable. This is automatically done before building the SVM classifier by setting the option `</a:t>
            </a:r>
            <a:r>
              <a:rPr lang="en-GB" dirty="0" err="1">
                <a:latin typeface="Times New Roman" panose="02020603050405020304" pitchFamily="18" charset="0"/>
                <a:cs typeface="Times New Roman" panose="02020603050405020304" pitchFamily="18" charset="0"/>
              </a:rPr>
              <a:t>preProcess</a:t>
            </a:r>
            <a:r>
              <a:rPr lang="en-GB" dirty="0">
                <a:latin typeface="Times New Roman" panose="02020603050405020304" pitchFamily="18" charset="0"/>
                <a:cs typeface="Times New Roman" panose="02020603050405020304" pitchFamily="18" charset="0"/>
              </a:rPr>
              <a:t> = c("</a:t>
            </a:r>
            <a:r>
              <a:rPr lang="en-GB" dirty="0" err="1">
                <a:latin typeface="Times New Roman" panose="02020603050405020304" pitchFamily="18" charset="0"/>
                <a:cs typeface="Times New Roman" panose="02020603050405020304" pitchFamily="18" charset="0"/>
              </a:rPr>
              <a:t>center</a:t>
            </a:r>
            <a:r>
              <a:rPr lang="en-GB" dirty="0">
                <a:latin typeface="Times New Roman" panose="02020603050405020304" pitchFamily="18" charset="0"/>
                <a:cs typeface="Times New Roman" panose="02020603050405020304" pitchFamily="18" charset="0"/>
              </a:rPr>
              <a:t>","scale</a:t>
            </a:r>
            <a:r>
              <a:rPr lang="en-GB" dirty="0" smtClean="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r>
              <a:rPr lang="en-GB" sz="1600" dirty="0">
                <a:latin typeface="Courier New" panose="02070309020205020404" pitchFamily="49" charset="0"/>
                <a:cs typeface="Courier New" panose="02070309020205020404" pitchFamily="49" charset="0"/>
              </a:rPr>
              <a:t>mdl &lt;- train(x=</a:t>
            </a:r>
            <a:r>
              <a:rPr lang="en-GB" sz="1600" dirty="0" err="1">
                <a:latin typeface="Courier New" panose="02070309020205020404" pitchFamily="49" charset="0"/>
                <a:cs typeface="Courier New" panose="02070309020205020404" pitchFamily="49" charset="0"/>
              </a:rPr>
              <a:t>xTrain,y</a:t>
            </a:r>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yTrain</a:t>
            </a:r>
            <a:r>
              <a:rPr lang="en-GB" sz="1600" dirty="0">
                <a:latin typeface="Courier New" panose="02070309020205020404" pitchFamily="49" charset="0"/>
                <a:cs typeface="Courier New" panose="02070309020205020404" pitchFamily="49" charset="0"/>
              </a:rPr>
              <a:t>, method='</a:t>
            </a:r>
            <a:r>
              <a:rPr lang="en-GB" sz="1600" dirty="0" err="1">
                <a:latin typeface="Courier New" panose="02070309020205020404" pitchFamily="49" charset="0"/>
                <a:cs typeface="Courier New" panose="02070309020205020404" pitchFamily="49" charset="0"/>
              </a:rPr>
              <a:t>svmPoly</a:t>
            </a:r>
            <a:r>
              <a:rPr lang="en-GB" sz="1600" dirty="0">
                <a:latin typeface="Courier New" panose="02070309020205020404" pitchFamily="49" charset="0"/>
                <a:cs typeface="Courier New" panose="02070309020205020404" pitchFamily="49" charset="0"/>
              </a:rPr>
              <a:t>')</a:t>
            </a:r>
          </a:p>
          <a:p>
            <a:r>
              <a:rPr lang="en-GB" sz="1600" dirty="0">
                <a:latin typeface="Courier New" panose="02070309020205020404" pitchFamily="49" charset="0"/>
                <a:cs typeface="Courier New" panose="02070309020205020404" pitchFamily="49" charset="0"/>
              </a:rPr>
              <a:t>print(mdl)</a:t>
            </a:r>
          </a:p>
          <a:p>
            <a:endParaRPr lang="en-GB" sz="1600" dirty="0">
              <a:latin typeface="Courier New" panose="02070309020205020404" pitchFamily="49" charset="0"/>
              <a:cs typeface="Courier New" panose="02070309020205020404" pitchFamily="49" charset="0"/>
            </a:endParaRPr>
          </a:p>
          <a:p>
            <a:r>
              <a:rPr lang="en-GB" sz="1600" dirty="0" err="1">
                <a:latin typeface="Courier New" panose="02070309020205020404" pitchFamily="49" charset="0"/>
                <a:cs typeface="Courier New" panose="02070309020205020404" pitchFamily="49" charset="0"/>
              </a:rPr>
              <a:t>mdl$bestTune</a:t>
            </a:r>
            <a:endParaRPr lang="en-GB" sz="1600" dirty="0">
              <a:latin typeface="Courier New" panose="02070309020205020404" pitchFamily="49" charset="0"/>
              <a:cs typeface="Courier New" panose="02070309020205020404" pitchFamily="49" charset="0"/>
            </a:endParaRPr>
          </a:p>
          <a:p>
            <a:r>
              <a:rPr lang="en-GB" sz="1600" dirty="0">
                <a:latin typeface="Courier New" panose="02070309020205020404" pitchFamily="49" charset="0"/>
                <a:cs typeface="Courier New" panose="02070309020205020404" pitchFamily="49" charset="0"/>
              </a:rPr>
              <a:t># Test model on testing data</a:t>
            </a:r>
          </a:p>
          <a:p>
            <a:r>
              <a:rPr lang="en-GB" sz="1600" dirty="0" err="1">
                <a:latin typeface="Courier New" panose="02070309020205020404" pitchFamily="49" charset="0"/>
                <a:cs typeface="Courier New" panose="02070309020205020404" pitchFamily="49" charset="0"/>
              </a:rPr>
              <a:t>yTestPred</a:t>
            </a:r>
            <a:r>
              <a:rPr lang="en-GB" sz="1600" dirty="0">
                <a:latin typeface="Courier New" panose="02070309020205020404" pitchFamily="49" charset="0"/>
                <a:cs typeface="Courier New" panose="02070309020205020404" pitchFamily="49" charset="0"/>
              </a:rPr>
              <a:t> &lt;- predict(mdl, </a:t>
            </a:r>
            <a:r>
              <a:rPr lang="en-GB" sz="1600" dirty="0" err="1">
                <a:latin typeface="Courier New" panose="02070309020205020404" pitchFamily="49" charset="0"/>
                <a:cs typeface="Courier New" panose="02070309020205020404" pitchFamily="49" charset="0"/>
              </a:rPr>
              <a:t>newdata</a:t>
            </a:r>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xTest</a:t>
            </a:r>
            <a:r>
              <a:rPr lang="en-GB" sz="1600" dirty="0">
                <a:latin typeface="Courier New" panose="02070309020205020404" pitchFamily="49" charset="0"/>
                <a:cs typeface="Courier New" panose="02070309020205020404" pitchFamily="49" charset="0"/>
              </a:rPr>
              <a:t>)</a:t>
            </a:r>
          </a:p>
          <a:p>
            <a:r>
              <a:rPr lang="en-GB" sz="1600" dirty="0" err="1">
                <a:latin typeface="Courier New" panose="02070309020205020404" pitchFamily="49" charset="0"/>
                <a:cs typeface="Courier New" panose="02070309020205020404" pitchFamily="49" charset="0"/>
              </a:rPr>
              <a:t>confusionMatrix</a:t>
            </a:r>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yTestPred</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yTest</a:t>
            </a:r>
            <a:r>
              <a:rPr lang="en-GB" sz="1600" dirty="0">
                <a:latin typeface="Courier New" panose="02070309020205020404" pitchFamily="49" charset="0"/>
                <a:cs typeface="Courier New" panose="02070309020205020404" pitchFamily="49" charset="0"/>
              </a:rPr>
              <a:t>) # </a:t>
            </a:r>
            <a:r>
              <a:rPr lang="en-GB" sz="1600" dirty="0" smtClean="0">
                <a:latin typeface="Courier New" panose="02070309020205020404" pitchFamily="49" charset="0"/>
                <a:cs typeface="Courier New" panose="02070309020205020404" pitchFamily="49" charset="0"/>
              </a:rPr>
              <a:t>predicted/true</a:t>
            </a:r>
          </a:p>
          <a:p>
            <a:endParaRPr lang="en-GB"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Accuracy was used to select the optimal model using the largest value.</a:t>
            </a:r>
          </a:p>
          <a:p>
            <a:r>
              <a:rPr lang="en-GB" sz="1400" dirty="0">
                <a:latin typeface="Courier New" panose="02070309020205020404" pitchFamily="49" charset="0"/>
                <a:cs typeface="Courier New" panose="02070309020205020404" pitchFamily="49" charset="0"/>
              </a:rPr>
              <a:t>The final values used for the model were degree = 3, scale = 0.1 and C = 1.</a:t>
            </a:r>
          </a:p>
          <a:p>
            <a:r>
              <a:rPr lang="en-GB" sz="1400" dirty="0">
                <a:latin typeface="Courier New" panose="02070309020205020404" pitchFamily="49" charset="0"/>
                <a:cs typeface="Courier New" panose="02070309020205020404" pitchFamily="49" charset="0"/>
              </a:rPr>
              <a:t>Confusion Matrix and Statistics</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Reference</a:t>
            </a:r>
          </a:p>
          <a:p>
            <a:r>
              <a:rPr lang="en-GB" sz="1400" dirty="0">
                <a:latin typeface="Courier New" panose="02070309020205020404" pitchFamily="49" charset="0"/>
                <a:cs typeface="Courier New" panose="02070309020205020404" pitchFamily="49" charset="0"/>
              </a:rPr>
              <a:t>Prediction   </a:t>
            </a:r>
            <a:r>
              <a:rPr lang="en-GB" sz="1400" dirty="0" err="1">
                <a:latin typeface="Courier New" panose="02070309020205020404" pitchFamily="49" charset="0"/>
                <a:cs typeface="Courier New" panose="02070309020205020404" pitchFamily="49" charset="0"/>
              </a:rPr>
              <a:t>setosa</a:t>
            </a:r>
            <a:r>
              <a:rPr lang="en-GB" sz="1400" dirty="0">
                <a:latin typeface="Courier New" panose="02070309020205020404" pitchFamily="49" charset="0"/>
                <a:cs typeface="Courier New" panose="02070309020205020404" pitchFamily="49" charset="0"/>
              </a:rPr>
              <a:t> versicolor </a:t>
            </a:r>
            <a:r>
              <a:rPr lang="en-GB" sz="1400" dirty="0" err="1">
                <a:latin typeface="Courier New" panose="02070309020205020404" pitchFamily="49" charset="0"/>
                <a:cs typeface="Courier New" panose="02070309020205020404" pitchFamily="49" charset="0"/>
              </a:rPr>
              <a:t>virginica</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setosa</a:t>
            </a:r>
            <a:r>
              <a:rPr lang="en-GB" sz="1400" dirty="0">
                <a:latin typeface="Courier New" panose="02070309020205020404" pitchFamily="49" charset="0"/>
                <a:cs typeface="Courier New" panose="02070309020205020404" pitchFamily="49" charset="0"/>
              </a:rPr>
              <a:t>         15          0         0</a:t>
            </a:r>
          </a:p>
          <a:p>
            <a:r>
              <a:rPr lang="en-GB" sz="1400" dirty="0">
                <a:latin typeface="Courier New" panose="02070309020205020404" pitchFamily="49" charset="0"/>
                <a:cs typeface="Courier New" panose="02070309020205020404" pitchFamily="49" charset="0"/>
              </a:rPr>
              <a:t>  versicolor      0         15         1</a:t>
            </a: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virginica</a:t>
            </a:r>
            <a:r>
              <a:rPr lang="en-GB" sz="1400" dirty="0">
                <a:latin typeface="Courier New" panose="02070309020205020404" pitchFamily="49" charset="0"/>
                <a:cs typeface="Courier New" panose="02070309020205020404" pitchFamily="49" charset="0"/>
              </a:rPr>
              <a:t>       0          0        14</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Overall </a:t>
            </a:r>
            <a:r>
              <a:rPr lang="en-GB" sz="1400" dirty="0" smtClean="0">
                <a:latin typeface="Courier New" panose="02070309020205020404" pitchFamily="49" charset="0"/>
                <a:cs typeface="Courier New" panose="02070309020205020404" pitchFamily="49" charset="0"/>
              </a:rPr>
              <a:t>Statistics                                     </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Accuracy : 0.9778          </a:t>
            </a:r>
          </a:p>
          <a:p>
            <a:r>
              <a:rPr lang="en-GB" sz="1400" dirty="0">
                <a:latin typeface="Courier New" panose="02070309020205020404" pitchFamily="49" charset="0"/>
                <a:cs typeface="Courier New" panose="02070309020205020404" pitchFamily="49" charset="0"/>
              </a:rPr>
              <a:t>                 95% CI : (0.8823, 0.9994)</a:t>
            </a:r>
            <a:endParaRPr lang="en-GB" sz="1400" dirty="0" smtClean="0">
              <a:latin typeface="Courier New" panose="02070309020205020404" pitchFamily="49" charset="0"/>
              <a:cs typeface="Courier New" panose="02070309020205020404" pitchFamily="49" charset="0"/>
            </a:endParaRPr>
          </a:p>
          <a:p>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077244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24636"/>
            <a:ext cx="8640960" cy="3416320"/>
          </a:xfrm>
          <a:prstGeom prst="rect">
            <a:avLst/>
          </a:prstGeom>
          <a:noFill/>
        </p:spPr>
        <p:txBody>
          <a:bodyPr wrap="square" rtlCol="0">
            <a:spAutoFit/>
          </a:bodyPr>
          <a:lstStyle/>
          <a:p>
            <a:endParaRPr lang="en-GB" b="1" dirty="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Extra Tasks: Download </a:t>
            </a:r>
            <a:r>
              <a:rPr lang="en-GB" b="1" dirty="0">
                <a:latin typeface="Times New Roman" panose="02020603050405020304" pitchFamily="18" charset="0"/>
                <a:cs typeface="Times New Roman" panose="02020603050405020304" pitchFamily="18" charset="0"/>
              </a:rPr>
              <a:t>the gene expression and wine datasets from the ELE page.</a:t>
            </a:r>
          </a:p>
          <a:p>
            <a:endParaRPr lang="en-GB" b="1"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1. For the gene expression dataset use any of the techniques described above (feel free to try and compare all of them) to build a binary classifier to classify the B- and T-cell leukaemia patients. Compute the predictive performance measures.</a:t>
            </a:r>
          </a:p>
          <a:p>
            <a:endParaRPr lang="en-GB" b="1"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2. For the wine dataset use any of the techniques described above (feel free to try and compare all of them) and build a multi-label classifier to classify the three different types of wine. Compute the predictive performance measures.</a:t>
            </a:r>
            <a:endParaRPr lang="en-GB" b="1" dirty="0" smtClean="0">
              <a:latin typeface="Times New Roman" panose="02020603050405020304" pitchFamily="18" charset="0"/>
              <a:cs typeface="Times New Roman" panose="02020603050405020304" pitchFamily="18" charset="0"/>
            </a:endParaRPr>
          </a:p>
          <a:p>
            <a:endParaRPr lang="en-GB" b="1"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76302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24636"/>
            <a:ext cx="8640960" cy="6001643"/>
          </a:xfrm>
          <a:prstGeom prst="rect">
            <a:avLst/>
          </a:prstGeom>
          <a:noFill/>
        </p:spPr>
        <p:txBody>
          <a:bodyPr wrap="square" rtlCol="0">
            <a:spAutoFit/>
          </a:bodyPr>
          <a:lstStyle/>
          <a:p>
            <a:r>
              <a:rPr lang="en-GB" sz="2400" b="1" dirty="0" smtClean="0">
                <a:latin typeface="Times New Roman" panose="02020603050405020304" pitchFamily="18" charset="0"/>
                <a:cs typeface="Times New Roman" panose="02020603050405020304" pitchFamily="18" charset="0"/>
              </a:rPr>
              <a:t>Workshop Task</a:t>
            </a: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The task you have is to Build a classifier of breast cancer malignancy</a:t>
            </a:r>
            <a:r>
              <a:rPr lang="en-GB" dirty="0" smtClean="0">
                <a:latin typeface="Times New Roman" panose="02020603050405020304" pitchFamily="18" charset="0"/>
                <a:cs typeface="Times New Roman" panose="02020603050405020304" pitchFamily="18" charset="0"/>
              </a:rPr>
              <a:t>. </a:t>
            </a:r>
          </a:p>
          <a:p>
            <a:endParaRPr lang="en-GB" dirty="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Breakout into teams of about 6. You have an hour, and then report back. </a:t>
            </a:r>
          </a:p>
          <a:p>
            <a:endParaRPr lang="en-GB" dirty="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There is a lot to run and assess. Create team pairs of investigators to look at the following:</a:t>
            </a: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Number of variables</a:t>
            </a:r>
            <a:r>
              <a:rPr lang="en-GB" dirty="0" smtClean="0">
                <a:latin typeface="Times New Roman" panose="02020603050405020304" pitchFamily="18" charset="0"/>
                <a:cs typeface="Times New Roman" panose="02020603050405020304" pitchFamily="18" charset="0"/>
              </a:rPr>
              <a:t>: Explore the performance of the classifier by varying the number of variables V1, … V30 used in the logistic regression function. </a:t>
            </a:r>
          </a:p>
          <a:p>
            <a:endParaRPr lang="en-GB" dirty="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Training data set size</a:t>
            </a:r>
            <a:r>
              <a:rPr lang="en-GB" dirty="0" smtClean="0">
                <a:latin typeface="Times New Roman" panose="02020603050405020304" pitchFamily="18" charset="0"/>
                <a:cs typeface="Times New Roman" panose="02020603050405020304" pitchFamily="18" charset="0"/>
              </a:rPr>
              <a:t>: To </a:t>
            </a:r>
            <a:r>
              <a:rPr lang="en-GB" dirty="0">
                <a:latin typeface="Times New Roman" panose="02020603050405020304" pitchFamily="18" charset="0"/>
                <a:cs typeface="Times New Roman" panose="02020603050405020304" pitchFamily="18" charset="0"/>
              </a:rPr>
              <a:t>test the model efficacy, since we only have one dataset, to test model performance create a ‘hold-out’ sample and develop the model on the remaining training data set. </a:t>
            </a:r>
            <a:r>
              <a:rPr lang="en-GB" dirty="0" smtClean="0">
                <a:latin typeface="Times New Roman" panose="02020603050405020304" pitchFamily="18" charset="0"/>
                <a:cs typeface="Times New Roman" panose="02020603050405020304" pitchFamily="18" charset="0"/>
              </a:rPr>
              <a:t>To </a:t>
            </a:r>
            <a:r>
              <a:rPr lang="en-GB" dirty="0">
                <a:latin typeface="Times New Roman" panose="02020603050405020304" pitchFamily="18" charset="0"/>
                <a:cs typeface="Times New Roman" panose="02020603050405020304" pitchFamily="18" charset="0"/>
              </a:rPr>
              <a:t>do this randomly split to data, and build the model on </a:t>
            </a:r>
            <a:r>
              <a:rPr lang="en-GB" dirty="0" smtClean="0">
                <a:latin typeface="Times New Roman" panose="02020603050405020304" pitchFamily="18" charset="0"/>
                <a:cs typeface="Times New Roman" panose="02020603050405020304" pitchFamily="18" charset="0"/>
              </a:rPr>
              <a:t>{65%, 75%, 85%} </a:t>
            </a:r>
            <a:r>
              <a:rPr lang="en-GB" dirty="0">
                <a:latin typeface="Times New Roman" panose="02020603050405020304" pitchFamily="18" charset="0"/>
                <a:cs typeface="Times New Roman" panose="02020603050405020304" pitchFamily="18" charset="0"/>
              </a:rPr>
              <a:t>of available, and test the model on the remaining </a:t>
            </a:r>
            <a:r>
              <a:rPr lang="en-GB" dirty="0" smtClean="0">
                <a:latin typeface="Times New Roman" panose="02020603050405020304" pitchFamily="18" charset="0"/>
                <a:cs typeface="Times New Roman" panose="02020603050405020304" pitchFamily="18" charset="0"/>
              </a:rPr>
              <a:t>{35%, 25%, 15%}. </a:t>
            </a:r>
          </a:p>
          <a:p>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Outcome: </a:t>
            </a:r>
          </a:p>
          <a:p>
            <a:r>
              <a:rPr lang="en-GB" dirty="0" smtClean="0">
                <a:latin typeface="Times New Roman" panose="02020603050405020304" pitchFamily="18" charset="0"/>
                <a:cs typeface="Times New Roman" panose="02020603050405020304" pitchFamily="18" charset="0"/>
              </a:rPr>
              <a:t>Put together a table of results explaining the confusion matrix / accuracy results. </a:t>
            </a:r>
          </a:p>
          <a:p>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With this table jointly produce a 1 – page summary in a form suitable to explain the results to a medical clinician. How well does it work and what are any limitations</a:t>
            </a:r>
            <a:r>
              <a:rPr lang="en-GB" dirty="0">
                <a:latin typeface="Times New Roman" panose="02020603050405020304" pitchFamily="18" charset="0"/>
                <a:cs typeface="Times New Roman" panose="02020603050405020304" pitchFamily="18" charset="0"/>
              </a:rPr>
              <a:t>?</a:t>
            </a:r>
            <a:r>
              <a:rPr lang="en-GB"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598140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24636"/>
            <a:ext cx="8640960" cy="2677656"/>
          </a:xfrm>
          <a:prstGeom prst="rect">
            <a:avLst/>
          </a:prstGeom>
          <a:noFill/>
        </p:spPr>
        <p:txBody>
          <a:bodyPr wrap="square" rtlCol="0">
            <a:spAutoFit/>
          </a:bodyPr>
          <a:lstStyle/>
          <a:p>
            <a:r>
              <a:rPr lang="en-GB" sz="2400" b="1" dirty="0" smtClean="0">
                <a:latin typeface="Times New Roman" panose="02020603050405020304" pitchFamily="18" charset="0"/>
                <a:cs typeface="Times New Roman" panose="02020603050405020304" pitchFamily="18" charset="0"/>
              </a:rPr>
              <a:t>Workshop Task</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This </a:t>
            </a:r>
            <a:r>
              <a:rPr lang="en-GB" dirty="0" smtClean="0">
                <a:latin typeface="Times New Roman" panose="02020603050405020304" pitchFamily="18" charset="0"/>
                <a:cs typeface="Times New Roman" panose="02020603050405020304" pitchFamily="18" charset="0"/>
              </a:rPr>
              <a:t>week </a:t>
            </a:r>
            <a:r>
              <a:rPr lang="en-GB" dirty="0">
                <a:latin typeface="Times New Roman" panose="02020603050405020304" pitchFamily="18" charset="0"/>
                <a:cs typeface="Times New Roman" panose="02020603050405020304" pitchFamily="18" charset="0"/>
              </a:rPr>
              <a:t>we are looking </a:t>
            </a:r>
            <a:r>
              <a:rPr lang="en-GB" dirty="0" smtClean="0">
                <a:latin typeface="Times New Roman" panose="02020603050405020304" pitchFamily="18" charset="0"/>
                <a:cs typeface="Times New Roman" panose="02020603050405020304" pitchFamily="18" charset="0"/>
              </a:rPr>
              <a:t>classification with Decision Trees and </a:t>
            </a:r>
            <a:r>
              <a:rPr lang="en-GB" dirty="0" smtClean="0">
                <a:latin typeface="Times New Roman" panose="02020603050405020304" pitchFamily="18" charset="0"/>
                <a:cs typeface="Times New Roman" panose="02020603050405020304" pitchFamily="18" charset="0"/>
              </a:rPr>
              <a:t>Support Vector Machine (SVP) analysis </a:t>
            </a:r>
            <a:r>
              <a:rPr lang="en-GB" dirty="0" smtClean="0">
                <a:latin typeface="Times New Roman" panose="02020603050405020304" pitchFamily="18" charset="0"/>
                <a:cs typeface="Times New Roman" panose="02020603050405020304" pitchFamily="18" charset="0"/>
              </a:rPr>
              <a:t>methods.</a:t>
            </a:r>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We </a:t>
            </a:r>
            <a:r>
              <a:rPr lang="en-GB" dirty="0" smtClean="0">
                <a:latin typeface="Times New Roman" panose="02020603050405020304" pitchFamily="18" charset="0"/>
                <a:cs typeface="Times New Roman" panose="02020603050405020304" pitchFamily="18" charset="0"/>
              </a:rPr>
              <a:t>will focus on </a:t>
            </a:r>
            <a:r>
              <a:rPr lang="en-GB" dirty="0" smtClean="0">
                <a:latin typeface="Times New Roman" panose="02020603050405020304" pitchFamily="18" charset="0"/>
                <a:cs typeface="Times New Roman" panose="02020603050405020304" pitchFamily="18" charset="0"/>
              </a:rPr>
              <a:t>running </a:t>
            </a:r>
            <a:r>
              <a:rPr lang="en-GB" dirty="0" err="1" smtClean="0">
                <a:latin typeface="Times New Roman" panose="02020603050405020304" pitchFamily="18" charset="0"/>
                <a:cs typeface="Times New Roman" panose="02020603050405020304" pitchFamily="18" charset="0"/>
              </a:rPr>
              <a:t>Rmarkdown</a:t>
            </a:r>
            <a:r>
              <a:rPr lang="en-GB" dirty="0" smtClean="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code in this </a:t>
            </a:r>
            <a:r>
              <a:rPr lang="en-GB" dirty="0" smtClean="0">
                <a:latin typeface="Times New Roman" panose="02020603050405020304" pitchFamily="18" charset="0"/>
                <a:cs typeface="Times New Roman" panose="02020603050405020304" pitchFamily="18" charset="0"/>
              </a:rPr>
              <a:t>lab.</a:t>
            </a:r>
          </a:p>
          <a:p>
            <a:endParaRPr lang="en-GB" dirty="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and </a:t>
            </a:r>
            <a:r>
              <a:rPr lang="en-GB" dirty="0" smtClean="0">
                <a:latin typeface="Times New Roman" panose="02020603050405020304" pitchFamily="18" charset="0"/>
                <a:cs typeface="Times New Roman" panose="02020603050405020304" pitchFamily="18" charset="0"/>
              </a:rPr>
              <a:t>can share the equivalent in Python if you are interested after this</a:t>
            </a:r>
            <a:r>
              <a:rPr lang="en-GB" dirty="0" smtClean="0">
                <a:latin typeface="Times New Roman" panose="02020603050405020304" pitchFamily="18" charset="0"/>
                <a:cs typeface="Times New Roman" panose="02020603050405020304" pitchFamily="18" charset="0"/>
              </a:rPr>
              <a:t>.</a:t>
            </a:r>
          </a:p>
          <a:p>
            <a:r>
              <a:rPr lang="en-GB" dirty="0" smtClean="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5453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24636"/>
            <a:ext cx="8640960" cy="4801314"/>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rPr>
              <a:t>Decision </a:t>
            </a:r>
            <a:r>
              <a:rPr lang="en-GB" b="1" dirty="0">
                <a:latin typeface="Times New Roman" panose="02020603050405020304" pitchFamily="18" charset="0"/>
                <a:cs typeface="Times New Roman" panose="02020603050405020304" pitchFamily="18" charset="0"/>
              </a:rPr>
              <a:t>Trees</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Decision trees are simple and intuitive predictive models, making them a popular choice when decision rules are required, for example in medicine. A decision tree is constructed as follows:</a:t>
            </a:r>
          </a:p>
          <a:p>
            <a:endParaRPr lang="en-GB" dirty="0">
              <a:latin typeface="Times New Roman" panose="02020603050405020304" pitchFamily="18" charset="0"/>
              <a:cs typeface="Times New Roman" panose="02020603050405020304" pitchFamily="18" charset="0"/>
            </a:endParaRPr>
          </a:p>
          <a:p>
            <a:pPr lvl="1"/>
            <a:r>
              <a:rPr lang="en-GB" dirty="0">
                <a:latin typeface="Times New Roman" panose="02020603050405020304" pitchFamily="18" charset="0"/>
                <a:cs typeface="Times New Roman" panose="02020603050405020304" pitchFamily="18" charset="0"/>
              </a:rPr>
              <a:t>1. Find the yes/no rule that best splits the data with respect to *one* of the features.</a:t>
            </a:r>
          </a:p>
          <a:p>
            <a:pPr lvl="1"/>
            <a:endParaRPr lang="en-GB" dirty="0">
              <a:latin typeface="Times New Roman" panose="02020603050405020304" pitchFamily="18" charset="0"/>
              <a:cs typeface="Times New Roman" panose="02020603050405020304" pitchFamily="18" charset="0"/>
            </a:endParaRPr>
          </a:p>
          <a:p>
            <a:pPr lvl="1"/>
            <a:r>
              <a:rPr lang="en-GB" dirty="0">
                <a:latin typeface="Times New Roman" panose="02020603050405020304" pitchFamily="18" charset="0"/>
                <a:cs typeface="Times New Roman" panose="02020603050405020304" pitchFamily="18" charset="0"/>
              </a:rPr>
              <a:t>2. The best split is the one that produces the most homogeneous groups; found by maximising information gain/lowering entropy.</a:t>
            </a:r>
          </a:p>
          <a:p>
            <a:pPr lvl="1"/>
            <a:endParaRPr lang="en-GB" dirty="0">
              <a:latin typeface="Times New Roman" panose="02020603050405020304" pitchFamily="18" charset="0"/>
              <a:cs typeface="Times New Roman" panose="02020603050405020304" pitchFamily="18" charset="0"/>
            </a:endParaRPr>
          </a:p>
          <a:p>
            <a:pPr lvl="1"/>
            <a:r>
              <a:rPr lang="en-GB" dirty="0">
                <a:latin typeface="Times New Roman" panose="02020603050405020304" pitchFamily="18" charset="0"/>
                <a:cs typeface="Times New Roman" panose="02020603050405020304" pitchFamily="18" charset="0"/>
              </a:rPr>
              <a:t>3. Repeat steps 1 to 2 until all data are correctly classified or some stopping rule reached.</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In this exercise we will build a decision tree to classify the flowers in the *iris* dataset into one of the following classes: </a:t>
            </a:r>
            <a:r>
              <a:rPr lang="en-GB" dirty="0" err="1">
                <a:latin typeface="Times New Roman" panose="02020603050405020304" pitchFamily="18" charset="0"/>
                <a:cs typeface="Times New Roman" panose="02020603050405020304" pitchFamily="18" charset="0"/>
              </a:rPr>
              <a:t>setosa</a:t>
            </a:r>
            <a:r>
              <a:rPr lang="en-GB" dirty="0">
                <a:latin typeface="Times New Roman" panose="02020603050405020304" pitchFamily="18" charset="0"/>
                <a:cs typeface="Times New Roman" panose="02020603050405020304" pitchFamily="18" charset="0"/>
              </a:rPr>
              <a:t>, versicolor, </a:t>
            </a:r>
            <a:r>
              <a:rPr lang="en-GB" dirty="0" err="1">
                <a:latin typeface="Times New Roman" panose="02020603050405020304" pitchFamily="18" charset="0"/>
                <a:cs typeface="Times New Roman" panose="02020603050405020304" pitchFamily="18" charset="0"/>
              </a:rPr>
              <a:t>virginica</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18495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24636"/>
            <a:ext cx="8640960" cy="5078313"/>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rPr>
              <a:t>Decision </a:t>
            </a:r>
            <a:r>
              <a:rPr lang="en-GB" b="1" dirty="0">
                <a:latin typeface="Times New Roman" panose="02020603050405020304" pitchFamily="18" charset="0"/>
                <a:cs typeface="Times New Roman" panose="02020603050405020304" pitchFamily="18" charset="0"/>
              </a:rPr>
              <a:t>Trees</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We first split the dataset into a training dataset and a test dataset, then we use the training dataset to build the decision tree, and the test dataset to evaluate the performance of the built tree. </a:t>
            </a:r>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In </a:t>
            </a:r>
            <a:r>
              <a:rPr lang="en-GB" dirty="0">
                <a:latin typeface="Times New Roman" panose="02020603050405020304" pitchFamily="18" charset="0"/>
                <a:cs typeface="Times New Roman" panose="02020603050405020304" pitchFamily="18" charset="0"/>
              </a:rPr>
              <a:t>R the `C50` package is needed to build a decision tree. The `x` argument of the `C5.0` function takes the dataset with the possible predictors, while the `y` argument has the list of labels. We can plot the tree by simply using the `plot` </a:t>
            </a:r>
            <a:r>
              <a:rPr lang="en-GB" dirty="0" smtClean="0">
                <a:latin typeface="Times New Roman" panose="02020603050405020304" pitchFamily="18" charset="0"/>
                <a:cs typeface="Times New Roman" panose="02020603050405020304" pitchFamily="18" charset="0"/>
              </a:rPr>
              <a:t>function </a:t>
            </a:r>
            <a:r>
              <a:rPr lang="en-GB" dirty="0">
                <a:latin typeface="Times New Roman" panose="02020603050405020304" pitchFamily="18" charset="0"/>
                <a:cs typeface="Times New Roman" panose="02020603050405020304" pitchFamily="18" charset="0"/>
              </a:rPr>
              <a:t>on the outcome.</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In Python we use the `</a:t>
            </a:r>
            <a:r>
              <a:rPr lang="en-GB" dirty="0" err="1">
                <a:latin typeface="Times New Roman" panose="02020603050405020304" pitchFamily="18" charset="0"/>
                <a:cs typeface="Times New Roman" panose="02020603050405020304" pitchFamily="18" charset="0"/>
              </a:rPr>
              <a:t>tree.DecisionTreeClassifier</a:t>
            </a:r>
            <a:r>
              <a:rPr lang="en-GB" dirty="0">
                <a:latin typeface="Times New Roman" panose="02020603050405020304" pitchFamily="18" charset="0"/>
                <a:cs typeface="Times New Roman" panose="02020603050405020304" pitchFamily="18" charset="0"/>
              </a:rPr>
              <a:t>` function of the `tree` package to build the decision tree. To draw the decision tree we use the `</a:t>
            </a:r>
            <a:r>
              <a:rPr lang="en-GB" dirty="0" err="1">
                <a:latin typeface="Times New Roman" panose="02020603050405020304" pitchFamily="18" charset="0"/>
                <a:cs typeface="Times New Roman" panose="02020603050405020304" pitchFamily="18" charset="0"/>
              </a:rPr>
              <a:t>graphviz</a:t>
            </a:r>
            <a:r>
              <a:rPr lang="en-GB" dirty="0">
                <a:latin typeface="Times New Roman" panose="02020603050405020304" pitchFamily="18" charset="0"/>
                <a:cs typeface="Times New Roman" panose="02020603050405020304" pitchFamily="18" charset="0"/>
              </a:rPr>
              <a:t>` package of Python.</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Finally, in both R and Python the `predict` function can be used to evaluate the performance of the fitted tree, which predicts the labels of the observations in the test dataset.</a:t>
            </a:r>
          </a:p>
          <a:p>
            <a:endParaRPr lang="en-GB" b="1" dirty="0" smtClean="0">
              <a:latin typeface="Times New Roman" panose="02020603050405020304" pitchFamily="18" charset="0"/>
              <a:cs typeface="Times New Roman" panose="02020603050405020304" pitchFamily="18" charset="0"/>
            </a:endParaRPr>
          </a:p>
          <a:p>
            <a:endParaRPr lang="en-GB" b="1" dirty="0" smtClean="0">
              <a:latin typeface="Times New Roman" panose="02020603050405020304" pitchFamily="18" charset="0"/>
              <a:cs typeface="Times New Roman" panose="02020603050405020304" pitchFamily="18" charset="0"/>
            </a:endParaRPr>
          </a:p>
          <a:p>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1711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24636"/>
            <a:ext cx="8640960" cy="6247864"/>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rPr>
              <a:t>Decision </a:t>
            </a:r>
            <a:r>
              <a:rPr lang="en-GB" b="1" dirty="0">
                <a:latin typeface="Times New Roman" panose="02020603050405020304" pitchFamily="18" charset="0"/>
                <a:cs typeface="Times New Roman" panose="02020603050405020304" pitchFamily="18" charset="0"/>
              </a:rPr>
              <a:t>Trees</a:t>
            </a:r>
          </a:p>
          <a:p>
            <a:endParaRPr lang="en-GB" dirty="0">
              <a:latin typeface="Times New Roman" panose="02020603050405020304" pitchFamily="18" charset="0"/>
              <a:cs typeface="Times New Roman" panose="02020603050405020304" pitchFamily="18" charset="0"/>
            </a:endParaRPr>
          </a:p>
          <a:p>
            <a:r>
              <a:rPr lang="en-GB" sz="1400" dirty="0">
                <a:latin typeface="Courier New" panose="02070309020205020404" pitchFamily="49" charset="0"/>
                <a:cs typeface="Courier New" panose="02070309020205020404" pitchFamily="49" charset="0"/>
              </a:rPr>
              <a:t>library(C50)</a:t>
            </a:r>
          </a:p>
          <a:p>
            <a:r>
              <a:rPr lang="en-GB" sz="1400" dirty="0">
                <a:latin typeface="Courier New" panose="02070309020205020404" pitchFamily="49" charset="0"/>
                <a:cs typeface="Courier New" panose="02070309020205020404" pitchFamily="49" charset="0"/>
              </a:rPr>
              <a:t>library(caret)</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Split train/test data</a:t>
            </a:r>
          </a:p>
          <a:p>
            <a:r>
              <a:rPr lang="en-GB" sz="1400" dirty="0">
                <a:latin typeface="Courier New" panose="02070309020205020404" pitchFamily="49" charset="0"/>
                <a:cs typeface="Courier New" panose="02070309020205020404" pitchFamily="49" charset="0"/>
              </a:rPr>
              <a:t>ii &lt;- </a:t>
            </a:r>
            <a:r>
              <a:rPr lang="en-GB" sz="1400" dirty="0" err="1">
                <a:latin typeface="Courier New" panose="02070309020205020404" pitchFamily="49" charset="0"/>
                <a:cs typeface="Courier New" panose="02070309020205020404" pitchFamily="49" charset="0"/>
              </a:rPr>
              <a:t>createDataPartition</a:t>
            </a:r>
            <a:r>
              <a:rPr lang="en-GB" sz="1400" dirty="0">
                <a:latin typeface="Courier New" panose="02070309020205020404" pitchFamily="49" charset="0"/>
                <a:cs typeface="Courier New" panose="02070309020205020404" pitchFamily="49" charset="0"/>
              </a:rPr>
              <a:t>(iris[, 5], p=.7, list=F) ## returns indices for train data</a:t>
            </a:r>
          </a:p>
          <a:p>
            <a:r>
              <a:rPr lang="en-GB" sz="1400" dirty="0" err="1">
                <a:latin typeface="Courier New" panose="02070309020205020404" pitchFamily="49" charset="0"/>
                <a:cs typeface="Courier New" panose="02070309020205020404" pitchFamily="49" charset="0"/>
              </a:rPr>
              <a:t>xTrain</a:t>
            </a:r>
            <a:r>
              <a:rPr lang="en-GB" sz="1400" dirty="0">
                <a:latin typeface="Courier New" panose="02070309020205020404" pitchFamily="49" charset="0"/>
                <a:cs typeface="Courier New" panose="02070309020205020404" pitchFamily="49" charset="0"/>
              </a:rPr>
              <a:t> &lt;- iris[ii, 1:4]; </a:t>
            </a:r>
            <a:r>
              <a:rPr lang="en-GB" sz="1400" dirty="0" err="1">
                <a:latin typeface="Courier New" panose="02070309020205020404" pitchFamily="49" charset="0"/>
                <a:cs typeface="Courier New" panose="02070309020205020404" pitchFamily="49" charset="0"/>
              </a:rPr>
              <a:t>yTrain</a:t>
            </a:r>
            <a:r>
              <a:rPr lang="en-GB" sz="1400" dirty="0">
                <a:latin typeface="Courier New" panose="02070309020205020404" pitchFamily="49" charset="0"/>
                <a:cs typeface="Courier New" panose="02070309020205020404" pitchFamily="49" charset="0"/>
              </a:rPr>
              <a:t> &lt;- iris[ii, 5]</a:t>
            </a:r>
          </a:p>
          <a:p>
            <a:r>
              <a:rPr lang="en-GB" sz="1400" dirty="0" err="1">
                <a:latin typeface="Courier New" panose="02070309020205020404" pitchFamily="49" charset="0"/>
                <a:cs typeface="Courier New" panose="02070309020205020404" pitchFamily="49" charset="0"/>
              </a:rPr>
              <a:t>xTest</a:t>
            </a:r>
            <a:r>
              <a:rPr lang="en-GB" sz="1400" dirty="0">
                <a:latin typeface="Courier New" panose="02070309020205020404" pitchFamily="49" charset="0"/>
                <a:cs typeface="Courier New" panose="02070309020205020404" pitchFamily="49" charset="0"/>
              </a:rPr>
              <a:t> &lt;- iris[-ii, 1:4]; </a:t>
            </a:r>
            <a:r>
              <a:rPr lang="en-GB" sz="1400" dirty="0" err="1">
                <a:latin typeface="Courier New" panose="02070309020205020404" pitchFamily="49" charset="0"/>
                <a:cs typeface="Courier New" panose="02070309020205020404" pitchFamily="49" charset="0"/>
              </a:rPr>
              <a:t>yTest</a:t>
            </a:r>
            <a:r>
              <a:rPr lang="en-GB" sz="1400" dirty="0">
                <a:latin typeface="Courier New" panose="02070309020205020404" pitchFamily="49" charset="0"/>
                <a:cs typeface="Courier New" panose="02070309020205020404" pitchFamily="49" charset="0"/>
              </a:rPr>
              <a:t> &lt;- iris[-ii, 5]</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Fit and plot model</a:t>
            </a:r>
          </a:p>
          <a:p>
            <a:r>
              <a:rPr lang="en-GB" sz="1400" dirty="0">
                <a:latin typeface="Courier New" panose="02070309020205020404" pitchFamily="49" charset="0"/>
                <a:cs typeface="Courier New" panose="02070309020205020404" pitchFamily="49" charset="0"/>
              </a:rPr>
              <a:t>mdl &lt;- C5.0(x=</a:t>
            </a:r>
            <a:r>
              <a:rPr lang="en-GB" sz="1400" dirty="0" err="1">
                <a:latin typeface="Courier New" panose="02070309020205020404" pitchFamily="49" charset="0"/>
                <a:cs typeface="Courier New" panose="02070309020205020404" pitchFamily="49" charset="0"/>
              </a:rPr>
              <a:t>xTrain</a:t>
            </a:r>
            <a:r>
              <a:rPr lang="en-GB" sz="1400" dirty="0">
                <a:latin typeface="Courier New" panose="02070309020205020404" pitchFamily="49" charset="0"/>
                <a:cs typeface="Courier New" panose="02070309020205020404" pitchFamily="49" charset="0"/>
              </a:rPr>
              <a:t>, y=</a:t>
            </a:r>
            <a:r>
              <a:rPr lang="en-GB" sz="1400" dirty="0" err="1">
                <a:latin typeface="Courier New" panose="02070309020205020404" pitchFamily="49" charset="0"/>
                <a:cs typeface="Courier New" panose="02070309020205020404" pitchFamily="49" charset="0"/>
              </a:rPr>
              <a:t>yTrain</a:t>
            </a:r>
            <a:r>
              <a:rPr lang="en-GB" sz="1400" dirty="0">
                <a:latin typeface="Courier New" panose="02070309020205020404" pitchFamily="49" charset="0"/>
                <a:cs typeface="Courier New" panose="02070309020205020404" pitchFamily="49" charset="0"/>
              </a:rPr>
              <a:t>)</a:t>
            </a:r>
          </a:p>
          <a:p>
            <a:r>
              <a:rPr lang="en-GB" sz="1400" dirty="0">
                <a:latin typeface="Courier New" panose="02070309020205020404" pitchFamily="49" charset="0"/>
                <a:cs typeface="Courier New" panose="02070309020205020404" pitchFamily="49" charset="0"/>
              </a:rPr>
              <a:t>plot(mdl)</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Test model on testing data</a:t>
            </a:r>
          </a:p>
          <a:p>
            <a:r>
              <a:rPr lang="en-GB" sz="1400" dirty="0" err="1">
                <a:latin typeface="Courier New" panose="02070309020205020404" pitchFamily="49" charset="0"/>
                <a:cs typeface="Courier New" panose="02070309020205020404" pitchFamily="49" charset="0"/>
              </a:rPr>
              <a:t>yTestPred</a:t>
            </a:r>
            <a:r>
              <a:rPr lang="en-GB" sz="1400" dirty="0">
                <a:latin typeface="Courier New" panose="02070309020205020404" pitchFamily="49" charset="0"/>
                <a:cs typeface="Courier New" panose="02070309020205020404" pitchFamily="49" charset="0"/>
              </a:rPr>
              <a:t> &lt;- predict(mdl, </a:t>
            </a:r>
            <a:r>
              <a:rPr lang="en-GB" sz="1400" dirty="0" err="1">
                <a:latin typeface="Courier New" panose="02070309020205020404" pitchFamily="49" charset="0"/>
                <a:cs typeface="Courier New" panose="02070309020205020404" pitchFamily="49" charset="0"/>
              </a:rPr>
              <a:t>newdata</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xTest</a:t>
            </a:r>
            <a:r>
              <a:rPr lang="en-GB" sz="1400" dirty="0">
                <a:latin typeface="Courier New" panose="02070309020205020404" pitchFamily="49" charset="0"/>
                <a:cs typeface="Courier New" panose="02070309020205020404" pitchFamily="49" charset="0"/>
              </a:rPr>
              <a:t>)</a:t>
            </a:r>
          </a:p>
          <a:p>
            <a:r>
              <a:rPr lang="en-GB" sz="1400" dirty="0" err="1">
                <a:latin typeface="Courier New" panose="02070309020205020404" pitchFamily="49" charset="0"/>
                <a:cs typeface="Courier New" panose="02070309020205020404" pitchFamily="49" charset="0"/>
              </a:rPr>
              <a:t>confusionMatrix</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yTestPred</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yTest</a:t>
            </a:r>
            <a:r>
              <a:rPr lang="en-GB" sz="1400" dirty="0">
                <a:latin typeface="Courier New" panose="02070309020205020404" pitchFamily="49" charset="0"/>
                <a:cs typeface="Courier New" panose="02070309020205020404" pitchFamily="49" charset="0"/>
              </a:rPr>
              <a:t>) # </a:t>
            </a:r>
            <a:r>
              <a:rPr lang="en-GB" sz="1400" dirty="0" smtClean="0">
                <a:latin typeface="Courier New" panose="02070309020205020404" pitchFamily="49" charset="0"/>
                <a:cs typeface="Courier New" panose="02070309020205020404" pitchFamily="49" charset="0"/>
              </a:rPr>
              <a:t>predicted/true</a:t>
            </a:r>
          </a:p>
          <a:p>
            <a:endParaRPr lang="en-GB" sz="1400" dirty="0">
              <a:latin typeface="Courier New" panose="02070309020205020404" pitchFamily="49" charset="0"/>
              <a:cs typeface="Courier New" panose="02070309020205020404" pitchFamily="49" charset="0"/>
            </a:endParaRPr>
          </a:p>
          <a:p>
            <a:r>
              <a:rPr lang="en-GB" dirty="0">
                <a:latin typeface="Times New Roman" panose="02020603050405020304" pitchFamily="18" charset="0"/>
                <a:cs typeface="Times New Roman" panose="02020603050405020304" pitchFamily="18" charset="0"/>
              </a:rPr>
              <a:t>Decision trees are easy to explain to non-experts and can be directly used to generate rules. Furthermore they are computationally inexpensive to train, evaluate and store, they can handle both categorical and continuous data. They are also robust to outliers. </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However decision trees can easily </a:t>
            </a:r>
            <a:r>
              <a:rPr lang="en-GB" dirty="0" err="1">
                <a:latin typeface="Times New Roman" panose="02020603050405020304" pitchFamily="18" charset="0"/>
                <a:cs typeface="Times New Roman" panose="02020603050405020304" pitchFamily="18" charset="0"/>
              </a:rPr>
              <a:t>overfit</a:t>
            </a:r>
            <a:r>
              <a:rPr lang="en-GB" dirty="0">
                <a:latin typeface="Times New Roman" panose="02020603050405020304" pitchFamily="18" charset="0"/>
                <a:cs typeface="Times New Roman" panose="02020603050405020304" pitchFamily="18" charset="0"/>
              </a:rPr>
              <a:t> the data, and their predictive accuracy can be quite poor. They can only have linear decision boundaries, and small changes in the data may lead to a completely different tree. </a:t>
            </a:r>
            <a:endParaRPr lang="en-GB"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16583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24636"/>
            <a:ext cx="8640960" cy="892552"/>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rPr>
              <a:t>Decision </a:t>
            </a:r>
            <a:r>
              <a:rPr lang="en-GB" b="1" dirty="0">
                <a:latin typeface="Times New Roman" panose="02020603050405020304" pitchFamily="18" charset="0"/>
                <a:cs typeface="Times New Roman" panose="02020603050405020304" pitchFamily="18" charset="0"/>
              </a:rPr>
              <a:t>Trees</a:t>
            </a:r>
          </a:p>
          <a:p>
            <a:endParaRPr lang="en-GB" dirty="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This gives the output</a:t>
            </a:r>
          </a:p>
        </p:txBody>
      </p:sp>
      <p:pic>
        <p:nvPicPr>
          <p:cNvPr id="3" name="Picture 2"/>
          <p:cNvPicPr>
            <a:picLocks noChangeAspect="1"/>
          </p:cNvPicPr>
          <p:nvPr/>
        </p:nvPicPr>
        <p:blipFill>
          <a:blip r:embed="rId2"/>
          <a:stretch>
            <a:fillRect/>
          </a:stretch>
        </p:blipFill>
        <p:spPr>
          <a:xfrm>
            <a:off x="539552" y="1412776"/>
            <a:ext cx="8330158" cy="5142857"/>
          </a:xfrm>
          <a:prstGeom prst="rect">
            <a:avLst/>
          </a:prstGeom>
        </p:spPr>
      </p:pic>
    </p:spTree>
    <p:extLst>
      <p:ext uri="{BB962C8B-B14F-4D97-AF65-F5344CB8AC3E}">
        <p14:creationId xmlns:p14="http://schemas.microsoft.com/office/powerpoint/2010/main" val="148827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24636"/>
            <a:ext cx="8640960" cy="6401753"/>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rPr>
              <a:t>Decision Trees:  </a:t>
            </a:r>
            <a:r>
              <a:rPr lang="en-GB" sz="1600" dirty="0" smtClean="0">
                <a:latin typeface="Times New Roman" panose="02020603050405020304" pitchFamily="18" charset="0"/>
                <a:cs typeface="Times New Roman" panose="02020603050405020304" pitchFamily="18" charset="0"/>
              </a:rPr>
              <a:t>This gives the output</a:t>
            </a:r>
          </a:p>
          <a:p>
            <a:endParaRPr lang="en-GB" sz="1400" dirty="0" smtClean="0">
              <a:latin typeface="Courier New" panose="02070309020205020404" pitchFamily="49" charset="0"/>
              <a:cs typeface="Courier New" panose="02070309020205020404" pitchFamily="49" charset="0"/>
            </a:endParaRPr>
          </a:p>
          <a:p>
            <a:r>
              <a:rPr lang="en-GB" sz="1400" dirty="0" smtClean="0">
                <a:latin typeface="Courier New" panose="02070309020205020404" pitchFamily="49" charset="0"/>
                <a:cs typeface="Courier New" panose="02070309020205020404" pitchFamily="49" charset="0"/>
              </a:rPr>
              <a:t>Confusion </a:t>
            </a:r>
            <a:r>
              <a:rPr lang="en-GB" sz="1400" dirty="0">
                <a:latin typeface="Courier New" panose="02070309020205020404" pitchFamily="49" charset="0"/>
                <a:cs typeface="Courier New" panose="02070309020205020404" pitchFamily="49" charset="0"/>
              </a:rPr>
              <a:t>Matrix and Statistics</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Reference</a:t>
            </a:r>
          </a:p>
          <a:p>
            <a:r>
              <a:rPr lang="en-GB" sz="1400" dirty="0">
                <a:latin typeface="Courier New" panose="02070309020205020404" pitchFamily="49" charset="0"/>
                <a:cs typeface="Courier New" panose="02070309020205020404" pitchFamily="49" charset="0"/>
              </a:rPr>
              <a:t>Prediction   </a:t>
            </a:r>
            <a:r>
              <a:rPr lang="en-GB" sz="1400" dirty="0" err="1">
                <a:latin typeface="Courier New" panose="02070309020205020404" pitchFamily="49" charset="0"/>
                <a:cs typeface="Courier New" panose="02070309020205020404" pitchFamily="49" charset="0"/>
              </a:rPr>
              <a:t>setosa</a:t>
            </a:r>
            <a:r>
              <a:rPr lang="en-GB" sz="1400" dirty="0">
                <a:latin typeface="Courier New" panose="02070309020205020404" pitchFamily="49" charset="0"/>
                <a:cs typeface="Courier New" panose="02070309020205020404" pitchFamily="49" charset="0"/>
              </a:rPr>
              <a:t> versicolor </a:t>
            </a:r>
            <a:r>
              <a:rPr lang="en-GB" sz="1400" dirty="0" err="1">
                <a:latin typeface="Courier New" panose="02070309020205020404" pitchFamily="49" charset="0"/>
                <a:cs typeface="Courier New" panose="02070309020205020404" pitchFamily="49" charset="0"/>
              </a:rPr>
              <a:t>virginica</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setosa</a:t>
            </a:r>
            <a:r>
              <a:rPr lang="en-GB" sz="1400" dirty="0">
                <a:latin typeface="Courier New" panose="02070309020205020404" pitchFamily="49" charset="0"/>
                <a:cs typeface="Courier New" panose="02070309020205020404" pitchFamily="49" charset="0"/>
              </a:rPr>
              <a:t>         15          0         0</a:t>
            </a:r>
          </a:p>
          <a:p>
            <a:r>
              <a:rPr lang="en-GB" sz="1400" dirty="0">
                <a:latin typeface="Courier New" panose="02070309020205020404" pitchFamily="49" charset="0"/>
                <a:cs typeface="Courier New" panose="02070309020205020404" pitchFamily="49" charset="0"/>
              </a:rPr>
              <a:t>  versicolor      0         13         0</a:t>
            </a: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virginica</a:t>
            </a:r>
            <a:r>
              <a:rPr lang="en-GB" sz="1400" dirty="0">
                <a:latin typeface="Courier New" panose="02070309020205020404" pitchFamily="49" charset="0"/>
                <a:cs typeface="Courier New" panose="02070309020205020404" pitchFamily="49" charset="0"/>
              </a:rPr>
              <a:t>       0          2        15</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Overall </a:t>
            </a:r>
            <a:r>
              <a:rPr lang="en-GB" sz="1400" dirty="0" smtClean="0">
                <a:latin typeface="Courier New" panose="02070309020205020404" pitchFamily="49" charset="0"/>
                <a:cs typeface="Courier New" panose="02070309020205020404" pitchFamily="49" charset="0"/>
              </a:rPr>
              <a:t>Statistics                                          </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Accuracy : 0.9556          </a:t>
            </a:r>
          </a:p>
          <a:p>
            <a:r>
              <a:rPr lang="en-GB" sz="1400" dirty="0">
                <a:latin typeface="Courier New" panose="02070309020205020404" pitchFamily="49" charset="0"/>
                <a:cs typeface="Courier New" panose="02070309020205020404" pitchFamily="49" charset="0"/>
              </a:rPr>
              <a:t>                 95% CI : (0.8485, 0.9946)</a:t>
            </a:r>
          </a:p>
          <a:p>
            <a:r>
              <a:rPr lang="en-GB" sz="1400" dirty="0">
                <a:latin typeface="Courier New" panose="02070309020205020404" pitchFamily="49" charset="0"/>
                <a:cs typeface="Courier New" panose="02070309020205020404" pitchFamily="49" charset="0"/>
              </a:rPr>
              <a:t>    No Information Rate : 0.3333          </a:t>
            </a:r>
          </a:p>
          <a:p>
            <a:r>
              <a:rPr lang="en-GB" sz="1400" dirty="0">
                <a:latin typeface="Courier New" panose="02070309020205020404" pitchFamily="49" charset="0"/>
                <a:cs typeface="Courier New" panose="02070309020205020404" pitchFamily="49" charset="0"/>
              </a:rPr>
              <a:t>    P-Value [</a:t>
            </a:r>
            <a:r>
              <a:rPr lang="en-GB" sz="1400" dirty="0" err="1">
                <a:latin typeface="Courier New" panose="02070309020205020404" pitchFamily="49" charset="0"/>
                <a:cs typeface="Courier New" panose="02070309020205020404" pitchFamily="49" charset="0"/>
              </a:rPr>
              <a:t>Acc</a:t>
            </a:r>
            <a:r>
              <a:rPr lang="en-GB" sz="1400" dirty="0">
                <a:latin typeface="Courier New" panose="02070309020205020404" pitchFamily="49" charset="0"/>
                <a:cs typeface="Courier New" panose="02070309020205020404" pitchFamily="49" charset="0"/>
              </a:rPr>
              <a:t> &gt; NIR] : &lt; 2.2e-16       </a:t>
            </a:r>
          </a:p>
          <a:p>
            <a:r>
              <a:rPr lang="en-GB" sz="1400" dirty="0">
                <a:latin typeface="Courier New" panose="02070309020205020404" pitchFamily="49" charset="0"/>
                <a:cs typeface="Courier New" panose="02070309020205020404" pitchFamily="49" charset="0"/>
              </a:rPr>
              <a:t>                                          </a:t>
            </a:r>
          </a:p>
          <a:p>
            <a:r>
              <a:rPr lang="en-GB" sz="1400" dirty="0">
                <a:latin typeface="Courier New" panose="02070309020205020404" pitchFamily="49" charset="0"/>
                <a:cs typeface="Courier New" panose="02070309020205020404" pitchFamily="49" charset="0"/>
              </a:rPr>
              <a:t>                  Kappa : 0.9333          </a:t>
            </a:r>
            <a:r>
              <a:rPr lang="en-GB" sz="1400" dirty="0" smtClean="0">
                <a:latin typeface="Courier New" panose="02070309020205020404" pitchFamily="49" charset="0"/>
                <a:cs typeface="Courier New" panose="02070309020205020404" pitchFamily="49" charset="0"/>
              </a:rPr>
              <a:t>                                          </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Mcnemar's</a:t>
            </a:r>
            <a:r>
              <a:rPr lang="en-GB" sz="1400" dirty="0">
                <a:latin typeface="Courier New" panose="02070309020205020404" pitchFamily="49" charset="0"/>
                <a:cs typeface="Courier New" panose="02070309020205020404" pitchFamily="49" charset="0"/>
              </a:rPr>
              <a:t> Test P-Value : NA              </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Statistics by Class</a:t>
            </a:r>
            <a:r>
              <a:rPr lang="en-GB" sz="1400" dirty="0" smtClean="0">
                <a:latin typeface="Courier New" panose="02070309020205020404" pitchFamily="49" charset="0"/>
                <a:cs typeface="Courier New" panose="02070309020205020404" pitchFamily="49" charset="0"/>
              </a:rPr>
              <a:t>:</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Class: </a:t>
            </a:r>
            <a:r>
              <a:rPr lang="en-GB" sz="1400" dirty="0" err="1">
                <a:latin typeface="Courier New" panose="02070309020205020404" pitchFamily="49" charset="0"/>
                <a:cs typeface="Courier New" panose="02070309020205020404" pitchFamily="49" charset="0"/>
              </a:rPr>
              <a:t>setosa</a:t>
            </a:r>
            <a:r>
              <a:rPr lang="en-GB" sz="1400" dirty="0">
                <a:latin typeface="Courier New" panose="02070309020205020404" pitchFamily="49" charset="0"/>
                <a:cs typeface="Courier New" panose="02070309020205020404" pitchFamily="49" charset="0"/>
              </a:rPr>
              <a:t> Class: versicolor Class: </a:t>
            </a:r>
            <a:r>
              <a:rPr lang="en-GB" sz="1400" dirty="0" err="1">
                <a:latin typeface="Courier New" panose="02070309020205020404" pitchFamily="49" charset="0"/>
                <a:cs typeface="Courier New" panose="02070309020205020404" pitchFamily="49" charset="0"/>
              </a:rPr>
              <a:t>virginica</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Sensitivity                 1.0000            0.8667           1.0000</a:t>
            </a:r>
          </a:p>
          <a:p>
            <a:r>
              <a:rPr lang="en-GB" sz="1400" dirty="0">
                <a:latin typeface="Courier New" panose="02070309020205020404" pitchFamily="49" charset="0"/>
                <a:cs typeface="Courier New" panose="02070309020205020404" pitchFamily="49" charset="0"/>
              </a:rPr>
              <a:t>Specificity                 1.0000            1.0000           0.9333</a:t>
            </a:r>
          </a:p>
          <a:p>
            <a:r>
              <a:rPr lang="en-GB" sz="1400" dirty="0" err="1">
                <a:latin typeface="Courier New" panose="02070309020205020404" pitchFamily="49" charset="0"/>
                <a:cs typeface="Courier New" panose="02070309020205020404" pitchFamily="49" charset="0"/>
              </a:rPr>
              <a:t>Pos</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Pred</a:t>
            </a:r>
            <a:r>
              <a:rPr lang="en-GB" sz="1400" dirty="0">
                <a:latin typeface="Courier New" panose="02070309020205020404" pitchFamily="49" charset="0"/>
                <a:cs typeface="Courier New" panose="02070309020205020404" pitchFamily="49" charset="0"/>
              </a:rPr>
              <a:t> Value              1.0000            1.0000           0.8824</a:t>
            </a:r>
          </a:p>
          <a:p>
            <a:r>
              <a:rPr lang="en-GB" sz="1400" dirty="0" err="1">
                <a:latin typeface="Courier New" panose="02070309020205020404" pitchFamily="49" charset="0"/>
                <a:cs typeface="Courier New" panose="02070309020205020404" pitchFamily="49" charset="0"/>
              </a:rPr>
              <a:t>Neg</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Pred</a:t>
            </a:r>
            <a:r>
              <a:rPr lang="en-GB" sz="1400" dirty="0">
                <a:latin typeface="Courier New" panose="02070309020205020404" pitchFamily="49" charset="0"/>
                <a:cs typeface="Courier New" panose="02070309020205020404" pitchFamily="49" charset="0"/>
              </a:rPr>
              <a:t> Value              1.0000            0.9375           1.0000</a:t>
            </a:r>
          </a:p>
          <a:p>
            <a:r>
              <a:rPr lang="en-GB" sz="1400" dirty="0">
                <a:latin typeface="Courier New" panose="02070309020205020404" pitchFamily="49" charset="0"/>
                <a:cs typeface="Courier New" panose="02070309020205020404" pitchFamily="49" charset="0"/>
              </a:rPr>
              <a:t>Prevalence                  0.3333            0.3333           0.3333</a:t>
            </a:r>
          </a:p>
          <a:p>
            <a:r>
              <a:rPr lang="en-GB" sz="1400" dirty="0">
                <a:latin typeface="Courier New" panose="02070309020205020404" pitchFamily="49" charset="0"/>
                <a:cs typeface="Courier New" panose="02070309020205020404" pitchFamily="49" charset="0"/>
              </a:rPr>
              <a:t>Detection Rate              0.3333            0.2889           0.3333</a:t>
            </a:r>
          </a:p>
          <a:p>
            <a:r>
              <a:rPr lang="en-GB" sz="1400" dirty="0">
                <a:latin typeface="Courier New" panose="02070309020205020404" pitchFamily="49" charset="0"/>
                <a:cs typeface="Courier New" panose="02070309020205020404" pitchFamily="49" charset="0"/>
              </a:rPr>
              <a:t>Detection Prevalence        0.3333            0.2889           0.3778</a:t>
            </a:r>
          </a:p>
          <a:p>
            <a:r>
              <a:rPr lang="en-GB" sz="1400" dirty="0">
                <a:latin typeface="Courier New" panose="02070309020205020404" pitchFamily="49" charset="0"/>
                <a:cs typeface="Courier New" panose="02070309020205020404" pitchFamily="49" charset="0"/>
              </a:rPr>
              <a:t>Balanced Accuracy           1.0000            0.9333           0.9667</a:t>
            </a:r>
            <a:endParaRPr lang="en-GB" sz="1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6882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24636"/>
            <a:ext cx="8640960" cy="5909310"/>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rPr>
              <a:t>Support </a:t>
            </a:r>
            <a:r>
              <a:rPr lang="en-GB" b="1" dirty="0">
                <a:latin typeface="Times New Roman" panose="02020603050405020304" pitchFamily="18" charset="0"/>
                <a:cs typeface="Times New Roman" panose="02020603050405020304" pitchFamily="18" charset="0"/>
              </a:rPr>
              <a:t>Vector Machines</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 rationale behind a maximal margin classifier is to find an optimal line/hyperplane that maximises the margin, that is, the distance between data points of both classes. This turns out to be a rather straightforward optimisation problem.</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But what do we do if there isn’t a 'clean' separating line between the classes?</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Support vector classifiers (SVC) were developed that use a soft margin approach. The hyperplane is placed in a way that it correctly classifies most of the data points.</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In reality, we face even more complex data sets where a hyperplane would never do a good job at separating the two </a:t>
            </a:r>
            <a:r>
              <a:rPr lang="en-GB" dirty="0" smtClean="0">
                <a:latin typeface="Times New Roman" panose="02020603050405020304" pitchFamily="18" charset="0"/>
                <a:cs typeface="Times New Roman" panose="02020603050405020304" pitchFamily="18" charset="0"/>
              </a:rPr>
              <a:t>classes. A </a:t>
            </a:r>
            <a:r>
              <a:rPr lang="en-GB" dirty="0">
                <a:latin typeface="Times New Roman" panose="02020603050405020304" pitchFamily="18" charset="0"/>
                <a:cs typeface="Times New Roman" panose="02020603050405020304" pitchFamily="18" charset="0"/>
              </a:rPr>
              <a:t>non-linear boundary </a:t>
            </a:r>
            <a:r>
              <a:rPr lang="en-GB" dirty="0" smtClean="0">
                <a:latin typeface="Times New Roman" panose="02020603050405020304" pitchFamily="18" charset="0"/>
                <a:cs typeface="Times New Roman" panose="02020603050405020304" pitchFamily="18" charset="0"/>
              </a:rPr>
              <a:t>in this case can do </a:t>
            </a:r>
            <a:r>
              <a:rPr lang="en-GB" dirty="0">
                <a:latin typeface="Times New Roman" panose="02020603050405020304" pitchFamily="18" charset="0"/>
                <a:cs typeface="Times New Roman" panose="02020603050405020304" pitchFamily="18" charset="0"/>
              </a:rPr>
              <a:t>the job. </a:t>
            </a:r>
            <a:endParaRPr lang="en-GB" dirty="0" smtClean="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Support </a:t>
            </a:r>
            <a:r>
              <a:rPr lang="en-GB" dirty="0">
                <a:latin typeface="Times New Roman" panose="02020603050405020304" pitchFamily="18" charset="0"/>
                <a:cs typeface="Times New Roman" panose="02020603050405020304" pitchFamily="18" charset="0"/>
              </a:rPr>
              <a:t>vector machines are a generalisation of support vector classifiers that make use of kernels to map the original feature set to a higher dimensional space where classes are linearly separable. This might sound counter-intuitive, as increasing the dimensionality of the problem is </a:t>
            </a:r>
            <a:r>
              <a:rPr lang="en-GB" dirty="0" smtClean="0">
                <a:latin typeface="Times New Roman" panose="02020603050405020304" pitchFamily="18" charset="0"/>
                <a:cs typeface="Times New Roman" panose="02020603050405020304" pitchFamily="18" charset="0"/>
              </a:rPr>
              <a:t>undesirable. </a:t>
            </a:r>
            <a:r>
              <a:rPr lang="en-GB" dirty="0">
                <a:latin typeface="Times New Roman" panose="02020603050405020304" pitchFamily="18" charset="0"/>
                <a:cs typeface="Times New Roman" panose="02020603050405020304" pitchFamily="18" charset="0"/>
              </a:rPr>
              <a:t>However, the kernel trick enable us to work in an implicit feature space, such that the data is never explicitly expressed in higher dimensions. Think about kernels as generalised distance measures.</a:t>
            </a:r>
            <a:endParaRPr lang="en-GB" dirty="0" smtClean="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58196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24636"/>
            <a:ext cx="8640960" cy="5632311"/>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rPr>
              <a:t>Support </a:t>
            </a:r>
            <a:r>
              <a:rPr lang="en-GB" b="1" dirty="0">
                <a:latin typeface="Times New Roman" panose="02020603050405020304" pitchFamily="18" charset="0"/>
                <a:cs typeface="Times New Roman" panose="02020603050405020304" pitchFamily="18" charset="0"/>
              </a:rPr>
              <a:t>Vector Machines</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 type of kernel is a </a:t>
            </a:r>
            <a:r>
              <a:rPr lang="en-GB" dirty="0" err="1">
                <a:latin typeface="Times New Roman" panose="02020603050405020304" pitchFamily="18" charset="0"/>
                <a:cs typeface="Times New Roman" panose="02020603050405020304" pitchFamily="18" charset="0"/>
              </a:rPr>
              <a:t>hyperparameter</a:t>
            </a:r>
            <a:r>
              <a:rPr lang="en-GB" dirty="0">
                <a:latin typeface="Times New Roman" panose="02020603050405020304" pitchFamily="18" charset="0"/>
                <a:cs typeface="Times New Roman" panose="02020603050405020304" pitchFamily="18" charset="0"/>
              </a:rPr>
              <a:t> that we can infer using cross-validation. However, in `caret`, each kernel is defined as a separate model, and thus the cross-validation loop need to be written manually rather than relying on the `</a:t>
            </a:r>
            <a:r>
              <a:rPr lang="en-GB" dirty="0" err="1">
                <a:latin typeface="Times New Roman" panose="02020603050405020304" pitchFamily="18" charset="0"/>
                <a:cs typeface="Times New Roman" panose="02020603050405020304" pitchFamily="18" charset="0"/>
              </a:rPr>
              <a:t>trainControl</a:t>
            </a:r>
            <a:r>
              <a:rPr lang="en-GB" dirty="0">
                <a:latin typeface="Times New Roman" panose="02020603050405020304" pitchFamily="18" charset="0"/>
                <a:cs typeface="Times New Roman" panose="02020603050405020304" pitchFamily="18" charset="0"/>
              </a:rPr>
              <a:t>` function. </a:t>
            </a:r>
            <a:endParaRPr lang="en-GB" dirty="0" smtClean="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(In python: This </a:t>
            </a:r>
            <a:r>
              <a:rPr lang="en-GB" dirty="0">
                <a:latin typeface="Times New Roman" panose="02020603050405020304" pitchFamily="18" charset="0"/>
                <a:cs typeface="Times New Roman" panose="02020603050405020304" pitchFamily="18" charset="0"/>
              </a:rPr>
              <a:t>is not a problem in `</a:t>
            </a:r>
            <a:r>
              <a:rPr lang="en-GB" dirty="0" err="1">
                <a:latin typeface="Times New Roman" panose="02020603050405020304" pitchFamily="18" charset="0"/>
                <a:cs typeface="Times New Roman" panose="02020603050405020304" pitchFamily="18" charset="0"/>
              </a:rPr>
              <a:t>scikit</a:t>
            </a:r>
            <a:r>
              <a:rPr lang="en-GB" dirty="0">
                <a:latin typeface="Times New Roman" panose="02020603050405020304" pitchFamily="18" charset="0"/>
                <a:cs typeface="Times New Roman" panose="02020603050405020304" pitchFamily="18" charset="0"/>
              </a:rPr>
              <a:t>-learn` where SVMs are implemented as a generic function that takes kernel as an </a:t>
            </a:r>
            <a:r>
              <a:rPr lang="en-GB" dirty="0" smtClean="0">
                <a:latin typeface="Times New Roman" panose="02020603050405020304" pitchFamily="18" charset="0"/>
                <a:cs typeface="Times New Roman" panose="02020603050405020304" pitchFamily="18" charset="0"/>
              </a:rPr>
              <a:t>input).</a:t>
            </a:r>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Note: SVMs are inherently binary classifiers. The most common ways to deal with multi-class problems is by building several *one-versus-all* or *one-versus-one* classifiers</a:t>
            </a:r>
            <a:r>
              <a:rPr lang="en-GB" dirty="0" smtClean="0">
                <a:latin typeface="Times New Roman" panose="02020603050405020304" pitchFamily="18" charset="0"/>
                <a:cs typeface="Times New Roman" panose="02020603050405020304" pitchFamily="18" charset="0"/>
              </a:rPr>
              <a:t>.</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In `R` we use the `train` function with `</a:t>
            </a:r>
            <a:r>
              <a:rPr lang="en-GB" dirty="0" err="1">
                <a:latin typeface="Times New Roman" panose="02020603050405020304" pitchFamily="18" charset="0"/>
                <a:cs typeface="Times New Roman" panose="02020603050405020304" pitchFamily="18" charset="0"/>
              </a:rPr>
              <a:t>svm</a:t>
            </a:r>
            <a:r>
              <a:rPr lang="en-GB" dirty="0">
                <a:latin typeface="Times New Roman" panose="02020603050405020304" pitchFamily="18" charset="0"/>
                <a:cs typeface="Times New Roman" panose="02020603050405020304" pitchFamily="18" charset="0"/>
              </a:rPr>
              <a:t>_` method to fit a support vector machine, where `_` is the kernel we want to use. For example `</a:t>
            </a:r>
            <a:r>
              <a:rPr lang="en-GB" dirty="0" err="1">
                <a:latin typeface="Times New Roman" panose="02020603050405020304" pitchFamily="18" charset="0"/>
                <a:cs typeface="Times New Roman" panose="02020603050405020304" pitchFamily="18" charset="0"/>
              </a:rPr>
              <a:t>svmLinear</a:t>
            </a:r>
            <a:r>
              <a:rPr lang="en-GB" dirty="0">
                <a:latin typeface="Times New Roman" panose="02020603050405020304" pitchFamily="18" charset="0"/>
                <a:cs typeface="Times New Roman" panose="02020603050405020304" pitchFamily="18" charset="0"/>
              </a:rPr>
              <a:t>` is a support vector machine with a linear kernel, `</a:t>
            </a:r>
            <a:r>
              <a:rPr lang="en-GB" dirty="0" err="1">
                <a:latin typeface="Times New Roman" panose="02020603050405020304" pitchFamily="18" charset="0"/>
                <a:cs typeface="Times New Roman" panose="02020603050405020304" pitchFamily="18" charset="0"/>
              </a:rPr>
              <a:t>svmRadial</a:t>
            </a:r>
            <a:r>
              <a:rPr lang="en-GB" dirty="0">
                <a:latin typeface="Times New Roman" panose="02020603050405020304" pitchFamily="18" charset="0"/>
                <a:cs typeface="Times New Roman" panose="02020603050405020304" pitchFamily="18" charset="0"/>
              </a:rPr>
              <a:t>` is s SVM with radial basis kernel, while `</a:t>
            </a:r>
            <a:r>
              <a:rPr lang="en-GB" dirty="0" err="1">
                <a:latin typeface="Times New Roman" panose="02020603050405020304" pitchFamily="18" charset="0"/>
                <a:cs typeface="Times New Roman" panose="02020603050405020304" pitchFamily="18" charset="0"/>
              </a:rPr>
              <a:t>svmPoly</a:t>
            </a:r>
            <a:r>
              <a:rPr lang="en-GB" dirty="0">
                <a:latin typeface="Times New Roman" panose="02020603050405020304" pitchFamily="18" charset="0"/>
                <a:cs typeface="Times New Roman" panose="02020603050405020304" pitchFamily="18" charset="0"/>
              </a:rPr>
              <a:t>` uses a polynomial kernel.</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First we fit a SVM to the iris dataset using a linear kernel.</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 following code requires the </a:t>
            </a:r>
            <a:r>
              <a:rPr lang="en-GB" dirty="0" err="1">
                <a:latin typeface="Times New Roman" panose="02020603050405020304" pitchFamily="18" charset="0"/>
                <a:cs typeface="Times New Roman" panose="02020603050405020304" pitchFamily="18" charset="0"/>
              </a:rPr>
              <a:t>kernlab</a:t>
            </a: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package in R </a:t>
            </a:r>
          </a:p>
        </p:txBody>
      </p:sp>
    </p:spTree>
    <p:extLst>
      <p:ext uri="{BB962C8B-B14F-4D97-AF65-F5344CB8AC3E}">
        <p14:creationId xmlns:p14="http://schemas.microsoft.com/office/powerpoint/2010/main" val="29035530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6125</TotalTime>
  <Words>1887</Words>
  <Application>Microsoft Office PowerPoint</Application>
  <PresentationFormat>On-screen Show (4:3)</PresentationFormat>
  <Paragraphs>231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MS PGothic</vt:lpstr>
      <vt:lpstr>Arial</vt:lpstr>
      <vt:lpstr>Calibri</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Bruun</dc:creator>
  <cp:lastModifiedBy>Bruun, John</cp:lastModifiedBy>
  <cp:revision>125</cp:revision>
  <dcterms:created xsi:type="dcterms:W3CDTF">2019-09-29T22:38:18Z</dcterms:created>
  <dcterms:modified xsi:type="dcterms:W3CDTF">2021-02-11T13:16:00Z</dcterms:modified>
</cp:coreProperties>
</file>