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7"/>
    <p:restoredTop sz="94737"/>
  </p:normalViewPr>
  <p:slideViewPr>
    <p:cSldViewPr snapToGrid="0" snapToObjects="1">
      <p:cViewPr varScale="1">
        <p:scale>
          <a:sx n="92" d="100"/>
          <a:sy n="92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C3B6-A86A-5C44-946A-EA125128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F588B-B5B0-5049-916E-2BC955688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9563-5500-4D49-BED2-99946F85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F534-D41D-CF4A-AA6D-2EC2D423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3E10-FE45-8A40-91D9-FADAAFBE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4F52-1494-3741-BEE2-240A9E38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C06A8-DE51-E246-AC73-0461FA46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66BD-BE1D-654D-B7B4-63E60E76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1089-3A9B-FC4C-96E0-BB5CF407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0BD97-FC43-CD47-A8C5-063AA256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FA998-8285-D541-AA4E-ED274EBED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AA44-CFE4-8E48-92CE-B70E764C2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680A-95AB-2F4A-9D37-6E68C3A4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E5BB-5F92-E146-A6B6-27083E17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725E-1326-BB4D-882B-3DD07CCF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6BB2-37A9-BB43-A228-40EB5987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2538-9EAD-A84A-A0C7-172F5CDE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74F5-B4D9-F748-AC0D-831E0B08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0B9F5-0F77-9544-88ED-67A7C67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4E39-73F1-6C4A-959B-043EA62E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04C-A0F7-E143-89A4-38293DDA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1D1F-D057-1C46-87A4-F7859C46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440B-75C9-9345-8373-DC420D99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EAB8-F68C-AA40-87B4-826627E9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F594-B5BB-BA45-A1FD-ED03C2C8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4848-C8D8-6B4F-AEC1-E9E31AC7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3320-6227-C849-89E3-6DE927A5B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5350D-5075-7449-8C33-3DE0DADC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FE3C-A9B8-6548-B4A2-652F4FD1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F8EE5-BE09-8E4B-AA4C-3B220A34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DDF4-3525-6F4C-BA99-B2E26198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69A1-0EAD-D748-AAB2-52454F86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2909D-EA91-D24B-A420-C78D2CD6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79A2-BF1F-7A4E-9FFC-A48458B1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22C39-D5C4-C645-8246-03AB682AC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8C80B-6B7D-A549-B042-B939D6485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51A03-4D2A-E148-A3C9-05216B29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F6411-16F1-CF46-BA60-C02C59B9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FFEAA-ED0C-AB4F-AD63-2092467B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B9DF-26DE-3444-8D4B-B2813C9E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3A20C-CE4F-1B46-A531-07CBCD9C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CB08A-6A0C-1945-93D0-FECA3A4A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BB23C-B7A7-0241-9904-DEA418F1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D3958-3A55-0B42-A92D-D0663669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B0751-6938-6947-A092-1C7F55F6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012-014B-7E49-9793-84ADFA60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AD64-6D68-4043-9ED1-D1CA87C6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15DD-1634-6746-8BB9-EC6FAE61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D6EC9-B994-5A47-81FA-47E6E444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61862-25F4-1349-8DCF-B7F9E1BA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A05E4-461C-8444-BEED-F9E4311F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93FD7-0C3F-8A4A-A6F9-12C8650C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3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3091-D1DD-3245-9EB8-AF8E0D10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5626F-590F-D844-9C88-20FEE74F5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5D01E-28C5-A54C-8782-690920A3A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B67F6-BCF5-164B-9162-211491A1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442A4-2EC6-8040-850F-89BC6041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BD54-B02E-8341-8907-CF8DC867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C06D7-4A70-904F-9ECA-0ACBAF15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DD516-9EFC-4946-BD73-92463D89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9486-AA17-0E4B-B020-5D11FE413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5067-F508-FC4E-B99D-1E293A2ADBCE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9F3E-A5B3-534F-A2AF-96DC551F5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A90F-49C4-7E4C-B783-9642E8E9B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03B4-B1C4-A44A-AA2C-945EAE9D0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D655-C433-AC48-B210-7B024975E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181"/>
            <a:ext cx="9144000" cy="1787092"/>
          </a:xfrm>
        </p:spPr>
        <p:txBody>
          <a:bodyPr/>
          <a:lstStyle/>
          <a:p>
            <a:r>
              <a:rPr lang="en-US" dirty="0"/>
              <a:t>Classification methods to approximate Bayes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6AC0B-AFD5-D346-8693-C13B1977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3871"/>
            <a:ext cx="9144000" cy="845129"/>
          </a:xfrm>
        </p:spPr>
        <p:txBody>
          <a:bodyPr/>
          <a:lstStyle/>
          <a:p>
            <a:r>
              <a:rPr lang="en-US" dirty="0"/>
              <a:t>Nicholas P.J. Harper, 700038738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27EB51A-7A23-954F-A73B-D2C7D6C564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46" y="3131126"/>
            <a:ext cx="4091709" cy="3400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B2E14-3F8C-E849-AD7D-548575E5A13C}"/>
              </a:ext>
            </a:extLst>
          </p:cNvPr>
          <p:cNvSpPr txBox="1"/>
          <p:nvPr/>
        </p:nvSpPr>
        <p:spPr>
          <a:xfrm>
            <a:off x="1149926" y="3657598"/>
            <a:ext cx="57634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Problem: </a:t>
            </a:r>
          </a:p>
          <a:p>
            <a:r>
              <a:rPr lang="en-US" sz="2800" dirty="0"/>
              <a:t>Find the best method to classify a dataset of X1 and X2 data and report on the results from each method and the optimization techniques employed</a:t>
            </a:r>
          </a:p>
        </p:txBody>
      </p:sp>
    </p:spTree>
    <p:extLst>
      <p:ext uri="{BB962C8B-B14F-4D97-AF65-F5344CB8AC3E}">
        <p14:creationId xmlns:p14="http://schemas.microsoft.com/office/powerpoint/2010/main" val="227582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45C4-0470-5D47-BE13-D8F3412F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2" y="140042"/>
            <a:ext cx="11894236" cy="98867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and Quadratic Discriminant Analyses (LDA &amp; QDA) and </a:t>
            </a:r>
            <a:r>
              <a:rPr lang="en-US" dirty="0" err="1"/>
              <a:t>optimisation</a:t>
            </a:r>
            <a:r>
              <a:rPr lang="en-US" dirty="0"/>
              <a:t> using Receiver-Operator curves (ROC)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795C6-9C19-E84D-B984-CF478A338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882" y="1271587"/>
                <a:ext cx="5531482" cy="5446369"/>
              </a:xfrm>
              <a:ln w="28575">
                <a:solidFill>
                  <a:srgbClr val="92D050"/>
                </a:solidFill>
              </a:ln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LDA and QDA approximate the Bayes classifier</a:t>
                </a:r>
                <a:r>
                  <a:rPr lang="en-GB" dirty="0"/>
                  <a:t> by: </a:t>
                </a:r>
              </a:p>
              <a:p>
                <a:pPr lvl="1"/>
                <a:r>
                  <a:rPr lang="en-GB" dirty="0"/>
                  <a:t>separating random variables (X) into different classes (j) using a probability density function (f</a:t>
                </a:r>
                <a:r>
                  <a:rPr lang="en-GB" baseline="-25000" dirty="0"/>
                  <a:t>i</a:t>
                </a:r>
                <a:r>
                  <a:rPr lang="en-GB" dirty="0"/>
                  <a:t>(X)) associated with each class. </a:t>
                </a:r>
              </a:p>
              <a:p>
                <a:pPr lvl="1"/>
                <a:r>
                  <a:rPr lang="en-GB" dirty="0"/>
                  <a:t>if random variable, X, has a higher probability that it is in class j (say p &gt; 0.5) , then it is placed into class j</a:t>
                </a:r>
              </a:p>
              <a:p>
                <a:endParaRPr lang="en-GB" dirty="0"/>
              </a:p>
              <a:p>
                <a:r>
                  <a:rPr lang="en-GB" dirty="0"/>
                  <a:t>Similarities:</a:t>
                </a:r>
              </a:p>
              <a:p>
                <a:r>
                  <a:rPr lang="en-GB" dirty="0"/>
                  <a:t>Decision boundary between 2 classes initially placed at p = 0.5</a:t>
                </a:r>
              </a:p>
              <a:p>
                <a:r>
                  <a:rPr lang="en-GB" dirty="0"/>
                  <a:t>All classes have a multivariate normal distribution</a:t>
                </a:r>
              </a:p>
              <a:p>
                <a:r>
                  <a:rPr lang="en-GB" dirty="0"/>
                  <a:t>Each class has its own: </a:t>
                </a:r>
              </a:p>
              <a:p>
                <a:pPr lvl="1"/>
                <a:r>
                  <a:rPr lang="en-GB" dirty="0"/>
                  <a:t>Mean 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US" dirty="0"/>
                  <a:t>Proportion of training observations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dirty="0">
                    <a:effectLst/>
                  </a:rPr>
                  <a:t>)</a:t>
                </a:r>
              </a:p>
              <a:p>
                <a:r>
                  <a:rPr lang="en-GB" dirty="0"/>
                  <a:t>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dirty="0">
                    <a:effectLst/>
                  </a:rPr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Differences:</a:t>
                </a:r>
              </a:p>
              <a:p>
                <a:r>
                  <a:rPr lang="en-GB" dirty="0"/>
                  <a:t>Decision boundary between any 2 classes: </a:t>
                </a:r>
              </a:p>
              <a:p>
                <a:pPr lvl="1"/>
                <a:r>
                  <a:rPr lang="en-GB" dirty="0"/>
                  <a:t>In LDA, is a linear function of X</a:t>
                </a:r>
              </a:p>
              <a:p>
                <a:pPr lvl="1"/>
                <a:r>
                  <a:rPr lang="en-GB" dirty="0"/>
                  <a:t>In QDA, is a quadratic function of X</a:t>
                </a:r>
              </a:p>
              <a:p>
                <a:r>
                  <a:rPr lang="en-GB" dirty="0"/>
                  <a:t>Class covariance matrices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In LDA, assumed to be the same for all classes</a:t>
                </a:r>
              </a:p>
              <a:p>
                <a:pPr lvl="1"/>
                <a:r>
                  <a:rPr lang="en-GB" dirty="0"/>
                  <a:t>In QDA, each class has its own covariance matrix</a:t>
                </a:r>
              </a:p>
              <a:p>
                <a:r>
                  <a:rPr lang="en-GB" dirty="0"/>
                  <a:t>For QDA, need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endParaRPr lang="en-GB" i="1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795C6-9C19-E84D-B984-CF478A338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882" y="1271587"/>
                <a:ext cx="5531482" cy="5446369"/>
              </a:xfrm>
              <a:blipFill>
                <a:blip r:embed="rId2"/>
                <a:stretch>
                  <a:fillRect t="-1157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B8AF0F1-C93E-1C48-9401-97BFDDEF13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8183" y="1271588"/>
                <a:ext cx="6154936" cy="5446369"/>
              </a:xfrm>
              <a:prstGeom prst="rect">
                <a:avLst/>
              </a:prstGeom>
              <a:ln w="28575">
                <a:solidFill>
                  <a:srgbClr val="92D050"/>
                </a:solidFill>
              </a:ln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ROC plots a smoothing curve of posterior results from testing set (predictions) against known classes from testing set (observed) to find: </a:t>
                </a:r>
              </a:p>
              <a:p>
                <a:pPr lvl="1"/>
                <a:r>
                  <a:rPr lang="en-GB" dirty="0"/>
                  <a:t>True positive rate (or sensitivity) – y-axis</a:t>
                </a:r>
              </a:p>
              <a:p>
                <a:pPr lvl="1"/>
                <a:r>
                  <a:rPr lang="en-GB" dirty="0"/>
                  <a:t>False positive rate (or 1-specificity) – x-axis</a:t>
                </a:r>
              </a:p>
              <a:p>
                <a14:m>
                  <m:oMath xmlns:m="http://schemas.openxmlformats.org/officeDocument/2006/math">
                    <m:r>
                      <a:rPr lang="en-GB" sz="2700" i="1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GB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700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700" i="1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d>
                          <m:dPr>
                            <m:ctrlPr>
                              <a:rPr lang="en-GB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𝑝𝑜𝑠𝑖𝑡𝑖𝑣𝑒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𝑛𝑒𝑔𝑎𝑡𝑖𝑣𝑒</m:t>
                            </m:r>
                          </m:e>
                        </m:d>
                      </m:den>
                    </m:f>
                  </m:oMath>
                </a14:m>
                <a:r>
                  <a:rPr lang="en-GB" sz="2700" dirty="0">
                    <a:effectLst/>
                  </a:rPr>
                  <a:t> </a:t>
                </a:r>
                <a:endParaRPr lang="en-US" sz="2700" dirty="0"/>
              </a:p>
              <a:p>
                <a14:m>
                  <m:oMath xmlns:m="http://schemas.openxmlformats.org/officeDocument/2006/math">
                    <m:r>
                      <a:rPr lang="en-GB" sz="2700" i="1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GB" sz="2700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GB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700" i="1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700" i="1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d>
                          <m:dPr>
                            <m:ctrlPr>
                              <a:rPr lang="en-GB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𝑝𝑜𝑠𝑖𝑡𝑖𝑣𝑒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700" i="1">
                                <a:latin typeface="Cambria Math" panose="02040503050406030204" pitchFamily="18" charset="0"/>
                              </a:rPr>
                              <m:t>𝑛𝑒𝑔𝑎𝑡𝑖𝑣𝑒</m:t>
                            </m:r>
                          </m:e>
                        </m:d>
                      </m:den>
                    </m:f>
                  </m:oMath>
                </a14:m>
                <a:endParaRPr lang="en-GB" sz="2700" dirty="0"/>
              </a:p>
              <a:p>
                <a:endParaRPr lang="en-GB" dirty="0"/>
              </a:p>
              <a:p>
                <a:r>
                  <a:rPr lang="en-GB" dirty="0"/>
                  <a:t>Plot ratios of these rates against each other for each threshold (p): </a:t>
                </a:r>
              </a:p>
              <a:p>
                <a:pPr lvl="1"/>
                <a:r>
                  <a:rPr lang="en-GB" dirty="0"/>
                  <a:t>Use Area Under Curve (AUC) algorithm from ROCR package </a:t>
                </a:r>
              </a:p>
              <a:p>
                <a:pPr lvl="1"/>
                <a:r>
                  <a:rPr lang="en-GB" dirty="0"/>
                  <a:t>Sets results as a fraction between 0 and 1</a:t>
                </a:r>
              </a:p>
              <a:p>
                <a:r>
                  <a:rPr lang="en-GB" dirty="0"/>
                  <a:t>Scaling measures ranking of predictions and shows all classification thresholds from 0 &lt; p &lt; 1 </a:t>
                </a:r>
              </a:p>
              <a:p>
                <a:r>
                  <a:rPr lang="en-GB" dirty="0"/>
                  <a:t>Model prediction quality assessed from how upwardly curved shape is:</a:t>
                </a:r>
              </a:p>
              <a:p>
                <a:pPr lvl="1"/>
                <a:r>
                  <a:rPr lang="en-GB" dirty="0"/>
                  <a:t>Predictions are 100% correct, AUC = 1</a:t>
                </a:r>
              </a:p>
              <a:p>
                <a:pPr lvl="1"/>
                <a:r>
                  <a:rPr lang="en-GB" dirty="0">
                    <a:effectLst/>
                  </a:rPr>
                  <a:t>No discriminatory factor, AUC = 0.5 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From ROCR package, estimates found of “optimal” threshold (p) for:</a:t>
                </a:r>
              </a:p>
              <a:p>
                <a:pPr lvl="1"/>
                <a:r>
                  <a:rPr lang="en-GB" dirty="0"/>
                  <a:t>Maximum accuracy (with associated plot)</a:t>
                </a:r>
              </a:p>
              <a:p>
                <a:pPr lvl="1"/>
                <a:r>
                  <a:rPr lang="en-GB" dirty="0"/>
                  <a:t>Both sensitivity and specificity</a:t>
                </a:r>
              </a:p>
              <a:p>
                <a:pPr lvl="1"/>
                <a:r>
                  <a:rPr lang="en-GB" dirty="0"/>
                  <a:t>Often located close to top left-hand corner of ROC curve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B8AF0F1-C93E-1C48-9401-97BFDDEF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3" y="1271588"/>
                <a:ext cx="6154936" cy="5446369"/>
              </a:xfrm>
              <a:prstGeom prst="rect">
                <a:avLst/>
              </a:prstGeom>
              <a:blipFill>
                <a:blip r:embed="rId3"/>
                <a:stretch>
                  <a:fillRect t="-1157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0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2AE98A2-D83E-0443-BD8B-1275D3F27F56}"/>
              </a:ext>
            </a:extLst>
          </p:cNvPr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72"/>
          <a:stretch/>
        </p:blipFill>
        <p:spPr bwMode="auto">
          <a:xfrm>
            <a:off x="6067424" y="4223261"/>
            <a:ext cx="5964851" cy="253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32C9E01-7DA9-3048-B093-E3111B7C363A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89117" y="481238"/>
            <a:ext cx="3543158" cy="349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C834BCA-30A6-054B-862F-D182931256C3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9837" y="778383"/>
            <a:ext cx="2045189" cy="908233"/>
          </a:xfrm>
          <a:prstGeom prst="rect">
            <a:avLst/>
          </a:prstGeom>
        </p:spPr>
      </p:pic>
      <p:pic>
        <p:nvPicPr>
          <p:cNvPr id="7" name="Picture 6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91B7D93F-AFB1-554A-94C4-A94B99C4031A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9837" y="2245039"/>
            <a:ext cx="2045189" cy="89797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88903E6-D71F-864D-93F6-ABAC7EF4F34C}"/>
              </a:ext>
            </a:extLst>
          </p:cNvPr>
          <p:cNvPicPr/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8029" y="4223261"/>
            <a:ext cx="5714136" cy="25178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281A9F94-FE60-D04C-8DF8-8780E4BD3E8D}"/>
              </a:ext>
            </a:extLst>
          </p:cNvPr>
          <p:cNvPicPr/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7449" y="481238"/>
            <a:ext cx="3414715" cy="3370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29094A6-E066-5142-80BE-A0DB3F4238F2}"/>
              </a:ext>
            </a:extLst>
          </p:cNvPr>
          <p:cNvPicPr/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697" y="2245039"/>
            <a:ext cx="2098448" cy="948218"/>
          </a:xfrm>
          <a:prstGeom prst="rect">
            <a:avLst/>
          </a:prstGeom>
        </p:spPr>
      </p:pic>
      <p:pic>
        <p:nvPicPr>
          <p:cNvPr id="14" name="Picture 13" descr="Table&#10;&#10;Description automatically generated with medium confidence">
            <a:extLst>
              <a:ext uri="{FF2B5EF4-FFF2-40B4-BE49-F238E27FC236}">
                <a16:creationId xmlns:a16="http://schemas.microsoft.com/office/drawing/2014/main" id="{E3B79269-2DFA-144B-9C7F-80809D7877D1}"/>
              </a:ext>
            </a:extLst>
          </p:cNvPr>
          <p:cNvPicPr/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457" y="793395"/>
            <a:ext cx="2045188" cy="9082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916D22-1A21-B941-B050-4675F30CFA0F}"/>
              </a:ext>
            </a:extLst>
          </p:cNvPr>
          <p:cNvSpPr txBox="1"/>
          <p:nvPr/>
        </p:nvSpPr>
        <p:spPr>
          <a:xfrm>
            <a:off x="418304" y="310518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 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FF989-8163-1643-BA60-F251CCD1E4D6}"/>
              </a:ext>
            </a:extLst>
          </p:cNvPr>
          <p:cNvSpPr txBox="1"/>
          <p:nvPr/>
        </p:nvSpPr>
        <p:spPr>
          <a:xfrm>
            <a:off x="6319837" y="310518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QDA results</a:t>
            </a:r>
          </a:p>
        </p:txBody>
      </p:sp>
    </p:spTree>
    <p:extLst>
      <p:ext uri="{BB962C8B-B14F-4D97-AF65-F5344CB8AC3E}">
        <p14:creationId xmlns:p14="http://schemas.microsoft.com/office/powerpoint/2010/main" val="240935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3095-EB32-FF4A-9592-863D995E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4" y="182245"/>
            <a:ext cx="10515600" cy="746223"/>
          </a:xfrm>
        </p:spPr>
        <p:txBody>
          <a:bodyPr>
            <a:normAutofit/>
          </a:bodyPr>
          <a:lstStyle/>
          <a:p>
            <a:r>
              <a:rPr lang="en-US" dirty="0"/>
              <a:t>Logistic Regression and Confusion matrices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132993FC-29FA-7B49-B78B-D6EF7E2DDC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162" y="843427"/>
            <a:ext cx="4362157" cy="446009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EBBB41-96DA-C247-B277-8E9C07C764FE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9564" y="5715000"/>
            <a:ext cx="1801156" cy="8405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D367D14-A458-FD44-9680-97857511A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491" y="1012876"/>
                <a:ext cx="7272391" cy="1816049"/>
              </a:xfrm>
              <a:prstGeom prst="rect">
                <a:avLst/>
              </a:prstGeom>
              <a:ln w="28575">
                <a:solidFill>
                  <a:srgbClr val="92D050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Good method for predicting qualitative (categorical) responses</a:t>
                </a:r>
                <a:r>
                  <a:rPr lang="en-GB" dirty="0">
                    <a:effectLst/>
                  </a:rPr>
                  <a:t>  that u</a:t>
                </a:r>
                <a:r>
                  <a:rPr lang="en-GB" dirty="0"/>
                  <a:t>ses logistic function: </a:t>
                </a:r>
                <a:endParaRPr lang="en-GB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/(1+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  <a:r>
                  <a:rPr lang="en-GB" dirty="0">
                    <a:effectLst/>
                  </a:rPr>
                  <a:t> </a:t>
                </a:r>
              </a:p>
              <a:p>
                <a:r>
                  <a:rPr lang="en-GB" dirty="0"/>
                  <a:t>This converts x-values that are:</a:t>
                </a:r>
              </a:p>
              <a:p>
                <a:pPr lvl="1"/>
                <a:r>
                  <a:rPr lang="en-GB" dirty="0"/>
                  <a:t>Strongly negative to a y (class) value of 0, </a:t>
                </a:r>
              </a:p>
              <a:p>
                <a:pPr lvl="1"/>
                <a:r>
                  <a:rPr lang="en-GB" dirty="0"/>
                  <a:t>Strongly positive, to a y (class) value of 1. </a:t>
                </a:r>
              </a:p>
              <a:p>
                <a:pPr lvl="1"/>
                <a:r>
                  <a:rPr lang="en-GB" dirty="0">
                    <a:sym typeface="Symbol" pitchFamily="2" charset="2"/>
                  </a:rPr>
                  <a:t>Close to</a:t>
                </a:r>
                <a:r>
                  <a:rPr lang="en-GB" dirty="0"/>
                  <a:t> 0, to a y (class) value of 0, if y-value &lt; ½, and 1, otherwise</a:t>
                </a:r>
                <a:r>
                  <a:rPr lang="en-GB" dirty="0">
                    <a:effectLst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D367D14-A458-FD44-9680-97857511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1" y="1012876"/>
                <a:ext cx="7272391" cy="1816049"/>
              </a:xfrm>
              <a:prstGeom prst="rect">
                <a:avLst/>
              </a:prstGeom>
              <a:blipFill>
                <a:blip r:embed="rId4"/>
                <a:stretch>
                  <a:fillRect l="-347" t="-4762" b="-2041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6A4EAC1-D8A7-5A43-86B1-52405AFF1784}"/>
              </a:ext>
            </a:extLst>
          </p:cNvPr>
          <p:cNvPicPr/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06000" y="6009674"/>
            <a:ext cx="2127350" cy="5656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17BCE28-E29C-0B45-B4A3-5CC624115EED}"/>
              </a:ext>
            </a:extLst>
          </p:cNvPr>
          <p:cNvPicPr/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06000" y="5715000"/>
            <a:ext cx="2127349" cy="5656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521FA3-C15C-364A-BCED-82D654EB2BDE}"/>
              </a:ext>
            </a:extLst>
          </p:cNvPr>
          <p:cNvSpPr txBox="1">
            <a:spLocks/>
          </p:cNvSpPr>
          <p:nvPr/>
        </p:nvSpPr>
        <p:spPr>
          <a:xfrm>
            <a:off x="275490" y="3014663"/>
            <a:ext cx="7272391" cy="366109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Confusion matrix is an additional optimisation technique, employed with: </a:t>
            </a:r>
          </a:p>
          <a:p>
            <a:pPr lvl="1"/>
            <a:r>
              <a:rPr lang="en-GB" dirty="0"/>
              <a:t>K-nearest neighbours (KNN), </a:t>
            </a:r>
          </a:p>
          <a:p>
            <a:pPr lvl="1"/>
            <a:r>
              <a:rPr lang="en-GB" dirty="0"/>
              <a:t>Support vector machines (SVM)</a:t>
            </a:r>
          </a:p>
          <a:p>
            <a:pPr lvl="1"/>
            <a:r>
              <a:rPr lang="en-GB" dirty="0"/>
              <a:t>Logistic regression </a:t>
            </a:r>
          </a:p>
          <a:p>
            <a:r>
              <a:rPr lang="en-GB" dirty="0"/>
              <a:t>Runs an algorithm that measures accuracy, sensitivity, specificity, etc., between a set of predictions and the testing set: </a:t>
            </a:r>
          </a:p>
          <a:p>
            <a:pPr lvl="1"/>
            <a:r>
              <a:rPr lang="en-GB" dirty="0"/>
              <a:t>With classification, these are class value predictions from the testing set and the observed classes in the testing set. </a:t>
            </a:r>
          </a:p>
          <a:p>
            <a:pPr lvl="1"/>
            <a:r>
              <a:rPr lang="en-GB" dirty="0"/>
              <a:t>Results easily compared between different classification methods to assess which method as the ”optimal” statistics</a:t>
            </a:r>
          </a:p>
          <a:p>
            <a:r>
              <a:rPr lang="en-GB" dirty="0"/>
              <a:t>Confusion matrix shows results of how well predictions and observations match, so if 0 = True and 1 = False in matrix:</a:t>
            </a:r>
          </a:p>
          <a:p>
            <a:pPr lvl="1"/>
            <a:r>
              <a:rPr lang="en-GB" dirty="0"/>
              <a:t>True positive (top left-hand corner: Observation = 0; Prediction = 0)</a:t>
            </a:r>
          </a:p>
          <a:p>
            <a:pPr lvl="1"/>
            <a:r>
              <a:rPr lang="en-GB" dirty="0"/>
              <a:t>False negative (bottom left-hand corner: Observation = 0; Prediction = 1)</a:t>
            </a:r>
          </a:p>
          <a:p>
            <a:pPr lvl="1"/>
            <a:r>
              <a:rPr lang="en-GB" dirty="0"/>
              <a:t>False positive (top right-hand corner: Observation = 1; Prediction = 0)</a:t>
            </a:r>
          </a:p>
          <a:p>
            <a:pPr lvl="1"/>
            <a:r>
              <a:rPr lang="en-GB" dirty="0"/>
              <a:t>True negative (bottom right-hand corner: Observation = 1; Prediction = 1)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6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5BA0-8716-D14A-84F8-DCA236A5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50814"/>
            <a:ext cx="11715750" cy="1235074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 vector machines (SVM) and </a:t>
            </a:r>
            <a:r>
              <a:rPr lang="en-US" dirty="0" err="1"/>
              <a:t>optimisation</a:t>
            </a:r>
            <a:r>
              <a:rPr lang="en-US" dirty="0"/>
              <a:t> via Kernel transformation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25988-0355-EB48-80E4-47C43F4F9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1385887"/>
                <a:ext cx="11715750" cy="2900363"/>
              </a:xfrm>
              <a:ln w="28575">
                <a:solidFill>
                  <a:srgbClr val="92D050"/>
                </a:solidFill>
              </a:ln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Assumption that classes are linearly separable, so line or hyperplane can be drawn with:</a:t>
                </a:r>
              </a:p>
              <a:p>
                <a:pPr lvl="1"/>
                <a:r>
                  <a:rPr lang="en-GB" dirty="0"/>
                  <a:t>All points of one class on one side </a:t>
                </a:r>
              </a:p>
              <a:p>
                <a:pPr lvl="1"/>
                <a:r>
                  <a:rPr lang="en-GB" dirty="0"/>
                  <a:t>All points of the other class on the other</a:t>
                </a:r>
              </a:p>
              <a:p>
                <a:r>
                  <a:rPr lang="en-GB" dirty="0"/>
                  <a:t>Each point put into a class before calculating maximum distance (C) that such an “optimally separating” margin line or hyperplane is from each point</a:t>
                </a:r>
              </a:p>
              <a:p>
                <a:r>
                  <a:rPr lang="en-GB" dirty="0"/>
                  <a:t>Decision boundary (or margin) is a line or hyperplane for any 2 classes where: </a:t>
                </a:r>
              </a:p>
              <a:p>
                <a:pPr lvl="1"/>
                <a:r>
                  <a:rPr lang="en-GB" dirty="0"/>
                  <a:t>Points on wrong side will be as close to line or hyperplane as possible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= distance that </a:t>
                </a:r>
                <a:r>
                  <a:rPr lang="en-GB" dirty="0" err="1"/>
                  <a:t>i</a:t>
                </a:r>
                <a:r>
                  <a:rPr lang="en-GB" baseline="30000" dirty="0" err="1"/>
                  <a:t>th</a:t>
                </a:r>
                <a:r>
                  <a:rPr lang="en-GB" dirty="0"/>
                  <a:t> point is on wrong side of margin </a:t>
                </a:r>
              </a:p>
              <a:p>
                <a:r>
                  <a:rPr lang="en-GB" dirty="0"/>
                  <a:t>To maximise distance, C, calculation of “Cost” parameter constant required, given by: 	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≤"</m:t>
                    </m:r>
                    <m:r>
                      <m:rPr>
                        <m:nor/>
                      </m:rPr>
                      <a:rPr lang="en-GB"/>
                      <m:t>Cost</m:t>
                    </m:r>
                    <m:r>
                      <m:rPr>
                        <m:nor/>
                      </m:rPr>
                      <a:rPr lang="en-GB"/>
                      <m:t>"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Where: “Cost” = weight of how many samples are inside best fitting margin between classes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25988-0355-EB48-80E4-47C43F4F9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1385887"/>
                <a:ext cx="11715750" cy="2900363"/>
              </a:xfrm>
              <a:blipFill>
                <a:blip r:embed="rId2"/>
                <a:stretch>
                  <a:fillRect l="-216" t="-3463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6D6F47D-53BB-1A4A-A5E3-12EE2AF6B89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1126" y="4314826"/>
            <a:ext cx="2809083" cy="25066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D9721D-0B25-D24E-8E90-5E3EEACE2C28}"/>
              </a:ext>
            </a:extLst>
          </p:cNvPr>
          <p:cNvSpPr txBox="1">
            <a:spLocks/>
          </p:cNvSpPr>
          <p:nvPr/>
        </p:nvSpPr>
        <p:spPr>
          <a:xfrm>
            <a:off x="240906" y="4471989"/>
            <a:ext cx="8574482" cy="2084942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“Cost” function optimised by transformations using different SVM Kernel functions: </a:t>
            </a:r>
          </a:p>
          <a:p>
            <a:pPr lvl="1"/>
            <a:r>
              <a:rPr lang="en-GB" dirty="0"/>
              <a:t>Linear (Kernels create linear hyperplanes)</a:t>
            </a:r>
          </a:p>
          <a:p>
            <a:pPr lvl="1"/>
            <a:r>
              <a:rPr lang="en-GB" dirty="0"/>
              <a:t>Radial (Kernels create circular hyperplanes)</a:t>
            </a:r>
          </a:p>
          <a:p>
            <a:pPr lvl="1"/>
            <a:r>
              <a:rPr lang="en-GB" dirty="0"/>
              <a:t>Polynomial (Kernels create hyperplanes with quadratic and higher terms) </a:t>
            </a:r>
          </a:p>
          <a:p>
            <a:r>
              <a:rPr lang="en-GB" dirty="0"/>
              <a:t>Latter 2 techniques used in non-linear scenarios with SVM Kernel functions that </a:t>
            </a:r>
          </a:p>
          <a:p>
            <a:pPr lvl="1"/>
            <a:r>
              <a:rPr lang="en-GB" dirty="0"/>
              <a:t>transform complex point arrangements </a:t>
            </a:r>
          </a:p>
          <a:p>
            <a:pPr lvl="1"/>
            <a:r>
              <a:rPr lang="en-GB" dirty="0"/>
              <a:t>places them into classes using predefined labels </a:t>
            </a:r>
          </a:p>
          <a:p>
            <a:r>
              <a:rPr lang="en-GB" dirty="0"/>
              <a:t>“Optimal cost” shown in plots of accuracy vs. “Cost” for each SVM technique</a:t>
            </a:r>
          </a:p>
        </p:txBody>
      </p:sp>
    </p:spTree>
    <p:extLst>
      <p:ext uri="{BB962C8B-B14F-4D97-AF65-F5344CB8AC3E}">
        <p14:creationId xmlns:p14="http://schemas.microsoft.com/office/powerpoint/2010/main" val="397223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B6E4082-D4A9-564F-8EDB-ED4CF2DDCEFB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055" y="2644723"/>
            <a:ext cx="3862754" cy="4059163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12C14BE-A158-A949-8F94-176230B97D60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764" y="2644724"/>
            <a:ext cx="4038161" cy="405916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AD200A0-FAA3-664A-AAFD-3968F86E64E0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6880" y="2644722"/>
            <a:ext cx="3915065" cy="405916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5BB265E-0550-204B-AEA1-EA7D9F27EAA2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176" y="125975"/>
            <a:ext cx="2423747" cy="943169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9091B98F-9360-B146-8951-E18E9056E79D}"/>
              </a:ext>
            </a:extLst>
          </p:cNvPr>
          <p:cNvPicPr/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3176" y="1533832"/>
            <a:ext cx="2423747" cy="716997"/>
          </a:xfrm>
          <a:prstGeom prst="rect">
            <a:avLst/>
          </a:prstGeom>
        </p:spPr>
      </p:pic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1E82D6A-D572-4A4D-8F0E-7E2AD438C599}"/>
              </a:ext>
            </a:extLst>
          </p:cNvPr>
          <p:cNvPicPr/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93176" y="2247058"/>
            <a:ext cx="2423747" cy="353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0AA6BDA-E840-D042-836E-B7546B557F47}"/>
              </a:ext>
            </a:extLst>
          </p:cNvPr>
          <p:cNvPicPr/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7358" y="154113"/>
            <a:ext cx="2423747" cy="915031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A7689CCE-D833-624D-A227-6C4DF9B4FDD6}"/>
              </a:ext>
            </a:extLst>
          </p:cNvPr>
          <p:cNvPicPr/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7358" y="1500564"/>
            <a:ext cx="2423747" cy="716998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17715CEC-EB6E-D54A-9F5F-40AF870C6AEF}"/>
              </a:ext>
            </a:extLst>
          </p:cNvPr>
          <p:cNvPicPr/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7358" y="2235226"/>
            <a:ext cx="2423747" cy="3532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328453A5-A632-4545-86AF-0E8A9D64A9DE}"/>
              </a:ext>
            </a:extLst>
          </p:cNvPr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0731" y="125975"/>
            <a:ext cx="2423747" cy="943169"/>
          </a:xfrm>
          <a:prstGeom prst="rect">
            <a:avLst/>
          </a:prstGeom>
        </p:spPr>
      </p:pic>
      <p:pic>
        <p:nvPicPr>
          <p:cNvPr id="16" name="Picture 15" descr="Chart&#10;&#10;Description automatically generated with low confidence">
            <a:extLst>
              <a:ext uri="{FF2B5EF4-FFF2-40B4-BE49-F238E27FC236}">
                <a16:creationId xmlns:a16="http://schemas.microsoft.com/office/drawing/2014/main" id="{C96270A6-E4D7-BD4F-9A9E-FE04F8B482B1}"/>
              </a:ext>
            </a:extLst>
          </p:cNvPr>
          <p:cNvPicPr/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730" y="1557720"/>
            <a:ext cx="2423747" cy="677506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572DB97-B0CE-AD4F-9F57-7D855CD376AE}"/>
              </a:ext>
            </a:extLst>
          </p:cNvPr>
          <p:cNvPicPr/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70730" y="2235227"/>
            <a:ext cx="2423747" cy="3532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EAD89B-FED7-D047-A292-172A9FBBB0C9}"/>
              </a:ext>
            </a:extLst>
          </p:cNvPr>
          <p:cNvSpPr txBox="1"/>
          <p:nvPr/>
        </p:nvSpPr>
        <p:spPr>
          <a:xfrm>
            <a:off x="1714503" y="1069144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SVM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9FD73D-1DA0-A041-930E-A01B119332DB}"/>
              </a:ext>
            </a:extLst>
          </p:cNvPr>
          <p:cNvSpPr txBox="1"/>
          <p:nvPr/>
        </p:nvSpPr>
        <p:spPr>
          <a:xfrm>
            <a:off x="5599150" y="1069144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Radial SVM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30F37-F81A-A34C-9663-A1135F6EF0FF}"/>
              </a:ext>
            </a:extLst>
          </p:cNvPr>
          <p:cNvSpPr txBox="1"/>
          <p:nvPr/>
        </p:nvSpPr>
        <p:spPr>
          <a:xfrm>
            <a:off x="9434330" y="1109308"/>
            <a:ext cx="178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 SVM</a:t>
            </a:r>
          </a:p>
        </p:txBody>
      </p:sp>
    </p:spTree>
    <p:extLst>
      <p:ext uri="{BB962C8B-B14F-4D97-AF65-F5344CB8AC3E}">
        <p14:creationId xmlns:p14="http://schemas.microsoft.com/office/powerpoint/2010/main" val="245671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ED1A-629A-1C4C-8E13-E13A09CD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136525"/>
            <a:ext cx="4762501" cy="1635125"/>
          </a:xfrm>
        </p:spPr>
        <p:txBody>
          <a:bodyPr>
            <a:normAutofit fontScale="90000"/>
          </a:bodyPr>
          <a:lstStyle/>
          <a:p>
            <a:r>
              <a:rPr lang="en-US" dirty="0"/>
              <a:t>K-Nearest </a:t>
            </a:r>
            <a:r>
              <a:rPr lang="en-US" dirty="0" err="1"/>
              <a:t>Neighbours</a:t>
            </a:r>
            <a:r>
              <a:rPr lang="en-US" dirty="0"/>
              <a:t> (KNN) and k-folds 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828BA-0E21-3146-A6DA-671A7C391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3476" y="136516"/>
                <a:ext cx="7067550" cy="2663834"/>
              </a:xfrm>
              <a:ln w="28575">
                <a:solidFill>
                  <a:srgbClr val="92D050"/>
                </a:solidFill>
              </a:ln>
            </p:spPr>
            <p:txBody>
              <a:bodyPr>
                <a:normAutofit fontScale="47500" lnSpcReduction="20000"/>
              </a:bodyPr>
              <a:lstStyle/>
              <a:p>
                <a:r>
                  <a:rPr lang="en-GB" dirty="0"/>
                  <a:t>Non-parametric method and flexible estimator of Bayes Classifier: </a:t>
                </a:r>
              </a:p>
              <a:p>
                <a:pPr lvl="1"/>
                <a:r>
                  <a:rPr lang="en-GB" dirty="0"/>
                  <a:t>Assigns each observation to most likely class given predictor values (x</a:t>
                </a:r>
                <a:r>
                  <a:rPr lang="en-GB" baseline="-25000" dirty="0"/>
                  <a:t>0</a:t>
                </a:r>
                <a:r>
                  <a:rPr lang="en-GB" dirty="0"/>
                  <a:t>) </a:t>
                </a:r>
              </a:p>
              <a:p>
                <a:pPr lvl="1"/>
                <a:r>
                  <a:rPr lang="en-GB" dirty="0"/>
                  <a:t>Takes each datapoint and places it into a class using the Hamming distance from other points </a:t>
                </a:r>
              </a:p>
              <a:p>
                <a:pPr lvl="2"/>
                <a:r>
                  <a:rPr lang="en-GB" dirty="0"/>
                  <a:t>Hamming distance = no. of changes needed to transform a vector string from its original form to output form </a:t>
                </a:r>
              </a:p>
              <a:p>
                <a:pPr lvl="1"/>
                <a:r>
                  <a:rPr lang="en-GB" dirty="0"/>
                  <a:t>Determines whether most points are in class 1 or 0 </a:t>
                </a:r>
              </a:p>
              <a:p>
                <a:r>
                  <a:rPr lang="en-GB" dirty="0"/>
                  <a:t>For example, for 5 neighbouring points and 4 are in class j=1, then that point goes into class j=1</a:t>
                </a:r>
              </a:p>
              <a:p>
                <a:r>
                  <a:rPr lang="en-GB" dirty="0"/>
                  <a:t>KNN is given by the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For a 2-class scenario:</a:t>
                </a:r>
              </a:p>
              <a:p>
                <a:pPr lvl="1"/>
                <a:r>
                  <a:rPr lang="en-GB" dirty="0"/>
                  <a:t>KNN classifier predicts class j=1, if P(Y=</a:t>
                </a:r>
                <a:r>
                  <a:rPr lang="en-GB" dirty="0" err="1"/>
                  <a:t>j|X</a:t>
                </a:r>
                <a:r>
                  <a:rPr lang="en-GB" dirty="0"/>
                  <a:t>=x) &gt; 0.5</a:t>
                </a:r>
              </a:p>
              <a:p>
                <a:pPr lvl="1"/>
                <a:r>
                  <a:rPr lang="en-GB" dirty="0"/>
                  <a:t>And class j=0, otherwise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828BA-0E21-3146-A6DA-671A7C391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3476" y="136516"/>
                <a:ext cx="7067550" cy="2663834"/>
              </a:xfrm>
              <a:blipFill>
                <a:blip r:embed="rId2"/>
                <a:stretch>
                  <a:fillRect t="-1408"/>
                </a:stretch>
              </a:blipFill>
              <a:ln w="28575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97444F-0D52-894F-AFB7-B9CFE46C3F13}"/>
              </a:ext>
            </a:extLst>
          </p:cNvPr>
          <p:cNvSpPr txBox="1">
            <a:spLocks/>
          </p:cNvSpPr>
          <p:nvPr/>
        </p:nvSpPr>
        <p:spPr>
          <a:xfrm>
            <a:off x="180974" y="2943226"/>
            <a:ext cx="7920039" cy="3778248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Fitting KNN model requires dealing with trade-off between: </a:t>
            </a:r>
          </a:p>
          <a:p>
            <a:pPr lvl="1"/>
            <a:r>
              <a:rPr lang="en-GB" dirty="0"/>
              <a:t>Over-fitting model to training dataset (with poor fit to test dataset) </a:t>
            </a:r>
          </a:p>
          <a:p>
            <a:pPr lvl="1"/>
            <a:r>
              <a:rPr lang="en-GB" dirty="0"/>
              <a:t>Having too simple a model that doesn’t capture variance in datasets</a:t>
            </a:r>
          </a:p>
          <a:p>
            <a:r>
              <a:rPr lang="en-GB" dirty="0"/>
              <a:t>Cross-validation assesses trade-off by: </a:t>
            </a:r>
          </a:p>
          <a:p>
            <a:pPr lvl="1"/>
            <a:r>
              <a:rPr lang="en-GB" dirty="0"/>
              <a:t>Training model on a large dataset (training set) </a:t>
            </a:r>
          </a:p>
          <a:p>
            <a:pPr lvl="1"/>
            <a:r>
              <a:rPr lang="en-GB" dirty="0"/>
              <a:t>Finding “optimal” solution by validation on a small test dataset (testing set)</a:t>
            </a:r>
          </a:p>
          <a:p>
            <a:r>
              <a:rPr lang="en-GB" dirty="0"/>
              <a:t>Cross-validation method used is k-folds cross-validation: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Cut training dataset into equally sized k-portions (start at k=3)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Remove 1 portion to be used later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 model on remaining (k-1) portions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Validate this model on removed portion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Repeat by removing each portion in turn until all portions are tested</a:t>
            </a:r>
          </a:p>
          <a:p>
            <a:r>
              <a:rPr lang="en-GB" dirty="0"/>
              <a:t>Process repeats for different k-values (i.e. 4, 5, etc.) up to a limit to find “optimal” k-value with highest accuracy</a:t>
            </a:r>
          </a:p>
          <a:p>
            <a:r>
              <a:rPr lang="en-GB" dirty="0"/>
              <a:t>K-value has “optimal” trade-off between bias (for lower k-values) and variance (for higher k-values) </a:t>
            </a:r>
          </a:p>
          <a:p>
            <a:r>
              <a:rPr lang="en-GB" dirty="0"/>
              <a:t>“Optimal” k-value shown in a plot of accuracy vs. no. of neighbours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F42AFAB-C35C-3345-95D2-A6CED2A603A0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1038" y="2943226"/>
            <a:ext cx="3709988" cy="3706016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6A5028D-D1D9-5243-ACCD-D79A8AB397DD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3634" y="1792028"/>
            <a:ext cx="2260966" cy="1079760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B112E0D-3C73-2E4A-AEAE-7DD930BE2709}"/>
              </a:ext>
            </a:extLst>
          </p:cNvPr>
          <p:cNvPicPr/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629" y="1792028"/>
            <a:ext cx="2263506" cy="711214"/>
          </a:xfrm>
          <a:prstGeom prst="rect">
            <a:avLst/>
          </a:prstGeom>
        </p:spPr>
      </p:pic>
      <p:pic>
        <p:nvPicPr>
          <p:cNvPr id="12" name="Picture 11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BE511AD3-C581-6D46-A568-D59A9FD50B55}"/>
              </a:ext>
            </a:extLst>
          </p:cNvPr>
          <p:cNvPicPr/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6169" y="2503242"/>
            <a:ext cx="2260966" cy="3462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06D1E0-8243-F841-84C5-B858355A77D9}"/>
              </a:ext>
            </a:extLst>
          </p:cNvPr>
          <p:cNvSpPr txBox="1"/>
          <p:nvPr/>
        </p:nvSpPr>
        <p:spPr>
          <a:xfrm>
            <a:off x="10156032" y="4832351"/>
            <a:ext cx="13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k-value = 13</a:t>
            </a:r>
          </a:p>
        </p:txBody>
      </p:sp>
    </p:spTree>
    <p:extLst>
      <p:ext uri="{BB962C8B-B14F-4D97-AF65-F5344CB8AC3E}">
        <p14:creationId xmlns:p14="http://schemas.microsoft.com/office/powerpoint/2010/main" val="331603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AFCE-5D09-504B-A1ED-CA2909A2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732B-A157-D043-AF4F-670C56C9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825625"/>
            <a:ext cx="115443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 trained and tested using:</a:t>
            </a:r>
          </a:p>
          <a:p>
            <a:pPr lvl="1"/>
            <a:r>
              <a:rPr lang="en-US" dirty="0"/>
              <a:t>Linear Discrimination analysis (with ROC optimization)</a:t>
            </a:r>
          </a:p>
          <a:p>
            <a:pPr lvl="1"/>
            <a:r>
              <a:rPr lang="en-US" dirty="0"/>
              <a:t>Quadratic Discrimination analysis (with ROC optimization)</a:t>
            </a:r>
          </a:p>
          <a:p>
            <a:pPr lvl="1"/>
            <a:r>
              <a:rPr lang="en-US" dirty="0"/>
              <a:t>Logistic regression (with ROC optimization and confusion matrix)</a:t>
            </a:r>
          </a:p>
          <a:p>
            <a:pPr lvl="1"/>
            <a:r>
              <a:rPr lang="en-US" dirty="0"/>
              <a:t>Support vector analysis (with Linear, Radial and Polynomial Kernel transformation optimization and confusion matrix)</a:t>
            </a:r>
          </a:p>
          <a:p>
            <a:pPr lvl="1"/>
            <a:r>
              <a:rPr lang="en-US" dirty="0"/>
              <a:t>K-nearest </a:t>
            </a:r>
            <a:r>
              <a:rPr lang="en-US" dirty="0" err="1"/>
              <a:t>neighbours</a:t>
            </a:r>
            <a:r>
              <a:rPr lang="en-US" dirty="0"/>
              <a:t> (with k-folds cross-validation and confusion matrix)</a:t>
            </a:r>
          </a:p>
          <a:p>
            <a:endParaRPr lang="en-US" dirty="0"/>
          </a:p>
          <a:p>
            <a:r>
              <a:rPr lang="en-US" dirty="0"/>
              <a:t>“Optimal” method is QDA </a:t>
            </a:r>
          </a:p>
          <a:p>
            <a:pPr lvl="1"/>
            <a:r>
              <a:rPr lang="en-US" dirty="0"/>
              <a:t>Highest accuracy (85%) </a:t>
            </a:r>
          </a:p>
          <a:p>
            <a:pPr lvl="1"/>
            <a:r>
              <a:rPr lang="en-US" dirty="0"/>
              <a:t>Highest relative combinations of sensitivity (~84%) and specificity (80%)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7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1322</Words>
  <Application>Microsoft Macintosh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Classification methods to approximate Bayes classifier</vt:lpstr>
      <vt:lpstr>Linear and Quadratic Discriminant Analyses (LDA &amp; QDA) and optimisation using Receiver-Operator curves (ROC)</vt:lpstr>
      <vt:lpstr>PowerPoint Presentation</vt:lpstr>
      <vt:lpstr>Logistic Regression and Confusion matrices</vt:lpstr>
      <vt:lpstr>Support vector machines (SVM) and optimisation via Kernel transformation </vt:lpstr>
      <vt:lpstr>PowerPoint Presentation</vt:lpstr>
      <vt:lpstr>K-Nearest Neighbours (KNN) and k-folds cross-validation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Harper, Dr N</dc:creator>
  <cp:lastModifiedBy>Harper, Dr N</cp:lastModifiedBy>
  <cp:revision>39</cp:revision>
  <dcterms:created xsi:type="dcterms:W3CDTF">2021-02-21T09:37:27Z</dcterms:created>
  <dcterms:modified xsi:type="dcterms:W3CDTF">2021-02-21T20:03:21Z</dcterms:modified>
</cp:coreProperties>
</file>