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14" r:id="rId3"/>
    <p:sldId id="335" r:id="rId4"/>
    <p:sldId id="334" r:id="rId5"/>
    <p:sldId id="33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69" d="100"/>
          <a:sy n="69" d="100"/>
        </p:scale>
        <p:origin x="1148" y="4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8682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424963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27267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18679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96417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86310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161652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258274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17521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362086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6793E-5ABF-42B3-94EE-48A26CA0195C}" type="datetimeFigureOut">
              <a:rPr lang="en-GB" smtClean="0"/>
              <a:t>04/02/2021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78FE66D-2AFB-4173-9CC5-DF8A1ACC1D18}" type="slidenum">
              <a:rPr lang="en-GB" smtClean="0"/>
              <a:t>‹#›</a:t>
            </a:fld>
            <a:endParaRPr lang="en-GB" dirty="0"/>
          </a:p>
        </p:txBody>
      </p:sp>
    </p:spTree>
    <p:extLst>
      <p:ext uri="{BB962C8B-B14F-4D97-AF65-F5344CB8AC3E}">
        <p14:creationId xmlns:p14="http://schemas.microsoft.com/office/powerpoint/2010/main" val="5597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6793E-5ABF-42B3-94EE-48A26CA0195C}" type="datetimeFigureOut">
              <a:rPr lang="en-GB" smtClean="0"/>
              <a:t>04/02/2021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FE66D-2AFB-4173-9CC5-DF8A1ACC1D18}" type="slidenum">
              <a:rPr lang="en-GB" smtClean="0"/>
              <a:t>‹#›</a:t>
            </a:fld>
            <a:endParaRPr lang="en-GB" dirty="0"/>
          </a:p>
        </p:txBody>
      </p:sp>
    </p:spTree>
    <p:extLst>
      <p:ext uri="{BB962C8B-B14F-4D97-AF65-F5344CB8AC3E}">
        <p14:creationId xmlns:p14="http://schemas.microsoft.com/office/powerpoint/2010/main" val="293213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mps.exeter.ac.uk/mathematics/staff/jb1033"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descr="2015 CAMS 055 Corporate PowerPoint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7"/>
          <p:cNvSpPr txBox="1">
            <a:spLocks noChangeArrowheads="1"/>
          </p:cNvSpPr>
          <p:nvPr/>
        </p:nvSpPr>
        <p:spPr bwMode="auto">
          <a:xfrm>
            <a:off x="107504" y="5013176"/>
            <a:ext cx="86116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r>
              <a:rPr lang="en-GB" sz="2000" dirty="0" smtClean="0">
                <a:latin typeface="Times New Roman" panose="02020603050405020304" pitchFamily="18" charset="0"/>
                <a:cs typeface="Times New Roman" panose="02020603050405020304" pitchFamily="18" charset="0"/>
                <a:hlinkClick r:id="rId3"/>
              </a:rPr>
              <a:t>Dr John </a:t>
            </a:r>
            <a:r>
              <a:rPr lang="en-GB" sz="2000" dirty="0">
                <a:latin typeface="Times New Roman" panose="02020603050405020304" pitchFamily="18" charset="0"/>
                <a:cs typeface="Times New Roman" panose="02020603050405020304" pitchFamily="18" charset="0"/>
                <a:hlinkClick r:id="rId3"/>
              </a:rPr>
              <a:t>T </a:t>
            </a:r>
            <a:r>
              <a:rPr lang="en-GB" sz="2000" dirty="0" smtClean="0">
                <a:latin typeface="Times New Roman" panose="02020603050405020304" pitchFamily="18" charset="0"/>
                <a:cs typeface="Times New Roman" panose="02020603050405020304" pitchFamily="18" charset="0"/>
                <a:hlinkClick r:id="rId3"/>
              </a:rPr>
              <a:t>Bruun</a:t>
            </a: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164288" y="2348880"/>
            <a:ext cx="576064" cy="369332"/>
          </a:xfrm>
          <a:prstGeom prst="rect">
            <a:avLst/>
          </a:prstGeom>
          <a:noFill/>
        </p:spPr>
        <p:txBody>
          <a:bodyPr wrap="square" rtlCol="0">
            <a:spAutoFit/>
          </a:bodyPr>
          <a:lstStyle/>
          <a:p>
            <a:endParaRPr lang="en-GB" dirty="0"/>
          </a:p>
        </p:txBody>
      </p:sp>
      <p:sp>
        <p:nvSpPr>
          <p:cNvPr id="15362" name="TextBox 4"/>
          <p:cNvSpPr txBox="1">
            <a:spLocks noChangeArrowheads="1"/>
          </p:cNvSpPr>
          <p:nvPr/>
        </p:nvSpPr>
        <p:spPr bwMode="auto">
          <a:xfrm>
            <a:off x="-36512" y="2537609"/>
            <a:ext cx="698619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GB" altLang="en-US" sz="4000" dirty="0" smtClean="0">
                <a:latin typeface="Times New Roman" panose="02020603050405020304" pitchFamily="18" charset="0"/>
                <a:cs typeface="Times New Roman" panose="02020603050405020304" pitchFamily="18" charset="0"/>
              </a:rPr>
              <a:t>MTHM017 Advanced Topics Workshop C</a:t>
            </a:r>
          </a:p>
        </p:txBody>
      </p:sp>
    </p:spTree>
    <p:extLst>
      <p:ext uri="{BB962C8B-B14F-4D97-AF65-F5344CB8AC3E}">
        <p14:creationId xmlns:p14="http://schemas.microsoft.com/office/powerpoint/2010/main" val="422865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362"/>
                                        </p:tgtEl>
                                      </p:cBhvr>
                                    </p:animEffect>
                                    <p:set>
                                      <p:cBhvr>
                                        <p:cTn id="7" dur="1" fill="hold">
                                          <p:stCondLst>
                                            <p:cond delay="499"/>
                                          </p:stCondLst>
                                        </p:cTn>
                                        <p:tgtEl>
                                          <p:spTgt spid="1536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363"/>
                                        </p:tgtEl>
                                      </p:cBhvr>
                                    </p:animEffect>
                                    <p:set>
                                      <p:cBhvr>
                                        <p:cTn id="12" dur="1" fill="hold">
                                          <p:stCondLst>
                                            <p:cond delay="499"/>
                                          </p:stCondLst>
                                        </p:cTn>
                                        <p:tgtEl>
                                          <p:spTgt spid="153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001643"/>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Workshop Task</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This and next week we are looking at </a:t>
            </a:r>
            <a:r>
              <a:rPr lang="en-GB" dirty="0" smtClean="0">
                <a:latin typeface="Times New Roman" panose="02020603050405020304" pitchFamily="18" charset="0"/>
                <a:cs typeface="Times New Roman" panose="02020603050405020304" pitchFamily="18" charset="0"/>
              </a:rPr>
              <a:t>Machine Learning algorithms.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 this practical we will cover the following topics:</a:t>
            </a:r>
          </a:p>
          <a:p>
            <a:endParaRPr lang="en-GB"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 Logistic regression</a:t>
            </a:r>
          </a:p>
          <a:p>
            <a:pPr lvl="1"/>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examples we run use the </a:t>
            </a:r>
            <a:r>
              <a:rPr lang="en-GB" dirty="0">
                <a:latin typeface="Times New Roman" panose="02020603050405020304" pitchFamily="18" charset="0"/>
                <a:cs typeface="Times New Roman" panose="02020603050405020304" pitchFamily="18" charset="0"/>
              </a:rPr>
              <a:t>R </a:t>
            </a:r>
            <a:r>
              <a:rPr lang="en-GB" dirty="0" smtClean="0">
                <a:latin typeface="Times New Roman" panose="02020603050405020304" pitchFamily="18" charset="0"/>
                <a:cs typeface="Times New Roman" panose="02020603050405020304" pitchFamily="18" charset="0"/>
              </a:rPr>
              <a:t>package and also some calculations in Python. </a:t>
            </a:r>
            <a:r>
              <a:rPr lang="en-GB" dirty="0">
                <a:latin typeface="Times New Roman" panose="02020603050405020304" pitchFamily="18" charset="0"/>
                <a:cs typeface="Times New Roman" panose="02020603050405020304" pitchFamily="18" charset="0"/>
              </a:rPr>
              <a:t>You </a:t>
            </a:r>
            <a:r>
              <a:rPr lang="en-GB" dirty="0" smtClean="0">
                <a:latin typeface="Times New Roman" panose="02020603050405020304" pitchFamily="18" charset="0"/>
                <a:cs typeface="Times New Roman" panose="02020603050405020304" pitchFamily="18" charset="0"/>
              </a:rPr>
              <a:t>will need Python loaded (e.g. via Anaconda / </a:t>
            </a:r>
            <a:r>
              <a:rPr lang="en-GB" dirty="0" err="1" smtClean="0">
                <a:latin typeface="Times New Roman" panose="02020603050405020304" pitchFamily="18" charset="0"/>
                <a:cs typeface="Times New Roman" panose="02020603050405020304" pitchFamily="18" charset="0"/>
              </a:rPr>
              <a:t>Spyder</a:t>
            </a:r>
            <a:r>
              <a:rPr lang="en-GB" dirty="0" smtClean="0">
                <a:latin typeface="Times New Roman" panose="02020603050405020304" pitchFamily="18" charset="0"/>
                <a:cs typeface="Times New Roman" panose="02020603050405020304" pitchFamily="18" charset="0"/>
              </a:rPr>
              <a:t>) to run the latter calculations. The </a:t>
            </a:r>
            <a:r>
              <a:rPr lang="en-GB" dirty="0">
                <a:latin typeface="Times New Roman" panose="02020603050405020304" pitchFamily="18" charset="0"/>
                <a:cs typeface="Times New Roman" panose="02020603050405020304" pitchFamily="18" charset="0"/>
              </a:rPr>
              <a:t>CEMPS Digital Learning Developers can help you if you have any specific install questions (MathsDLD@exeter.ac.uk).</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Machine learning methods enable systematic evaluation techniques to be applied to large data. They help to reveal the underlying groupings that exist in data that otherwise can look noisy and unstructured. </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With this task you have the </a:t>
            </a:r>
            <a:r>
              <a:rPr lang="en-GB" dirty="0" err="1" smtClean="0">
                <a:latin typeface="Times New Roman" panose="02020603050405020304" pitchFamily="18" charset="0"/>
                <a:cs typeface="Times New Roman" panose="02020603050405020304" pitchFamily="18" charset="0"/>
              </a:rPr>
              <a:t>Rmarkdown</a:t>
            </a:r>
            <a:r>
              <a:rPr lang="en-GB" dirty="0" smtClean="0">
                <a:latin typeface="Times New Roman" panose="02020603050405020304" pitchFamily="18" charset="0"/>
                <a:cs typeface="Times New Roman" panose="02020603050405020304" pitchFamily="18" charset="0"/>
              </a:rPr>
              <a:t> script to evaluate the classifier. There is also a Python script where you can gain familiarity with running this (you can do the whole of this task with 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453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278642"/>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Workshop Task</a:t>
            </a: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You have been given the data from a large scale study of breast cancer </a:t>
            </a:r>
            <a:r>
              <a:rPr lang="en-GB" dirty="0" err="1" smtClean="0">
                <a:latin typeface="Times New Roman" panose="02020603050405020304" pitchFamily="18" charset="0"/>
                <a:cs typeface="Times New Roman" panose="02020603050405020304" pitchFamily="18" charset="0"/>
              </a:rPr>
              <a:t>tumors</a:t>
            </a:r>
            <a:r>
              <a:rPr lang="en-GB" dirty="0" smtClean="0">
                <a:latin typeface="Times New Roman" panose="02020603050405020304" pitchFamily="18" charset="0"/>
                <a:cs typeface="Times New Roman" panose="02020603050405020304" pitchFamily="18" charset="0"/>
              </a:rPr>
              <a:t> and the severity of them for each (anonymised) person.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data </a:t>
            </a:r>
            <a:r>
              <a:rPr lang="en-GB" dirty="0" smtClean="0">
                <a:latin typeface="Times New Roman" panose="02020603050405020304" pitchFamily="18" charset="0"/>
                <a:cs typeface="Times New Roman" panose="02020603050405020304" pitchFamily="18" charset="0"/>
              </a:rPr>
              <a:t>you have been given consists </a:t>
            </a:r>
            <a:r>
              <a:rPr lang="en-GB" dirty="0">
                <a:latin typeface="Times New Roman" panose="02020603050405020304" pitchFamily="18" charset="0"/>
                <a:cs typeface="Times New Roman" panose="02020603050405020304" pitchFamily="18" charset="0"/>
              </a:rPr>
              <a:t>of 30 explanatory variables (different measurements of the </a:t>
            </a:r>
            <a:r>
              <a:rPr lang="en-GB" dirty="0" err="1">
                <a:latin typeface="Times New Roman" panose="02020603050405020304" pitchFamily="18" charset="0"/>
                <a:cs typeface="Times New Roman" panose="02020603050405020304" pitchFamily="18" charset="0"/>
              </a:rPr>
              <a:t>tumor</a:t>
            </a:r>
            <a:r>
              <a:rPr lang="en-GB" dirty="0">
                <a:latin typeface="Times New Roman" panose="02020603050405020304" pitchFamily="18" charset="0"/>
                <a:cs typeface="Times New Roman" panose="02020603050405020304" pitchFamily="18" charset="0"/>
              </a:rPr>
              <a:t>), and the label indicating whether the </a:t>
            </a:r>
            <a:r>
              <a:rPr lang="en-GB" dirty="0" err="1">
                <a:latin typeface="Times New Roman" panose="02020603050405020304" pitchFamily="18" charset="0"/>
                <a:cs typeface="Times New Roman" panose="02020603050405020304" pitchFamily="18" charset="0"/>
              </a:rPr>
              <a:t>tumor</a:t>
            </a:r>
            <a:r>
              <a:rPr lang="en-GB" dirty="0">
                <a:latin typeface="Times New Roman" panose="02020603050405020304" pitchFamily="18" charset="0"/>
                <a:cs typeface="Times New Roman" panose="02020603050405020304" pitchFamily="18" charset="0"/>
              </a:rPr>
              <a:t> is benign or malignant.</a:t>
            </a: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With such a model this can give a diagnosis tool to help identify risk during subsequent medical practice. </a:t>
            </a:r>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The task you have is to Build a classifier of breast cancer malignancy</a:t>
            </a:r>
            <a:r>
              <a:rPr lang="en-GB" dirty="0" smtClean="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data you have includes classification of tumours </a:t>
            </a:r>
            <a:r>
              <a:rPr lang="en-GB" dirty="0">
                <a:latin typeface="Times New Roman" panose="02020603050405020304" pitchFamily="18" charset="0"/>
                <a:cs typeface="Times New Roman" panose="02020603050405020304" pitchFamily="18" charset="0"/>
              </a:rPr>
              <a:t>as being benign (0) or malignant (1). </a:t>
            </a: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To test the model efficacy, since </a:t>
            </a:r>
            <a:r>
              <a:rPr lang="en-GB" dirty="0">
                <a:latin typeface="Times New Roman" panose="02020603050405020304" pitchFamily="18" charset="0"/>
                <a:cs typeface="Times New Roman" panose="02020603050405020304" pitchFamily="18" charset="0"/>
              </a:rPr>
              <a:t>we only have one dataset, to test model performance </a:t>
            </a:r>
            <a:r>
              <a:rPr lang="en-GB" dirty="0" smtClean="0">
                <a:latin typeface="Times New Roman" panose="02020603050405020304" pitchFamily="18" charset="0"/>
                <a:cs typeface="Times New Roman" panose="02020603050405020304" pitchFamily="18" charset="0"/>
              </a:rPr>
              <a:t>create a ‘hold-out’ sample and </a:t>
            </a:r>
            <a:r>
              <a:rPr lang="en-GB" dirty="0">
                <a:latin typeface="Times New Roman" panose="02020603050405020304" pitchFamily="18" charset="0"/>
                <a:cs typeface="Times New Roman" panose="02020603050405020304" pitchFamily="18" charset="0"/>
              </a:rPr>
              <a:t>d</a:t>
            </a:r>
            <a:r>
              <a:rPr lang="en-GB" dirty="0" smtClean="0">
                <a:latin typeface="Times New Roman" panose="02020603050405020304" pitchFamily="18" charset="0"/>
                <a:cs typeface="Times New Roman" panose="02020603050405020304" pitchFamily="18" charset="0"/>
              </a:rPr>
              <a:t>evelop the model on the remaining training data set. </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To do this randomly </a:t>
            </a:r>
            <a:r>
              <a:rPr lang="en-GB" dirty="0">
                <a:latin typeface="Times New Roman" panose="02020603050405020304" pitchFamily="18" charset="0"/>
                <a:cs typeface="Times New Roman" panose="02020603050405020304" pitchFamily="18" charset="0"/>
              </a:rPr>
              <a:t>split to data, and build the model on </a:t>
            </a:r>
            <a:r>
              <a:rPr lang="en-GB" dirty="0" smtClean="0">
                <a:latin typeface="Times New Roman" panose="02020603050405020304" pitchFamily="18" charset="0"/>
                <a:cs typeface="Times New Roman" panose="02020603050405020304" pitchFamily="18" charset="0"/>
              </a:rPr>
              <a:t>75% </a:t>
            </a:r>
            <a:r>
              <a:rPr lang="en-GB" dirty="0">
                <a:latin typeface="Times New Roman" panose="02020603050405020304" pitchFamily="18" charset="0"/>
                <a:cs typeface="Times New Roman" panose="02020603050405020304" pitchFamily="18" charset="0"/>
              </a:rPr>
              <a:t>of available, and test the model on the remaining </a:t>
            </a:r>
            <a:r>
              <a:rPr lang="en-GB" dirty="0" smtClean="0">
                <a:latin typeface="Times New Roman" panose="02020603050405020304" pitchFamily="18" charset="0"/>
                <a:cs typeface="Times New Roman" panose="02020603050405020304" pitchFamily="18" charset="0"/>
              </a:rPr>
              <a:t>25%. Once you are happy with this result – alter the training set size to 65% and 85% and assess how robust the classifier results are.</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849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4062651"/>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Logistic classification</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83568" y="3272828"/>
            <a:ext cx="8263605" cy="444204"/>
          </a:xfrm>
          <a:prstGeom prst="rect">
            <a:avLst/>
          </a:prstGeom>
        </p:spPr>
      </p:pic>
      <p:pic>
        <p:nvPicPr>
          <p:cNvPr id="6" name="Picture 5"/>
          <p:cNvPicPr>
            <a:picLocks noChangeAspect="1"/>
          </p:cNvPicPr>
          <p:nvPr/>
        </p:nvPicPr>
        <p:blipFill>
          <a:blip r:embed="rId3"/>
          <a:stretch>
            <a:fillRect/>
          </a:stretch>
        </p:blipFill>
        <p:spPr>
          <a:xfrm>
            <a:off x="755576" y="3960440"/>
            <a:ext cx="7613136" cy="2780928"/>
          </a:xfrm>
          <a:prstGeom prst="rect">
            <a:avLst/>
          </a:prstGeom>
        </p:spPr>
      </p:pic>
      <p:pic>
        <p:nvPicPr>
          <p:cNvPr id="7" name="Picture 6"/>
          <p:cNvPicPr>
            <a:picLocks noChangeAspect="1"/>
          </p:cNvPicPr>
          <p:nvPr/>
        </p:nvPicPr>
        <p:blipFill>
          <a:blip r:embed="rId4"/>
          <a:stretch>
            <a:fillRect/>
          </a:stretch>
        </p:blipFill>
        <p:spPr>
          <a:xfrm>
            <a:off x="731156" y="695122"/>
            <a:ext cx="7729276" cy="2157814"/>
          </a:xfrm>
          <a:prstGeom prst="rect">
            <a:avLst/>
          </a:prstGeom>
        </p:spPr>
      </p:pic>
    </p:spTree>
    <p:extLst>
      <p:ext uri="{BB962C8B-B14F-4D97-AF65-F5344CB8AC3E}">
        <p14:creationId xmlns:p14="http://schemas.microsoft.com/office/powerpoint/2010/main" val="4218906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4636"/>
            <a:ext cx="8640960" cy="6001643"/>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Workshop Task</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The task you have is to Build a classifier of breast cancer malignancy</a:t>
            </a:r>
            <a:r>
              <a:rPr lang="en-GB" dirty="0" smtClean="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Breakout into teams of about 6. You have an hour, and then report back. </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There is a lot to run and assess. Create team pairs of investigators to look at the following:</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Number of variables</a:t>
            </a:r>
            <a:r>
              <a:rPr lang="en-GB" dirty="0" smtClean="0">
                <a:latin typeface="Times New Roman" panose="02020603050405020304" pitchFamily="18" charset="0"/>
                <a:cs typeface="Times New Roman" panose="02020603050405020304" pitchFamily="18" charset="0"/>
              </a:rPr>
              <a:t>: Explore the performance of the classifier by varying the number of variables V1, … V30 used in the logistic regression function. </a:t>
            </a:r>
          </a:p>
          <a:p>
            <a:endParaRPr lang="en-GB" dirty="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Training data set size</a:t>
            </a:r>
            <a:r>
              <a:rPr lang="en-GB" dirty="0" smtClean="0">
                <a:latin typeface="Times New Roman" panose="02020603050405020304" pitchFamily="18" charset="0"/>
                <a:cs typeface="Times New Roman" panose="02020603050405020304" pitchFamily="18" charset="0"/>
              </a:rPr>
              <a:t>: To </a:t>
            </a:r>
            <a:r>
              <a:rPr lang="en-GB" dirty="0">
                <a:latin typeface="Times New Roman" panose="02020603050405020304" pitchFamily="18" charset="0"/>
                <a:cs typeface="Times New Roman" panose="02020603050405020304" pitchFamily="18" charset="0"/>
              </a:rPr>
              <a:t>test the model efficacy, since we only have one dataset, to test model performance create a ‘hold-out’ sample and develop the model on the remaining training data set. </a:t>
            </a:r>
            <a:r>
              <a:rPr lang="en-GB" dirty="0" smtClean="0">
                <a:latin typeface="Times New Roman" panose="02020603050405020304" pitchFamily="18" charset="0"/>
                <a:cs typeface="Times New Roman" panose="02020603050405020304" pitchFamily="18" charset="0"/>
              </a:rPr>
              <a:t>To </a:t>
            </a:r>
            <a:r>
              <a:rPr lang="en-GB" dirty="0">
                <a:latin typeface="Times New Roman" panose="02020603050405020304" pitchFamily="18" charset="0"/>
                <a:cs typeface="Times New Roman" panose="02020603050405020304" pitchFamily="18" charset="0"/>
              </a:rPr>
              <a:t>do this randomly split to data, and build the model on </a:t>
            </a:r>
            <a:r>
              <a:rPr lang="en-GB" dirty="0" smtClean="0">
                <a:latin typeface="Times New Roman" panose="02020603050405020304" pitchFamily="18" charset="0"/>
                <a:cs typeface="Times New Roman" panose="02020603050405020304" pitchFamily="18" charset="0"/>
              </a:rPr>
              <a:t>{65%, 75%, 85%} </a:t>
            </a:r>
            <a:r>
              <a:rPr lang="en-GB" dirty="0">
                <a:latin typeface="Times New Roman" panose="02020603050405020304" pitchFamily="18" charset="0"/>
                <a:cs typeface="Times New Roman" panose="02020603050405020304" pitchFamily="18" charset="0"/>
              </a:rPr>
              <a:t>of available, and test the model on the remaining </a:t>
            </a:r>
            <a:r>
              <a:rPr lang="en-GB" dirty="0" smtClean="0">
                <a:latin typeface="Times New Roman" panose="02020603050405020304" pitchFamily="18" charset="0"/>
                <a:cs typeface="Times New Roman" panose="02020603050405020304" pitchFamily="18" charset="0"/>
              </a:rPr>
              <a:t>{35%, 25%, 15%}. </a:t>
            </a: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Outcome: </a:t>
            </a:r>
          </a:p>
          <a:p>
            <a:r>
              <a:rPr lang="en-GB" dirty="0" smtClean="0">
                <a:latin typeface="Times New Roman" panose="02020603050405020304" pitchFamily="18" charset="0"/>
                <a:cs typeface="Times New Roman" panose="02020603050405020304" pitchFamily="18" charset="0"/>
              </a:rPr>
              <a:t>Put together a table of results explaining the confusion matrix / accuracy results. </a:t>
            </a: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With this table jointly produce a 1 – page summary in a form suitable to explain the results to a medical clinician. How well does it work and what are any limitations</a:t>
            </a:r>
            <a:r>
              <a:rPr lang="en-GB" dirty="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59814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5792</TotalTime>
  <Words>570</Words>
  <Application>Microsoft Office PowerPoint</Application>
  <PresentationFormat>On-screen Show (4:3)</PresentationFormat>
  <Paragraphs>60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MS PGothic</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Bruun</dc:creator>
  <cp:lastModifiedBy>Bruun, John</cp:lastModifiedBy>
  <cp:revision>112</cp:revision>
  <dcterms:created xsi:type="dcterms:W3CDTF">2019-09-29T22:38:18Z</dcterms:created>
  <dcterms:modified xsi:type="dcterms:W3CDTF">2021-02-04T08:55:39Z</dcterms:modified>
</cp:coreProperties>
</file>