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14" r:id="rId3"/>
    <p:sldId id="315" r:id="rId4"/>
    <p:sldId id="317" r:id="rId5"/>
    <p:sldId id="318" r:id="rId6"/>
    <p:sldId id="319" r:id="rId7"/>
    <p:sldId id="320" r:id="rId8"/>
    <p:sldId id="321" r:id="rId9"/>
    <p:sldId id="323" r:id="rId10"/>
    <p:sldId id="324" r:id="rId11"/>
    <p:sldId id="325" r:id="rId12"/>
    <p:sldId id="326" r:id="rId13"/>
    <p:sldId id="327" r:id="rId14"/>
    <p:sldId id="328" r:id="rId15"/>
    <p:sldId id="330" r:id="rId16"/>
    <p:sldId id="331" r:id="rId17"/>
    <p:sldId id="332" r:id="rId18"/>
    <p:sldId id="33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p:cViewPr varScale="1">
        <p:scale>
          <a:sx n="69" d="100"/>
          <a:sy n="69" d="100"/>
        </p:scale>
        <p:origin x="1148" y="4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26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976793E-5ABF-42B3-94EE-48A26CA0195C}" type="datetimeFigureOut">
              <a:rPr lang="en-GB" smtClean="0"/>
              <a:t>21/01/2021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28682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76793E-5ABF-42B3-94EE-48A26CA0195C}" type="datetimeFigureOut">
              <a:rPr lang="en-GB" smtClean="0"/>
              <a:t>21/01/2021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424963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76793E-5ABF-42B3-94EE-48A26CA0195C}" type="datetimeFigureOut">
              <a:rPr lang="en-GB" smtClean="0"/>
              <a:t>21/01/2021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327267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76793E-5ABF-42B3-94EE-48A26CA0195C}" type="datetimeFigureOut">
              <a:rPr lang="en-GB" smtClean="0"/>
              <a:t>21/01/2021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3186796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76793E-5ABF-42B3-94EE-48A26CA0195C}" type="datetimeFigureOut">
              <a:rPr lang="en-GB" smtClean="0"/>
              <a:t>21/01/2021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296417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976793E-5ABF-42B3-94EE-48A26CA0195C}" type="datetimeFigureOut">
              <a:rPr lang="en-GB" smtClean="0"/>
              <a:t>21/01/2021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86310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976793E-5ABF-42B3-94EE-48A26CA0195C}" type="datetimeFigureOut">
              <a:rPr lang="en-GB" smtClean="0"/>
              <a:t>21/01/2021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161652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976793E-5ABF-42B3-94EE-48A26CA0195C}" type="datetimeFigureOut">
              <a:rPr lang="en-GB" smtClean="0"/>
              <a:t>21/01/2021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258274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6793E-5ABF-42B3-94EE-48A26CA0195C}" type="datetimeFigureOut">
              <a:rPr lang="en-GB" smtClean="0"/>
              <a:t>21/01/2021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175218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6793E-5ABF-42B3-94EE-48A26CA0195C}" type="datetimeFigureOut">
              <a:rPr lang="en-GB" smtClean="0"/>
              <a:t>21/01/2021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362086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6793E-5ABF-42B3-94EE-48A26CA0195C}" type="datetimeFigureOut">
              <a:rPr lang="en-GB" smtClean="0"/>
              <a:t>21/01/2021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5597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6793E-5ABF-42B3-94EE-48A26CA0195C}" type="datetimeFigureOut">
              <a:rPr lang="en-GB" smtClean="0"/>
              <a:t>21/01/2021</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FE66D-2AFB-4173-9CC5-DF8A1ACC1D18}" type="slidenum">
              <a:rPr lang="en-GB" smtClean="0"/>
              <a:t>‹#›</a:t>
            </a:fld>
            <a:endParaRPr lang="en-GB" dirty="0"/>
          </a:p>
        </p:txBody>
      </p:sp>
    </p:spTree>
    <p:extLst>
      <p:ext uri="{BB962C8B-B14F-4D97-AF65-F5344CB8AC3E}">
        <p14:creationId xmlns:p14="http://schemas.microsoft.com/office/powerpoint/2010/main" val="2932131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mps.exeter.ac.uk/mathematics/staff/jb1033"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descr="2015 CAMS 055 Corporate PowerPoint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Box 7"/>
          <p:cNvSpPr txBox="1">
            <a:spLocks noChangeArrowheads="1"/>
          </p:cNvSpPr>
          <p:nvPr/>
        </p:nvSpPr>
        <p:spPr bwMode="auto">
          <a:xfrm>
            <a:off x="107504" y="5013176"/>
            <a:ext cx="86116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r>
              <a:rPr lang="en-GB" sz="2000" dirty="0" smtClean="0">
                <a:latin typeface="Times New Roman" panose="02020603050405020304" pitchFamily="18" charset="0"/>
                <a:cs typeface="Times New Roman" panose="02020603050405020304" pitchFamily="18" charset="0"/>
                <a:hlinkClick r:id="rId3"/>
              </a:rPr>
              <a:t>Dr John </a:t>
            </a:r>
            <a:r>
              <a:rPr lang="en-GB" sz="2000" dirty="0">
                <a:latin typeface="Times New Roman" panose="02020603050405020304" pitchFamily="18" charset="0"/>
                <a:cs typeface="Times New Roman" panose="02020603050405020304" pitchFamily="18" charset="0"/>
                <a:hlinkClick r:id="rId3"/>
              </a:rPr>
              <a:t>T </a:t>
            </a:r>
            <a:r>
              <a:rPr lang="en-GB" sz="2000" dirty="0" smtClean="0">
                <a:latin typeface="Times New Roman" panose="02020603050405020304" pitchFamily="18" charset="0"/>
                <a:cs typeface="Times New Roman" panose="02020603050405020304" pitchFamily="18" charset="0"/>
                <a:hlinkClick r:id="rId3"/>
              </a:rPr>
              <a:t>Bruun</a:t>
            </a:r>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164288" y="2348880"/>
            <a:ext cx="576064" cy="369332"/>
          </a:xfrm>
          <a:prstGeom prst="rect">
            <a:avLst/>
          </a:prstGeom>
          <a:noFill/>
        </p:spPr>
        <p:txBody>
          <a:bodyPr wrap="square" rtlCol="0">
            <a:spAutoFit/>
          </a:bodyPr>
          <a:lstStyle/>
          <a:p>
            <a:endParaRPr lang="en-GB" dirty="0"/>
          </a:p>
        </p:txBody>
      </p:sp>
      <p:sp>
        <p:nvSpPr>
          <p:cNvPr id="15362" name="TextBox 4"/>
          <p:cNvSpPr txBox="1">
            <a:spLocks noChangeArrowheads="1"/>
          </p:cNvSpPr>
          <p:nvPr/>
        </p:nvSpPr>
        <p:spPr bwMode="auto">
          <a:xfrm>
            <a:off x="-36512" y="2459504"/>
            <a:ext cx="698619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GB" altLang="en-US" sz="4000" dirty="0" smtClean="0">
                <a:latin typeface="Times New Roman" panose="02020603050405020304" pitchFamily="18" charset="0"/>
                <a:cs typeface="Times New Roman" panose="02020603050405020304" pitchFamily="18" charset="0"/>
              </a:rPr>
              <a:t>MTHM017 Advanced Topics Workshop A</a:t>
            </a:r>
            <a:endParaRPr lang="en-GB" altLang="en-US" sz="4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65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362"/>
                                        </p:tgtEl>
                                      </p:cBhvr>
                                    </p:animEffect>
                                    <p:set>
                                      <p:cBhvr>
                                        <p:cTn id="7" dur="1" fill="hold">
                                          <p:stCondLst>
                                            <p:cond delay="499"/>
                                          </p:stCondLst>
                                        </p:cTn>
                                        <p:tgtEl>
                                          <p:spTgt spid="1536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5363"/>
                                        </p:tgtEl>
                                      </p:cBhvr>
                                    </p:animEffect>
                                    <p:set>
                                      <p:cBhvr>
                                        <p:cTn id="12" dur="1" fill="hold">
                                          <p:stCondLst>
                                            <p:cond delay="499"/>
                                          </p:stCondLst>
                                        </p:cTn>
                                        <p:tgtEl>
                                          <p:spTgt spid="153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4216539"/>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Print the jags </a:t>
            </a:r>
            <a:r>
              <a:rPr lang="en-GB" dirty="0" smtClean="0">
                <a:latin typeface="Times New Roman" panose="02020603050405020304" pitchFamily="18" charset="0"/>
                <a:cs typeface="Times New Roman" panose="02020603050405020304" pitchFamily="18" charset="0"/>
              </a:rPr>
              <a:t>results:</a:t>
            </a:r>
          </a:p>
          <a:p>
            <a:endParaRPr lang="en-GB" dirty="0">
              <a:latin typeface="Times New Roman" panose="02020603050405020304" pitchFamily="18" charset="0"/>
              <a:cs typeface="Times New Roman" panose="02020603050405020304" pitchFamily="18" charset="0"/>
            </a:endParaRPr>
          </a:p>
          <a:p>
            <a:r>
              <a:rPr lang="en-GB" sz="1600" dirty="0">
                <a:latin typeface="Courier New" panose="02070309020205020404" pitchFamily="49" charset="0"/>
                <a:cs typeface="Courier New" panose="02070309020205020404" pitchFamily="49" charset="0"/>
              </a:rPr>
              <a:t>```{r}</a:t>
            </a:r>
          </a:p>
          <a:p>
            <a:r>
              <a:rPr lang="en-GB" sz="1600" dirty="0">
                <a:latin typeface="Courier New" panose="02070309020205020404" pitchFamily="49" charset="0"/>
                <a:cs typeface="Courier New" panose="02070309020205020404" pitchFamily="49" charset="0"/>
              </a:rPr>
              <a:t>print(</a:t>
            </a:r>
            <a:r>
              <a:rPr lang="en-GB" sz="1600" dirty="0">
                <a:latin typeface="Courier New" panose="02070309020205020404" pitchFamily="49" charset="0"/>
                <a:cs typeface="Courier New" panose="02070309020205020404" pitchFamily="49" charset="0"/>
              </a:rPr>
              <a:t>jags.mod.fit</a:t>
            </a:r>
            <a:r>
              <a:rPr lang="en-GB" sz="1600" dirty="0">
                <a:latin typeface="Courier New" panose="02070309020205020404" pitchFamily="49" charset="0"/>
                <a:cs typeface="Courier New" panose="02070309020205020404" pitchFamily="49" charset="0"/>
              </a:rPr>
              <a:t>)</a:t>
            </a:r>
          </a:p>
          <a:p>
            <a:r>
              <a:rPr lang="en-GB" sz="1600" dirty="0" smtClean="0">
                <a:latin typeface="Courier New" panose="02070309020205020404" pitchFamily="49" charset="0"/>
                <a:cs typeface="Courier New" panose="02070309020205020404" pitchFamily="49" charset="0"/>
              </a:rPr>
              <a:t>```</a:t>
            </a:r>
          </a:p>
          <a:p>
            <a:endParaRPr lang="en-GB" sz="1600" dirty="0" smtClean="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Inference for Bugs model at "C:/Users/jb1033/AppData/Local/Temp/RtmpuYEK5x/model42b846d278c.txt", fit using jags,</a:t>
            </a:r>
          </a:p>
          <a:p>
            <a:r>
              <a:rPr lang="en-GB" sz="1400" dirty="0">
                <a:latin typeface="Courier New" panose="02070309020205020404" pitchFamily="49" charset="0"/>
                <a:cs typeface="Courier New" panose="02070309020205020404" pitchFamily="49" charset="0"/>
              </a:rPr>
              <a:t> 10 chains, each with 1000 iterations (first 500 discarded)</a:t>
            </a:r>
          </a:p>
          <a:p>
            <a:r>
              <a:rPr lang="en-GB" sz="1400"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n.sims</a:t>
            </a:r>
            <a:r>
              <a:rPr lang="en-GB" sz="1400" dirty="0">
                <a:latin typeface="Courier New" panose="02070309020205020404" pitchFamily="49" charset="0"/>
                <a:cs typeface="Courier New" panose="02070309020205020404" pitchFamily="49" charset="0"/>
              </a:rPr>
              <a:t> = 5000 iterations saved</a:t>
            </a:r>
          </a:p>
          <a:p>
            <a:r>
              <a:rPr lang="en-GB" sz="1400"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mu.vect</a:t>
            </a:r>
            <a:r>
              <a:rPr lang="en-GB" sz="1400"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sd.vect</a:t>
            </a:r>
            <a:r>
              <a:rPr lang="en-GB" sz="1400" dirty="0">
                <a:latin typeface="Courier New" panose="02070309020205020404" pitchFamily="49" charset="0"/>
                <a:cs typeface="Courier New" panose="02070309020205020404" pitchFamily="49" charset="0"/>
              </a:rPr>
              <a:t>  2.5%   25%   50%    75%  97.5%  </a:t>
            </a:r>
            <a:r>
              <a:rPr lang="en-GB" sz="1400" dirty="0">
                <a:latin typeface="Courier New" panose="02070309020205020404" pitchFamily="49" charset="0"/>
                <a:cs typeface="Courier New" panose="02070309020205020404" pitchFamily="49" charset="0"/>
              </a:rPr>
              <a:t>Rhat</a:t>
            </a:r>
            <a:r>
              <a:rPr lang="en-GB" sz="1400"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n.eff</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P.crit</a:t>
            </a:r>
            <a:r>
              <a:rPr lang="en-GB" sz="1400" dirty="0">
                <a:latin typeface="Courier New" panose="02070309020205020404" pitchFamily="49" charset="0"/>
                <a:cs typeface="Courier New" panose="02070309020205020404" pitchFamily="49" charset="0"/>
              </a:rPr>
              <a:t>   0.014   0.117 0.000 0.000 0.000  0.000  0.000 1.003  5000</a:t>
            </a:r>
          </a:p>
          <a:p>
            <a:r>
              <a:rPr lang="en-GB" sz="1400" dirty="0">
                <a:latin typeface="Courier New" panose="02070309020205020404" pitchFamily="49" charset="0"/>
                <a:cs typeface="Courier New" panose="02070309020205020404" pitchFamily="49" charset="0"/>
              </a:rPr>
              <a:t>theta    0.399   0.099 0.216 0.328 0.394  0.466  0.601 1.002  3200</a:t>
            </a:r>
          </a:p>
          <a:p>
            <a:r>
              <a:rPr lang="en-GB" sz="1400" dirty="0">
                <a:latin typeface="Courier New" panose="02070309020205020404" pitchFamily="49" charset="0"/>
                <a:cs typeface="Courier New" panose="02070309020205020404" pitchFamily="49" charset="0"/>
              </a:rPr>
              <a:t>y        8.003   2.918 3.000 6.000 8.000 10.000 14.000 1.002  2800</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For each parameter, </a:t>
            </a:r>
            <a:r>
              <a:rPr lang="en-GB" sz="1400" dirty="0">
                <a:latin typeface="Courier New" panose="02070309020205020404" pitchFamily="49" charset="0"/>
                <a:cs typeface="Courier New" panose="02070309020205020404" pitchFamily="49" charset="0"/>
              </a:rPr>
              <a:t>n.eff</a:t>
            </a:r>
            <a:r>
              <a:rPr lang="en-GB" sz="1400" dirty="0">
                <a:latin typeface="Courier New" panose="02070309020205020404" pitchFamily="49" charset="0"/>
                <a:cs typeface="Courier New" panose="02070309020205020404" pitchFamily="49" charset="0"/>
              </a:rPr>
              <a:t> is a crude measure of effective sample size,</a:t>
            </a:r>
          </a:p>
          <a:p>
            <a:r>
              <a:rPr lang="en-GB" sz="1400" dirty="0">
                <a:latin typeface="Courier New" panose="02070309020205020404" pitchFamily="49" charset="0"/>
                <a:cs typeface="Courier New" panose="02070309020205020404" pitchFamily="49" charset="0"/>
              </a:rPr>
              <a:t>and </a:t>
            </a:r>
            <a:r>
              <a:rPr lang="en-GB" sz="1400" dirty="0">
                <a:latin typeface="Courier New" panose="02070309020205020404" pitchFamily="49" charset="0"/>
                <a:cs typeface="Courier New" panose="02070309020205020404" pitchFamily="49" charset="0"/>
              </a:rPr>
              <a:t>Rhat</a:t>
            </a:r>
            <a:r>
              <a:rPr lang="en-GB" sz="1400" dirty="0">
                <a:latin typeface="Courier New" panose="02070309020205020404" pitchFamily="49" charset="0"/>
                <a:cs typeface="Courier New" panose="02070309020205020404" pitchFamily="49" charset="0"/>
              </a:rPr>
              <a:t> is the potential scale reduction factor (at convergence, </a:t>
            </a:r>
            <a:r>
              <a:rPr lang="en-GB" sz="1400" dirty="0">
                <a:latin typeface="Courier New" panose="02070309020205020404" pitchFamily="49" charset="0"/>
                <a:cs typeface="Courier New" panose="02070309020205020404" pitchFamily="49" charset="0"/>
              </a:rPr>
              <a:t>Rhat</a:t>
            </a:r>
            <a:r>
              <a:rPr lang="en-GB" sz="1400" dirty="0">
                <a:latin typeface="Courier New" panose="02070309020205020404" pitchFamily="49" charset="0"/>
                <a:cs typeface="Courier New" panose="02070309020205020404" pitchFamily="49" charset="0"/>
              </a:rPr>
              <a:t>=1).</a:t>
            </a:r>
            <a:endParaRPr lang="en-GB"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47785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3293209"/>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Show the diagnostics (as above). Try altering the above code for differing chains and iteration lengths to see how the results and diagnostics alter. Discuss this with your Breakout Group colleagues</a:t>
            </a:r>
            <a:r>
              <a:rPr lang="en-GB" dirty="0" smtClean="0">
                <a:latin typeface="Times New Roman" panose="02020603050405020304" pitchFamily="18" charset="0"/>
                <a:cs typeface="Times New Roman" panose="02020603050405020304" pitchFamily="18" charset="0"/>
              </a:rPr>
              <a:t>.</a:t>
            </a:r>
          </a:p>
          <a:p>
            <a:r>
              <a:rPr lang="en-GB" sz="1400" dirty="0" smtClean="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r}</a:t>
            </a:r>
          </a:p>
          <a:p>
            <a:r>
              <a:rPr lang="en-GB" sz="1400" dirty="0">
                <a:latin typeface="Courier New" panose="02070309020205020404" pitchFamily="49" charset="0"/>
                <a:cs typeface="Courier New" panose="02070309020205020404" pitchFamily="49" charset="0"/>
              </a:rPr>
              <a:t>y.diag</a:t>
            </a:r>
            <a:r>
              <a:rPr lang="en-GB" sz="1400" dirty="0">
                <a:latin typeface="Courier New" panose="02070309020205020404" pitchFamily="49" charset="0"/>
                <a:cs typeface="Courier New" panose="02070309020205020404" pitchFamily="49" charset="0"/>
              </a:rPr>
              <a:t> &lt;- </a:t>
            </a:r>
            <a:r>
              <a:rPr lang="en-GB" sz="1400" dirty="0">
                <a:latin typeface="Courier New" panose="02070309020205020404" pitchFamily="49" charset="0"/>
                <a:cs typeface="Courier New" panose="02070309020205020404" pitchFamily="49" charset="0"/>
              </a:rPr>
              <a:t>jags.mod.fit$BUGSoutput$sims.list$y</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y.diag.ts</a:t>
            </a:r>
            <a:r>
              <a:rPr lang="en-GB" sz="1400" dirty="0">
                <a:latin typeface="Courier New" panose="02070309020205020404" pitchFamily="49" charset="0"/>
                <a:cs typeface="Courier New" panose="02070309020205020404" pitchFamily="49" charset="0"/>
              </a:rPr>
              <a:t> &lt;- </a:t>
            </a:r>
            <a:r>
              <a:rPr lang="en-GB" sz="1400" dirty="0">
                <a:latin typeface="Courier New" panose="02070309020205020404" pitchFamily="49" charset="0"/>
                <a:cs typeface="Courier New" panose="02070309020205020404" pitchFamily="49" charset="0"/>
              </a:rPr>
              <a:t>ts</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y.diag</a:t>
            </a:r>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histogram(</a:t>
            </a:r>
            <a:r>
              <a:rPr lang="en-GB" sz="1400" dirty="0">
                <a:latin typeface="Courier New" panose="02070309020205020404" pitchFamily="49" charset="0"/>
                <a:cs typeface="Courier New" panose="02070309020205020404" pitchFamily="49" charset="0"/>
              </a:rPr>
              <a:t>y.diag,xlab</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Y",plot</a:t>
            </a:r>
            <a:r>
              <a:rPr lang="en-GB" sz="1400" dirty="0">
                <a:latin typeface="Courier New" panose="02070309020205020404" pitchFamily="49" charset="0"/>
                <a:cs typeface="Courier New" panose="02070309020205020404" pitchFamily="49" charset="0"/>
              </a:rPr>
              <a:t>=TRUE)</a:t>
            </a:r>
          </a:p>
          <a:p>
            <a:r>
              <a:rPr lang="en-GB" sz="1400" dirty="0">
                <a:latin typeface="Courier New" panose="02070309020205020404" pitchFamily="49" charset="0"/>
                <a:cs typeface="Courier New" panose="02070309020205020404" pitchFamily="49" charset="0"/>
              </a:rPr>
              <a:t>ts.plot</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y.diag.ts,xlab</a:t>
            </a:r>
            <a:r>
              <a:rPr lang="en-GB" sz="1400" dirty="0">
                <a:latin typeface="Courier New" panose="02070309020205020404" pitchFamily="49" charset="0"/>
                <a:cs typeface="Courier New" panose="02070309020205020404" pitchFamily="49" charset="0"/>
              </a:rPr>
              <a:t>="Iteration",</a:t>
            </a:r>
            <a:r>
              <a:rPr lang="en-GB" sz="1400" dirty="0">
                <a:latin typeface="Courier New" panose="02070309020205020404" pitchFamily="49" charset="0"/>
                <a:cs typeface="Courier New" panose="02070309020205020404" pitchFamily="49" charset="0"/>
              </a:rPr>
              <a:t>ylab</a:t>
            </a:r>
            <a:r>
              <a:rPr lang="en-GB" sz="1400" dirty="0">
                <a:latin typeface="Courier New" panose="02070309020205020404" pitchFamily="49" charset="0"/>
                <a:cs typeface="Courier New" panose="02070309020205020404" pitchFamily="49" charset="0"/>
              </a:rPr>
              <a:t>="Y")</a:t>
            </a:r>
          </a:p>
          <a:p>
            <a:r>
              <a:rPr lang="en-GB" sz="1400" dirty="0">
                <a:latin typeface="Courier New" panose="02070309020205020404" pitchFamily="49" charset="0"/>
                <a:cs typeface="Courier New" panose="02070309020205020404" pitchFamily="49" charset="0"/>
              </a:rPr>
              <a:t>acf</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y.diag.ts</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acf</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y.diag.ts,type</a:t>
            </a:r>
            <a:r>
              <a:rPr lang="en-GB" sz="1400" dirty="0">
                <a:latin typeface="Courier New" panose="02070309020205020404" pitchFamily="49" charset="0"/>
                <a:cs typeface="Courier New" panose="02070309020205020404" pitchFamily="49" charset="0"/>
              </a:rPr>
              <a:t>="partial")</a:t>
            </a:r>
          </a:p>
          <a:p>
            <a:endParaRPr lang="en-GB" sz="1400" dirty="0">
              <a:latin typeface="Courier New" panose="02070309020205020404" pitchFamily="49" charset="0"/>
              <a:cs typeface="Courier New" panose="02070309020205020404" pitchFamily="49" charset="0"/>
            </a:endParaRPr>
          </a:p>
          <a:p>
            <a:r>
              <a:rPr lang="en-GB" sz="1400" dirty="0" smtClean="0">
                <a:latin typeface="Courier New" panose="02070309020205020404" pitchFamily="49" charset="0"/>
                <a:cs typeface="Courier New" panose="02070309020205020404" pitchFamily="49" charset="0"/>
              </a:rPr>
              <a:t>```</a:t>
            </a:r>
          </a:p>
          <a:p>
            <a:endParaRPr lang="en-GB" sz="1400" dirty="0" smtClean="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5086005" y="1484784"/>
            <a:ext cx="4057995" cy="2505317"/>
          </a:xfrm>
          <a:prstGeom prst="rect">
            <a:avLst/>
          </a:prstGeom>
        </p:spPr>
      </p:pic>
      <p:pic>
        <p:nvPicPr>
          <p:cNvPr id="4" name="Picture 3"/>
          <p:cNvPicPr>
            <a:picLocks noChangeAspect="1"/>
          </p:cNvPicPr>
          <p:nvPr/>
        </p:nvPicPr>
        <p:blipFill>
          <a:blip r:embed="rId3"/>
          <a:stretch>
            <a:fillRect/>
          </a:stretch>
        </p:blipFill>
        <p:spPr>
          <a:xfrm>
            <a:off x="3856922" y="3861048"/>
            <a:ext cx="5275602" cy="3257041"/>
          </a:xfrm>
          <a:prstGeom prst="rect">
            <a:avLst/>
          </a:prstGeom>
        </p:spPr>
      </p:pic>
      <p:pic>
        <p:nvPicPr>
          <p:cNvPr id="5" name="Picture 4"/>
          <p:cNvPicPr>
            <a:picLocks noChangeAspect="1"/>
          </p:cNvPicPr>
          <p:nvPr/>
        </p:nvPicPr>
        <p:blipFill>
          <a:blip r:embed="rId4"/>
          <a:stretch>
            <a:fillRect/>
          </a:stretch>
        </p:blipFill>
        <p:spPr>
          <a:xfrm>
            <a:off x="312052" y="3140969"/>
            <a:ext cx="3365358" cy="2077698"/>
          </a:xfrm>
          <a:prstGeom prst="rect">
            <a:avLst/>
          </a:prstGeom>
        </p:spPr>
      </p:pic>
      <p:pic>
        <p:nvPicPr>
          <p:cNvPr id="6" name="Picture 5"/>
          <p:cNvPicPr>
            <a:picLocks noChangeAspect="1"/>
          </p:cNvPicPr>
          <p:nvPr/>
        </p:nvPicPr>
        <p:blipFill>
          <a:blip r:embed="rId5"/>
          <a:stretch>
            <a:fillRect/>
          </a:stretch>
        </p:blipFill>
        <p:spPr>
          <a:xfrm>
            <a:off x="179512" y="4886905"/>
            <a:ext cx="3371630" cy="2081570"/>
          </a:xfrm>
          <a:prstGeom prst="rect">
            <a:avLst/>
          </a:prstGeom>
        </p:spPr>
      </p:pic>
    </p:spTree>
    <p:extLst>
      <p:ext uri="{BB962C8B-B14F-4D97-AF65-F5344CB8AC3E}">
        <p14:creationId xmlns:p14="http://schemas.microsoft.com/office/powerpoint/2010/main" val="1048833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5940088"/>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Show the diagnostics (as above). Try altering the above code for differing chains and iteration lengths to see how the results and diagnostics alter. </a:t>
            </a:r>
            <a:r>
              <a:rPr lang="en-GB" dirty="0" smtClean="0">
                <a:latin typeface="Times New Roman" panose="02020603050405020304" pitchFamily="18" charset="0"/>
                <a:cs typeface="Times New Roman" panose="02020603050405020304" pitchFamily="18" charset="0"/>
              </a:rPr>
              <a:t>Repeat for P and theta</a:t>
            </a: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sz="1400" dirty="0">
                <a:latin typeface="Courier New" panose="02070309020205020404" pitchFamily="49" charset="0"/>
                <a:cs typeface="Courier New" panose="02070309020205020404" pitchFamily="49" charset="0"/>
              </a:rPr>
              <a:t>Diagnostics for p </a:t>
            </a:r>
          </a:p>
          <a:p>
            <a:r>
              <a:rPr lang="en-GB" sz="1400" dirty="0">
                <a:latin typeface="Courier New" panose="02070309020205020404" pitchFamily="49" charset="0"/>
                <a:cs typeface="Courier New" panose="02070309020205020404" pitchFamily="49" charset="0"/>
              </a:rPr>
              <a:t>```{r}</a:t>
            </a:r>
          </a:p>
          <a:p>
            <a:r>
              <a:rPr lang="en-GB" sz="1400" dirty="0">
                <a:latin typeface="Courier New" panose="02070309020205020404" pitchFamily="49" charset="0"/>
                <a:cs typeface="Courier New" panose="02070309020205020404" pitchFamily="49" charset="0"/>
              </a:rPr>
              <a:t>p.diag</a:t>
            </a:r>
            <a:r>
              <a:rPr lang="en-GB" sz="1400" dirty="0">
                <a:latin typeface="Courier New" panose="02070309020205020404" pitchFamily="49" charset="0"/>
                <a:cs typeface="Courier New" panose="02070309020205020404" pitchFamily="49" charset="0"/>
              </a:rPr>
              <a:t> &lt;- </a:t>
            </a:r>
            <a:r>
              <a:rPr lang="en-GB" sz="1400" dirty="0">
                <a:latin typeface="Courier New" panose="02070309020205020404" pitchFamily="49" charset="0"/>
                <a:cs typeface="Courier New" panose="02070309020205020404" pitchFamily="49" charset="0"/>
              </a:rPr>
              <a:t>jags.mod.fit$BUGSoutput$sims.list$P.crit</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p.diag.ts</a:t>
            </a:r>
            <a:r>
              <a:rPr lang="en-GB" sz="1400" dirty="0">
                <a:latin typeface="Courier New" panose="02070309020205020404" pitchFamily="49" charset="0"/>
                <a:cs typeface="Courier New" panose="02070309020205020404" pitchFamily="49" charset="0"/>
              </a:rPr>
              <a:t> &lt;- </a:t>
            </a:r>
            <a:r>
              <a:rPr lang="en-GB" sz="1400" dirty="0">
                <a:latin typeface="Courier New" panose="02070309020205020404" pitchFamily="49" charset="0"/>
                <a:cs typeface="Courier New" panose="02070309020205020404" pitchFamily="49" charset="0"/>
              </a:rPr>
              <a:t>ts</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p.diag</a:t>
            </a:r>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histogram(</a:t>
            </a:r>
            <a:r>
              <a:rPr lang="en-GB" sz="1400" dirty="0">
                <a:latin typeface="Courier New" panose="02070309020205020404" pitchFamily="49" charset="0"/>
                <a:cs typeface="Courier New" panose="02070309020205020404" pitchFamily="49" charset="0"/>
              </a:rPr>
              <a:t>p.diag,xlab</a:t>
            </a:r>
            <a:r>
              <a:rPr lang="en-GB" sz="1400" dirty="0">
                <a:latin typeface="Courier New" panose="02070309020205020404" pitchFamily="49" charset="0"/>
                <a:cs typeface="Courier New" panose="02070309020205020404" pitchFamily="49" charset="0"/>
              </a:rPr>
              <a:t>="P </a:t>
            </a:r>
            <a:r>
              <a:rPr lang="en-GB" sz="1400" dirty="0">
                <a:latin typeface="Courier New" panose="02070309020205020404" pitchFamily="49" charset="0"/>
                <a:cs typeface="Courier New" panose="02070309020205020404" pitchFamily="49" charset="0"/>
              </a:rPr>
              <a:t>Crit</a:t>
            </a:r>
            <a:r>
              <a:rPr lang="en-GB" sz="1400" dirty="0">
                <a:latin typeface="Courier New" panose="02070309020205020404" pitchFamily="49" charset="0"/>
                <a:cs typeface="Courier New" panose="02070309020205020404" pitchFamily="49" charset="0"/>
              </a:rPr>
              <a:t>",plot=TRUE)</a:t>
            </a:r>
          </a:p>
          <a:p>
            <a:r>
              <a:rPr lang="en-GB" sz="1400" dirty="0">
                <a:latin typeface="Courier New" panose="02070309020205020404" pitchFamily="49" charset="0"/>
                <a:cs typeface="Courier New" panose="02070309020205020404" pitchFamily="49" charset="0"/>
              </a:rPr>
              <a:t>ts.plot</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p.diag.ts,xlab</a:t>
            </a:r>
            <a:r>
              <a:rPr lang="en-GB" sz="1400" dirty="0">
                <a:latin typeface="Courier New" panose="02070309020205020404" pitchFamily="49" charset="0"/>
                <a:cs typeface="Courier New" panose="02070309020205020404" pitchFamily="49" charset="0"/>
              </a:rPr>
              <a:t>="Iteration",</a:t>
            </a:r>
            <a:r>
              <a:rPr lang="en-GB" sz="1400" dirty="0">
                <a:latin typeface="Courier New" panose="02070309020205020404" pitchFamily="49" charset="0"/>
                <a:cs typeface="Courier New" panose="02070309020205020404" pitchFamily="49" charset="0"/>
              </a:rPr>
              <a:t>ylab</a:t>
            </a:r>
            <a:r>
              <a:rPr lang="en-GB" sz="1400" dirty="0">
                <a:latin typeface="Courier New" panose="02070309020205020404" pitchFamily="49" charset="0"/>
                <a:cs typeface="Courier New" panose="02070309020205020404" pitchFamily="49" charset="0"/>
              </a:rPr>
              <a:t>="P </a:t>
            </a:r>
            <a:r>
              <a:rPr lang="en-GB" sz="1400" dirty="0">
                <a:latin typeface="Courier New" panose="02070309020205020404" pitchFamily="49" charset="0"/>
                <a:cs typeface="Courier New" panose="02070309020205020404" pitchFamily="49" charset="0"/>
              </a:rPr>
              <a:t>Crit</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acf</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p.diag.ts</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acf</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p.diag.ts,type</a:t>
            </a:r>
            <a:r>
              <a:rPr lang="en-GB" sz="1400" dirty="0">
                <a:latin typeface="Courier New" panose="02070309020205020404" pitchFamily="49" charset="0"/>
                <a:cs typeface="Courier New" panose="02070309020205020404" pitchFamily="49" charset="0"/>
              </a:rPr>
              <a:t>="partial")</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Diagnostics for theta:</a:t>
            </a:r>
          </a:p>
          <a:p>
            <a:r>
              <a:rPr lang="en-GB" sz="1400" dirty="0">
                <a:latin typeface="Courier New" panose="02070309020205020404" pitchFamily="49" charset="0"/>
                <a:cs typeface="Courier New" panose="02070309020205020404" pitchFamily="49" charset="0"/>
              </a:rPr>
              <a:t>```{r}</a:t>
            </a:r>
          </a:p>
          <a:p>
            <a:r>
              <a:rPr lang="en-GB" sz="1400" dirty="0">
                <a:latin typeface="Courier New" panose="02070309020205020404" pitchFamily="49" charset="0"/>
                <a:cs typeface="Courier New" panose="02070309020205020404" pitchFamily="49" charset="0"/>
              </a:rPr>
              <a:t>theta.diag</a:t>
            </a:r>
            <a:r>
              <a:rPr lang="en-GB" sz="1400" dirty="0">
                <a:latin typeface="Courier New" panose="02070309020205020404" pitchFamily="49" charset="0"/>
                <a:cs typeface="Courier New" panose="02070309020205020404" pitchFamily="49" charset="0"/>
              </a:rPr>
              <a:t> &lt;- </a:t>
            </a:r>
            <a:r>
              <a:rPr lang="en-GB" sz="1400" dirty="0">
                <a:latin typeface="Courier New" panose="02070309020205020404" pitchFamily="49" charset="0"/>
                <a:cs typeface="Courier New" panose="02070309020205020404" pitchFamily="49" charset="0"/>
              </a:rPr>
              <a:t>jags.mod.fit$BUGSoutput$sims.list$theta</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theta.diag.ts</a:t>
            </a:r>
            <a:r>
              <a:rPr lang="en-GB" sz="1400" dirty="0">
                <a:latin typeface="Courier New" panose="02070309020205020404" pitchFamily="49" charset="0"/>
                <a:cs typeface="Courier New" panose="02070309020205020404" pitchFamily="49" charset="0"/>
              </a:rPr>
              <a:t> &lt;- </a:t>
            </a:r>
            <a:r>
              <a:rPr lang="en-GB" sz="1400" dirty="0">
                <a:latin typeface="Courier New" panose="02070309020205020404" pitchFamily="49" charset="0"/>
                <a:cs typeface="Courier New" panose="02070309020205020404" pitchFamily="49" charset="0"/>
              </a:rPr>
              <a:t>ts</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theta.diag</a:t>
            </a:r>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histogram(</a:t>
            </a:r>
            <a:r>
              <a:rPr lang="en-GB" sz="1400" dirty="0">
                <a:latin typeface="Courier New" panose="02070309020205020404" pitchFamily="49" charset="0"/>
                <a:cs typeface="Courier New" panose="02070309020205020404" pitchFamily="49" charset="0"/>
              </a:rPr>
              <a:t>theta.diag,xlab</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theta",plot</a:t>
            </a:r>
            <a:r>
              <a:rPr lang="en-GB" sz="1400" dirty="0">
                <a:latin typeface="Courier New" panose="02070309020205020404" pitchFamily="49" charset="0"/>
                <a:cs typeface="Courier New" panose="02070309020205020404" pitchFamily="49" charset="0"/>
              </a:rPr>
              <a:t>=TRUE)</a:t>
            </a:r>
          </a:p>
          <a:p>
            <a:r>
              <a:rPr lang="en-GB" sz="1400" dirty="0">
                <a:latin typeface="Courier New" panose="02070309020205020404" pitchFamily="49" charset="0"/>
                <a:cs typeface="Courier New" panose="02070309020205020404" pitchFamily="49" charset="0"/>
              </a:rPr>
              <a:t>ts.plot</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theta.diag.ts,xlab</a:t>
            </a:r>
            <a:r>
              <a:rPr lang="en-GB" sz="1400" dirty="0">
                <a:latin typeface="Courier New" panose="02070309020205020404" pitchFamily="49" charset="0"/>
                <a:cs typeface="Courier New" panose="02070309020205020404" pitchFamily="49" charset="0"/>
              </a:rPr>
              <a:t>="Iteration",</a:t>
            </a:r>
            <a:r>
              <a:rPr lang="en-GB" sz="1400" dirty="0">
                <a:latin typeface="Courier New" panose="02070309020205020404" pitchFamily="49" charset="0"/>
                <a:cs typeface="Courier New" panose="02070309020205020404" pitchFamily="49" charset="0"/>
              </a:rPr>
              <a:t>ylab</a:t>
            </a:r>
            <a:r>
              <a:rPr lang="en-GB" sz="1400" dirty="0">
                <a:latin typeface="Courier New" panose="02070309020205020404" pitchFamily="49" charset="0"/>
                <a:cs typeface="Courier New" panose="02070309020205020404" pitchFamily="49" charset="0"/>
              </a:rPr>
              <a:t>="Theta")</a:t>
            </a:r>
          </a:p>
          <a:p>
            <a:r>
              <a:rPr lang="en-GB" sz="1400" dirty="0">
                <a:latin typeface="Courier New" panose="02070309020205020404" pitchFamily="49" charset="0"/>
                <a:cs typeface="Courier New" panose="02070309020205020404" pitchFamily="49" charset="0"/>
              </a:rPr>
              <a:t>acf</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theta.diag.ts</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acf</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theta.diag.ts,type</a:t>
            </a:r>
            <a:r>
              <a:rPr lang="en-GB" sz="1400" dirty="0">
                <a:latin typeface="Courier New" panose="02070309020205020404" pitchFamily="49" charset="0"/>
                <a:cs typeface="Courier New" panose="02070309020205020404" pitchFamily="49" charset="0"/>
              </a:rPr>
              <a:t>="partial")</a:t>
            </a:r>
          </a:p>
          <a:p>
            <a:endParaRPr lang="en-GB" sz="1400" dirty="0">
              <a:latin typeface="Courier New" panose="02070309020205020404" pitchFamily="49" charset="0"/>
              <a:cs typeface="Courier New" panose="02070309020205020404" pitchFamily="49" charset="0"/>
            </a:endParaRPr>
          </a:p>
          <a:p>
            <a:r>
              <a:rPr lang="en-GB" sz="14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73163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6217087"/>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From Lecture 2, this is how to code the model more </a:t>
            </a:r>
            <a:r>
              <a:rPr lang="en-GB" dirty="0" smtClean="0">
                <a:latin typeface="Times New Roman" panose="02020603050405020304" pitchFamily="18" charset="0"/>
                <a:cs typeface="Times New Roman" panose="02020603050405020304" pitchFamily="18" charset="0"/>
              </a:rPr>
              <a:t>generically</a:t>
            </a:r>
          </a:p>
          <a:p>
            <a:endParaRPr lang="en-GB" dirty="0">
              <a:latin typeface="Times New Roman" panose="02020603050405020304" pitchFamily="18" charset="0"/>
              <a:cs typeface="Times New Roman" panose="02020603050405020304" pitchFamily="18" charset="0"/>
            </a:endParaRPr>
          </a:p>
          <a:p>
            <a:r>
              <a:rPr lang="en-GB" sz="1400" dirty="0">
                <a:latin typeface="Courier New" panose="02070309020205020404" pitchFamily="49" charset="0"/>
                <a:cs typeface="Courier New" panose="02070309020205020404" pitchFamily="49" charset="0"/>
              </a:rPr>
              <a:t>```{r}</a:t>
            </a:r>
          </a:p>
          <a:p>
            <a:r>
              <a:rPr lang="en-GB" sz="1400" dirty="0">
                <a:latin typeface="Courier New" panose="02070309020205020404" pitchFamily="49" charset="0"/>
                <a:cs typeface="Courier New" panose="02070309020205020404" pitchFamily="49" charset="0"/>
              </a:rPr>
              <a:t># model</a:t>
            </a:r>
          </a:p>
          <a:p>
            <a:r>
              <a:rPr lang="en-GB" sz="1400" dirty="0">
                <a:latin typeface="Courier New" panose="02070309020205020404" pitchFamily="49" charset="0"/>
                <a:cs typeface="Courier New" panose="02070309020205020404" pitchFamily="49" charset="0"/>
              </a:rPr>
              <a:t>jags.mod &lt;- function(){</a:t>
            </a:r>
          </a:p>
          <a:p>
            <a:r>
              <a:rPr lang="en-GB" sz="1400" dirty="0">
                <a:latin typeface="Courier New" panose="02070309020205020404" pitchFamily="49" charset="0"/>
                <a:cs typeface="Courier New" panose="02070309020205020404" pitchFamily="49" charset="0"/>
              </a:rPr>
              <a:t>  theta ~ </a:t>
            </a:r>
            <a:r>
              <a:rPr lang="en-GB" sz="1400" dirty="0">
                <a:latin typeface="Courier New" panose="02070309020205020404" pitchFamily="49" charset="0"/>
                <a:cs typeface="Courier New" panose="02070309020205020404" pitchFamily="49" charset="0"/>
              </a:rPr>
              <a:t>dbeta</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a,b</a:t>
            </a:r>
            <a:r>
              <a:rPr lang="en-GB" sz="1400" dirty="0">
                <a:latin typeface="Courier New" panose="02070309020205020404" pitchFamily="49" charset="0"/>
                <a:cs typeface="Courier New" panose="02070309020205020404" pitchFamily="49" charset="0"/>
              </a:rPr>
              <a:t>)                  # prior </a:t>
            </a:r>
            <a:r>
              <a:rPr lang="en-GB" sz="1400" dirty="0">
                <a:latin typeface="Courier New" panose="02070309020205020404" pitchFamily="49" charset="0"/>
                <a:cs typeface="Courier New" panose="02070309020205020404" pitchFamily="49" charset="0"/>
              </a:rPr>
              <a:t>disribution</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y ~ </a:t>
            </a:r>
            <a:r>
              <a:rPr lang="en-GB" sz="1400" dirty="0">
                <a:latin typeface="Courier New" panose="02070309020205020404" pitchFamily="49" charset="0"/>
                <a:cs typeface="Courier New" panose="02070309020205020404" pitchFamily="49" charset="0"/>
              </a:rPr>
              <a:t>dbin</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theta,n</a:t>
            </a:r>
            <a:r>
              <a:rPr lang="en-GB" sz="1400" dirty="0">
                <a:latin typeface="Courier New" panose="02070309020205020404" pitchFamily="49" charset="0"/>
                <a:cs typeface="Courier New" panose="02070309020205020404" pitchFamily="49" charset="0"/>
              </a:rPr>
              <a:t>)                   # sampling distribution</a:t>
            </a:r>
          </a:p>
          <a:p>
            <a:r>
              <a:rPr lang="en-GB" sz="1400"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y.pred</a:t>
            </a:r>
            <a:r>
              <a:rPr lang="en-GB" sz="1400" dirty="0">
                <a:latin typeface="Courier New" panose="02070309020205020404" pitchFamily="49" charset="0"/>
                <a:cs typeface="Courier New" panose="02070309020205020404" pitchFamily="49" charset="0"/>
              </a:rPr>
              <a:t> ~ </a:t>
            </a:r>
            <a:r>
              <a:rPr lang="en-GB" sz="1400" dirty="0">
                <a:latin typeface="Courier New" panose="02070309020205020404" pitchFamily="49" charset="0"/>
                <a:cs typeface="Courier New" panose="02070309020205020404" pitchFamily="49" charset="0"/>
              </a:rPr>
              <a:t>dbin</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theta,m</a:t>
            </a:r>
            <a:r>
              <a:rPr lang="en-GB" sz="1400" dirty="0">
                <a:latin typeface="Courier New" panose="02070309020205020404" pitchFamily="49" charset="0"/>
                <a:cs typeface="Courier New" panose="02070309020205020404" pitchFamily="49" charset="0"/>
              </a:rPr>
              <a:t>)              # predictive distribution</a:t>
            </a:r>
          </a:p>
          <a:p>
            <a:r>
              <a:rPr lang="en-GB" sz="1400"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P.crit</a:t>
            </a:r>
            <a:r>
              <a:rPr lang="en-GB" sz="1400" dirty="0">
                <a:latin typeface="Courier New" panose="02070309020205020404" pitchFamily="49" charset="0"/>
                <a:cs typeface="Courier New" panose="02070309020205020404" pitchFamily="49" charset="0"/>
              </a:rPr>
              <a:t> &lt;- </a:t>
            </a:r>
            <a:r>
              <a:rPr lang="en-GB" sz="1400" dirty="0">
                <a:latin typeface="Courier New" panose="02070309020205020404" pitchFamily="49" charset="0"/>
                <a:cs typeface="Courier New" panose="02070309020205020404" pitchFamily="49" charset="0"/>
              </a:rPr>
              <a:t>ifelse</a:t>
            </a:r>
            <a:r>
              <a:rPr lang="en-GB" sz="1400"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y.pred</a:t>
            </a:r>
            <a:r>
              <a:rPr lang="en-GB" sz="1400" dirty="0">
                <a:latin typeface="Courier New" panose="02070309020205020404" pitchFamily="49" charset="0"/>
                <a:cs typeface="Courier New" panose="02070309020205020404" pitchFamily="49" charset="0"/>
              </a:rPr>
              <a:t>&gt;=ncrit,1,0) # =1 if </a:t>
            </a:r>
            <a:r>
              <a:rPr lang="en-GB" sz="1400" dirty="0">
                <a:latin typeface="Courier New" panose="02070309020205020404" pitchFamily="49" charset="0"/>
                <a:cs typeface="Courier New" panose="02070309020205020404" pitchFamily="49" charset="0"/>
              </a:rPr>
              <a:t>y.pred</a:t>
            </a:r>
            <a:r>
              <a:rPr lang="en-GB" sz="1400" dirty="0">
                <a:latin typeface="Courier New" panose="02070309020205020404" pitchFamily="49" charset="0"/>
                <a:cs typeface="Courier New" panose="02070309020205020404" pitchFamily="49" charset="0"/>
              </a:rPr>
              <a:t> &gt;= </a:t>
            </a:r>
            <a:r>
              <a:rPr lang="en-GB" sz="1400" dirty="0">
                <a:latin typeface="Courier New" panose="02070309020205020404" pitchFamily="49" charset="0"/>
                <a:cs typeface="Courier New" panose="02070309020205020404" pitchFamily="49" charset="0"/>
              </a:rPr>
              <a:t>ncrit</a:t>
            </a:r>
            <a:r>
              <a:rPr lang="en-GB" sz="1400" dirty="0">
                <a:latin typeface="Courier New" panose="02070309020205020404" pitchFamily="49" charset="0"/>
                <a:cs typeface="Courier New" panose="02070309020205020404" pitchFamily="49" charset="0"/>
              </a:rPr>
              <a:t>, 0 o/w</a:t>
            </a:r>
          </a:p>
          <a:p>
            <a:r>
              <a:rPr lang="en-GB" sz="1400" dirty="0">
                <a:latin typeface="Courier New" panose="02070309020205020404" pitchFamily="49" charset="0"/>
                <a:cs typeface="Courier New" panose="02070309020205020404" pitchFamily="49" charset="0"/>
              </a:rPr>
              <a:t>}</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The data are passed into this model via the </a:t>
            </a:r>
            <a:r>
              <a:rPr lang="en-GB" sz="1600" dirty="0">
                <a:latin typeface="Courier New" panose="02070309020205020404" pitchFamily="49" charset="0"/>
                <a:cs typeface="Courier New" panose="02070309020205020404" pitchFamily="49" charset="0"/>
              </a:rPr>
              <a:t>jags() </a:t>
            </a:r>
            <a:r>
              <a:rPr lang="en-GB" dirty="0">
                <a:latin typeface="Times New Roman" panose="02020603050405020304" pitchFamily="18" charset="0"/>
                <a:cs typeface="Times New Roman" panose="02020603050405020304" pitchFamily="18" charset="0"/>
              </a:rPr>
              <a:t>command </a:t>
            </a:r>
            <a:r>
              <a:rPr lang="en-GB" dirty="0" smtClean="0">
                <a:latin typeface="Times New Roman" panose="02020603050405020304" pitchFamily="18" charset="0"/>
                <a:cs typeface="Times New Roman" panose="02020603050405020304" pitchFamily="18" charset="0"/>
              </a:rPr>
              <a:t>with </a:t>
            </a:r>
            <a:r>
              <a:rPr lang="en-GB" dirty="0">
                <a:latin typeface="Times New Roman" panose="02020603050405020304" pitchFamily="18" charset="0"/>
                <a:cs typeface="Times New Roman" panose="02020603050405020304" pitchFamily="18" charset="0"/>
              </a:rPr>
              <a:t>a </a:t>
            </a:r>
            <a:r>
              <a:rPr lang="en-GB" sz="1600" dirty="0">
                <a:latin typeface="Courier New" panose="02070309020205020404" pitchFamily="49" charset="0"/>
                <a:cs typeface="Courier New" panose="02070309020205020404" pitchFamily="49" charset="0"/>
              </a:rPr>
              <a:t>list()</a:t>
            </a:r>
            <a:r>
              <a:rPr lang="en-GB" dirty="0">
                <a:latin typeface="Times New Roman" panose="02020603050405020304" pitchFamily="18" charset="0"/>
                <a:cs typeface="Times New Roman" panose="02020603050405020304" pitchFamily="18" charset="0"/>
              </a:rPr>
              <a:t>. Explain why y = 15 here? </a:t>
            </a:r>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sz="1600" dirty="0">
                <a:latin typeface="Courier New" panose="02070309020205020404" pitchFamily="49" charset="0"/>
                <a:cs typeface="Courier New" panose="02070309020205020404" pitchFamily="49" charset="0"/>
              </a:rPr>
              <a:t>```{r}</a:t>
            </a:r>
          </a:p>
          <a:p>
            <a:r>
              <a:rPr lang="en-GB" sz="1600" dirty="0">
                <a:latin typeface="Courier New" panose="02070309020205020404" pitchFamily="49" charset="0"/>
                <a:cs typeface="Courier New" panose="02070309020205020404" pitchFamily="49" charset="0"/>
              </a:rPr>
              <a:t># data</a:t>
            </a:r>
          </a:p>
          <a:p>
            <a:r>
              <a:rPr lang="en-GB" sz="1600" dirty="0">
                <a:latin typeface="Courier New" panose="02070309020205020404" pitchFamily="49" charset="0"/>
                <a:cs typeface="Courier New" panose="02070309020205020404" pitchFamily="49" charset="0"/>
              </a:rPr>
              <a:t>a=9.2; b=13.8</a:t>
            </a:r>
          </a:p>
          <a:p>
            <a:r>
              <a:rPr lang="en-GB" sz="1600" dirty="0">
                <a:latin typeface="Courier New" panose="02070309020205020404" pitchFamily="49" charset="0"/>
                <a:cs typeface="Courier New" panose="02070309020205020404" pitchFamily="49" charset="0"/>
              </a:rPr>
              <a:t>y=15</a:t>
            </a:r>
          </a:p>
          <a:p>
            <a:r>
              <a:rPr lang="en-GB" sz="1600" dirty="0">
                <a:latin typeface="Courier New" panose="02070309020205020404" pitchFamily="49" charset="0"/>
                <a:cs typeface="Courier New" panose="02070309020205020404" pitchFamily="49" charset="0"/>
              </a:rPr>
              <a:t>n=20; m=40</a:t>
            </a:r>
          </a:p>
          <a:p>
            <a:r>
              <a:rPr lang="en-GB" sz="1600" dirty="0">
                <a:latin typeface="Courier New" panose="02070309020205020404" pitchFamily="49" charset="0"/>
                <a:cs typeface="Courier New" panose="02070309020205020404" pitchFamily="49" charset="0"/>
              </a:rPr>
              <a:t>ncrit</a:t>
            </a:r>
            <a:r>
              <a:rPr lang="en-GB" sz="1600" dirty="0">
                <a:latin typeface="Courier New" panose="02070309020205020404" pitchFamily="49" charset="0"/>
                <a:cs typeface="Courier New" panose="02070309020205020404" pitchFamily="49" charset="0"/>
              </a:rPr>
              <a:t>=25</a:t>
            </a:r>
          </a:p>
          <a:p>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jags.data</a:t>
            </a:r>
            <a:r>
              <a:rPr lang="en-GB" sz="1600" dirty="0">
                <a:latin typeface="Courier New" panose="02070309020205020404" pitchFamily="49" charset="0"/>
                <a:cs typeface="Courier New" panose="02070309020205020404" pitchFamily="49" charset="0"/>
              </a:rPr>
              <a:t> &lt;- list("a","b","y","n","m","</a:t>
            </a:r>
            <a:r>
              <a:rPr lang="en-GB" sz="1600" dirty="0">
                <a:latin typeface="Courier New" panose="02070309020205020404" pitchFamily="49" charset="0"/>
                <a:cs typeface="Courier New" panose="02070309020205020404" pitchFamily="49" charset="0"/>
              </a:rPr>
              <a:t>ncrit</a:t>
            </a:r>
            <a:r>
              <a:rPr lang="en-GB" sz="1600" dirty="0">
                <a:latin typeface="Courier New" panose="02070309020205020404" pitchFamily="49" charset="0"/>
                <a:cs typeface="Courier New" panose="02070309020205020404" pitchFamily="49" charset="0"/>
              </a:rPr>
              <a:t>")</a:t>
            </a:r>
          </a:p>
          <a:p>
            <a:endParaRPr lang="en-GB" sz="1600" dirty="0">
              <a:latin typeface="Courier New" panose="02070309020205020404" pitchFamily="49" charset="0"/>
              <a:cs typeface="Courier New" panose="02070309020205020404" pitchFamily="49" charset="0"/>
            </a:endParaRPr>
          </a:p>
          <a:p>
            <a:r>
              <a:rPr lang="en-GB" sz="16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02501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6432530"/>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This is how we define the parameters of interest, for the </a:t>
            </a:r>
            <a:r>
              <a:rPr lang="en-GB" sz="1600" dirty="0">
                <a:latin typeface="Courier New" panose="02070309020205020404" pitchFamily="49" charset="0"/>
                <a:cs typeface="Courier New" panose="02070309020205020404" pitchFamily="49" charset="0"/>
              </a:rPr>
              <a:t>jags</a:t>
            </a:r>
            <a:r>
              <a:rPr lang="en-GB" sz="1600" dirty="0" smtClean="0">
                <a:latin typeface="Courier New" panose="02070309020205020404" pitchFamily="49" charset="0"/>
                <a:cs typeface="Courier New" panose="02070309020205020404" pitchFamily="49" charset="0"/>
              </a:rPr>
              <a:t>()</a:t>
            </a:r>
            <a:r>
              <a:rPr lang="en-GB" dirty="0" smtClean="0">
                <a:latin typeface="Times New Roman" panose="02020603050405020304" pitchFamily="18" charset="0"/>
                <a:cs typeface="Times New Roman" panose="02020603050405020304" pitchFamily="18" charset="0"/>
              </a:rPr>
              <a:t>command.</a:t>
            </a:r>
          </a:p>
          <a:p>
            <a:endParaRPr lang="en-GB" dirty="0">
              <a:latin typeface="Times New Roman" panose="02020603050405020304" pitchFamily="18" charset="0"/>
              <a:cs typeface="Times New Roman" panose="02020603050405020304" pitchFamily="18" charset="0"/>
            </a:endParaRPr>
          </a:p>
          <a:p>
            <a:r>
              <a:rPr lang="en-GB" sz="1600" dirty="0">
                <a:latin typeface="Courier New" panose="02070309020205020404" pitchFamily="49" charset="0"/>
                <a:cs typeface="Courier New" panose="02070309020205020404" pitchFamily="49" charset="0"/>
              </a:rPr>
              <a:t>```{r}</a:t>
            </a:r>
          </a:p>
          <a:p>
            <a:r>
              <a:rPr lang="en-GB" sz="1600" dirty="0">
                <a:latin typeface="Courier New" panose="02070309020205020404" pitchFamily="49" charset="0"/>
                <a:cs typeface="Courier New" panose="02070309020205020404" pitchFamily="49" charset="0"/>
              </a:rPr>
              <a:t># Parameters we want to monitor </a:t>
            </a:r>
          </a:p>
          <a:p>
            <a:r>
              <a:rPr lang="en-GB" sz="1600" dirty="0">
                <a:latin typeface="Courier New" panose="02070309020205020404" pitchFamily="49" charset="0"/>
                <a:cs typeface="Courier New" panose="02070309020205020404" pitchFamily="49" charset="0"/>
              </a:rPr>
              <a:t>jags.param</a:t>
            </a:r>
            <a:r>
              <a:rPr lang="en-GB" sz="1600" dirty="0">
                <a:latin typeface="Courier New" panose="02070309020205020404" pitchFamily="49" charset="0"/>
                <a:cs typeface="Courier New" panose="02070309020205020404" pitchFamily="49" charset="0"/>
              </a:rPr>
              <a:t> &lt;- c("theta","y.</a:t>
            </a:r>
            <a:r>
              <a:rPr lang="en-GB" sz="1600" dirty="0">
                <a:latin typeface="Courier New" panose="02070309020205020404" pitchFamily="49" charset="0"/>
                <a:cs typeface="Courier New" panose="02070309020205020404" pitchFamily="49" charset="0"/>
              </a:rPr>
              <a:t>pred</a:t>
            </a:r>
            <a:r>
              <a:rPr lang="en-GB" sz="1600" dirty="0">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P.crit</a:t>
            </a:r>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a:t>
            </a:r>
          </a:p>
          <a:p>
            <a:r>
              <a:rPr lang="en-GB" dirty="0">
                <a:latin typeface="Times New Roman" panose="02020603050405020304" pitchFamily="18" charset="0"/>
                <a:cs typeface="Times New Roman" panose="02020603050405020304" pitchFamily="18" charset="0"/>
              </a:rPr>
              <a:t>Initial data values are set with this</a:t>
            </a:r>
            <a:r>
              <a:rPr lang="en-GB" dirty="0" smtClean="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r>
              <a:rPr lang="en-GB" sz="1600" dirty="0">
                <a:latin typeface="Courier New" panose="02070309020205020404" pitchFamily="49" charset="0"/>
                <a:cs typeface="Courier New" panose="02070309020205020404" pitchFamily="49" charset="0"/>
              </a:rPr>
              <a:t>```{r}</a:t>
            </a:r>
          </a:p>
          <a:p>
            <a:r>
              <a:rPr lang="en-GB" sz="1600" dirty="0">
                <a:latin typeface="Courier New" panose="02070309020205020404" pitchFamily="49" charset="0"/>
                <a:cs typeface="Courier New" panose="02070309020205020404" pitchFamily="49" charset="0"/>
              </a:rPr>
              <a:t># Specify initial values</a:t>
            </a:r>
          </a:p>
          <a:p>
            <a:r>
              <a:rPr lang="en-GB" sz="1600" dirty="0">
                <a:latin typeface="Courier New" panose="02070309020205020404" pitchFamily="49" charset="0"/>
                <a:cs typeface="Courier New" panose="02070309020205020404" pitchFamily="49" charset="0"/>
              </a:rPr>
              <a:t>jags.inits</a:t>
            </a:r>
            <a:r>
              <a:rPr lang="en-GB" sz="1600" dirty="0">
                <a:latin typeface="Courier New" panose="02070309020205020404" pitchFamily="49" charset="0"/>
                <a:cs typeface="Courier New" panose="02070309020205020404" pitchFamily="49" charset="0"/>
              </a:rPr>
              <a:t> &lt;- function(){</a:t>
            </a:r>
          </a:p>
          <a:p>
            <a:r>
              <a:rPr lang="en-GB" sz="1600" dirty="0">
                <a:latin typeface="Courier New" panose="02070309020205020404" pitchFamily="49" charset="0"/>
                <a:cs typeface="Courier New" panose="02070309020205020404" pitchFamily="49" charset="0"/>
              </a:rPr>
              <a:t>  list("theta" = 0.7, "</a:t>
            </a:r>
            <a:r>
              <a:rPr lang="en-GB" sz="1600" dirty="0">
                <a:latin typeface="Courier New" panose="02070309020205020404" pitchFamily="49" charset="0"/>
                <a:cs typeface="Courier New" panose="02070309020205020404" pitchFamily="49" charset="0"/>
              </a:rPr>
              <a:t>y.pred</a:t>
            </a:r>
            <a:r>
              <a:rPr lang="en-GB" sz="1600" dirty="0">
                <a:latin typeface="Courier New" panose="02070309020205020404" pitchFamily="49" charset="0"/>
                <a:cs typeface="Courier New" panose="02070309020205020404" pitchFamily="49" charset="0"/>
              </a:rPr>
              <a:t>" = 20)</a:t>
            </a:r>
          </a:p>
          <a:p>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a:t>
            </a:r>
          </a:p>
          <a:p>
            <a:r>
              <a:rPr lang="en-GB" dirty="0">
                <a:latin typeface="Times New Roman" panose="02020603050405020304" pitchFamily="18" charset="0"/>
                <a:cs typeface="Times New Roman" panose="02020603050405020304" pitchFamily="18" charset="0"/>
              </a:rPr>
              <a:t>Run </a:t>
            </a:r>
            <a:r>
              <a:rPr lang="en-GB" sz="1600" dirty="0">
                <a:latin typeface="Courier New" panose="02070309020205020404" pitchFamily="49" charset="0"/>
                <a:cs typeface="Courier New" panose="02070309020205020404" pitchFamily="49" charset="0"/>
              </a:rPr>
              <a:t>jags</a:t>
            </a:r>
            <a:r>
              <a:rPr lang="en-GB" sz="1600" dirty="0" smtClean="0">
                <a:latin typeface="Courier New" panose="02070309020205020404" pitchFamily="49" charset="0"/>
                <a:cs typeface="Courier New" panose="02070309020205020404" pitchFamily="49" charset="0"/>
              </a:rPr>
              <a:t>()</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Again explore differing chain numbers and iteration lengths</a:t>
            </a:r>
            <a:r>
              <a:rPr lang="en-GB" dirty="0" smtClean="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r>
              <a:rPr lang="en-GB" sz="1600" dirty="0">
                <a:latin typeface="Courier New" panose="02070309020205020404" pitchFamily="49" charset="0"/>
                <a:cs typeface="Courier New" panose="02070309020205020404" pitchFamily="49" charset="0"/>
              </a:rPr>
              <a:t>```{r}</a:t>
            </a:r>
          </a:p>
          <a:p>
            <a:r>
              <a:rPr lang="en-GB" sz="1600" dirty="0">
                <a:latin typeface="Courier New" panose="02070309020205020404" pitchFamily="49" charset="0"/>
                <a:cs typeface="Courier New" panose="02070309020205020404" pitchFamily="49" charset="0"/>
              </a:rPr>
              <a:t># Fit the JAGS model</a:t>
            </a:r>
          </a:p>
          <a:p>
            <a:r>
              <a:rPr lang="en-GB" sz="1600"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n.iter</a:t>
            </a:r>
            <a:r>
              <a:rPr lang="en-GB" sz="1600" dirty="0">
                <a:latin typeface="Courier New" panose="02070309020205020404" pitchFamily="49" charset="0"/>
                <a:cs typeface="Courier New" panose="02070309020205020404" pitchFamily="49" charset="0"/>
              </a:rPr>
              <a:t> = number of samples to be drawn</a:t>
            </a:r>
          </a:p>
          <a:p>
            <a:r>
              <a:rPr lang="en-GB" sz="1600"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n.burnin</a:t>
            </a:r>
            <a:r>
              <a:rPr lang="en-GB" sz="1600" dirty="0">
                <a:latin typeface="Courier New" panose="02070309020205020404" pitchFamily="49" charset="0"/>
                <a:cs typeface="Courier New" panose="02070309020205020404" pitchFamily="49" charset="0"/>
              </a:rPr>
              <a:t> = number of samples to discard</a:t>
            </a:r>
          </a:p>
          <a:p>
            <a:r>
              <a:rPr lang="en-GB" sz="1600" dirty="0">
                <a:latin typeface="Courier New" panose="02070309020205020404" pitchFamily="49" charset="0"/>
                <a:cs typeface="Courier New" panose="02070309020205020404" pitchFamily="49" charset="0"/>
              </a:rPr>
              <a:t>#    (that is we won't use these in the analysis)</a:t>
            </a:r>
          </a:p>
          <a:p>
            <a:r>
              <a:rPr lang="en-GB" sz="1600" dirty="0">
                <a:latin typeface="Courier New" panose="02070309020205020404" pitchFamily="49" charset="0"/>
                <a:cs typeface="Courier New" panose="02070309020205020404" pitchFamily="49" charset="0"/>
              </a:rPr>
              <a:t>jags.mod.fit</a:t>
            </a:r>
            <a:r>
              <a:rPr lang="en-GB" sz="1600" dirty="0">
                <a:latin typeface="Courier New" panose="02070309020205020404" pitchFamily="49" charset="0"/>
                <a:cs typeface="Courier New" panose="02070309020205020404" pitchFamily="49" charset="0"/>
              </a:rPr>
              <a:t> &lt;- jags(data = </a:t>
            </a:r>
            <a:r>
              <a:rPr lang="en-GB" sz="1600" dirty="0">
                <a:latin typeface="Courier New" panose="02070309020205020404" pitchFamily="49" charset="0"/>
                <a:cs typeface="Courier New" panose="02070309020205020404" pitchFamily="49" charset="0"/>
              </a:rPr>
              <a:t>jags.data</a:t>
            </a:r>
            <a:r>
              <a:rPr lang="en-GB" sz="1600"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inits</a:t>
            </a:r>
            <a:r>
              <a:rPr lang="en-GB" sz="1600" dirty="0">
                <a:latin typeface="Courier New" panose="02070309020205020404" pitchFamily="49" charset="0"/>
                <a:cs typeface="Courier New" panose="02070309020205020404" pitchFamily="49" charset="0"/>
              </a:rPr>
              <a:t> = </a:t>
            </a:r>
            <a:r>
              <a:rPr lang="en-GB" sz="1600" dirty="0">
                <a:latin typeface="Courier New" panose="02070309020205020404" pitchFamily="49" charset="0"/>
                <a:cs typeface="Courier New" panose="02070309020205020404" pitchFamily="49" charset="0"/>
              </a:rPr>
              <a:t>jags.inits</a:t>
            </a:r>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parameters.to.save</a:t>
            </a:r>
            <a:r>
              <a:rPr lang="en-GB" sz="1600" dirty="0">
                <a:latin typeface="Courier New" panose="02070309020205020404" pitchFamily="49" charset="0"/>
                <a:cs typeface="Courier New" panose="02070309020205020404" pitchFamily="49" charset="0"/>
              </a:rPr>
              <a:t> = </a:t>
            </a:r>
            <a:r>
              <a:rPr lang="en-GB" sz="1600" dirty="0">
                <a:latin typeface="Courier New" panose="02070309020205020404" pitchFamily="49" charset="0"/>
                <a:cs typeface="Courier New" panose="02070309020205020404" pitchFamily="49" charset="0"/>
              </a:rPr>
              <a:t>jags.param,n.chain</a:t>
            </a:r>
            <a:r>
              <a:rPr lang="en-GB" sz="1600" dirty="0">
                <a:latin typeface="Courier New" panose="02070309020205020404" pitchFamily="49" charset="0"/>
                <a:cs typeface="Courier New" panose="02070309020205020404" pitchFamily="49" charset="0"/>
              </a:rPr>
              <a:t>=10,</a:t>
            </a:r>
          </a:p>
          <a:p>
            <a:r>
              <a:rPr lang="en-GB" sz="1600"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n.iter</a:t>
            </a:r>
            <a:r>
              <a:rPr lang="en-GB" sz="1600" dirty="0">
                <a:latin typeface="Courier New" panose="02070309020205020404" pitchFamily="49" charset="0"/>
                <a:cs typeface="Courier New" panose="02070309020205020404" pitchFamily="49" charset="0"/>
              </a:rPr>
              <a:t> = 10000, </a:t>
            </a:r>
            <a:r>
              <a:rPr lang="en-GB" sz="1600" dirty="0">
                <a:latin typeface="Courier New" panose="02070309020205020404" pitchFamily="49" charset="0"/>
                <a:cs typeface="Courier New" panose="02070309020205020404" pitchFamily="49" charset="0"/>
              </a:rPr>
              <a:t>model.file</a:t>
            </a:r>
            <a:r>
              <a:rPr lang="en-GB" sz="1600" dirty="0">
                <a:latin typeface="Courier New" panose="02070309020205020404" pitchFamily="49" charset="0"/>
                <a:cs typeface="Courier New" panose="02070309020205020404" pitchFamily="49" charset="0"/>
              </a:rPr>
              <a:t> = </a:t>
            </a:r>
            <a:r>
              <a:rPr lang="en-GB" sz="1600" dirty="0">
                <a:latin typeface="Courier New" panose="02070309020205020404" pitchFamily="49" charset="0"/>
                <a:cs typeface="Courier New" panose="02070309020205020404" pitchFamily="49" charset="0"/>
              </a:rPr>
              <a:t>jags.mod,n.thin</a:t>
            </a:r>
            <a:r>
              <a:rPr lang="en-GB" sz="1600" dirty="0">
                <a:latin typeface="Courier New" panose="02070309020205020404" pitchFamily="49" charset="0"/>
                <a:cs typeface="Courier New" panose="02070309020205020404" pitchFamily="49" charset="0"/>
              </a:rPr>
              <a:t>=1)</a:t>
            </a:r>
          </a:p>
          <a:p>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3679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5786199"/>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Print results. Go into the command window to advance the </a:t>
            </a:r>
            <a:r>
              <a:rPr lang="en-GB" dirty="0">
                <a:latin typeface="Times New Roman" panose="02020603050405020304" pitchFamily="18" charset="0"/>
                <a:cs typeface="Times New Roman" panose="02020603050405020304" pitchFamily="18" charset="0"/>
              </a:rPr>
              <a:t>traceplot</a:t>
            </a:r>
            <a:r>
              <a:rPr lang="en-GB" dirty="0">
                <a:latin typeface="Times New Roman" panose="02020603050405020304" pitchFamily="18" charset="0"/>
                <a:cs typeface="Times New Roman" panose="02020603050405020304" pitchFamily="18" charset="0"/>
              </a:rPr>
              <a:t> functions by pressing return when asked.</a:t>
            </a:r>
          </a:p>
          <a:p>
            <a:r>
              <a:rPr lang="en-GB" sz="1600" dirty="0">
                <a:latin typeface="Courier New" panose="02070309020205020404" pitchFamily="49" charset="0"/>
                <a:cs typeface="Courier New" panose="02070309020205020404" pitchFamily="49" charset="0"/>
              </a:rPr>
              <a:t>```{r}</a:t>
            </a:r>
          </a:p>
          <a:p>
            <a:r>
              <a:rPr lang="en-GB" sz="1600" dirty="0">
                <a:latin typeface="Courier New" panose="02070309020205020404" pitchFamily="49" charset="0"/>
                <a:cs typeface="Courier New" panose="02070309020205020404" pitchFamily="49" charset="0"/>
              </a:rPr>
              <a:t>print(</a:t>
            </a:r>
            <a:r>
              <a:rPr lang="en-GB" sz="1600" dirty="0">
                <a:latin typeface="Courier New" panose="02070309020205020404" pitchFamily="49" charset="0"/>
                <a:cs typeface="Courier New" panose="02070309020205020404" pitchFamily="49" charset="0"/>
              </a:rPr>
              <a:t>jags.mod.fit</a:t>
            </a:r>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traceplot</a:t>
            </a:r>
            <a:r>
              <a:rPr lang="en-GB" sz="1600" dirty="0">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jags.mod.fit</a:t>
            </a:r>
            <a:r>
              <a:rPr lang="en-GB" sz="1600" dirty="0">
                <a:latin typeface="Courier New" panose="02070309020205020404" pitchFamily="49" charset="0"/>
                <a:cs typeface="Courier New" panose="02070309020205020404" pitchFamily="49" charset="0"/>
              </a:rPr>
              <a:t>)</a:t>
            </a:r>
          </a:p>
          <a:p>
            <a:r>
              <a:rPr lang="en-GB" sz="1600" dirty="0" smtClean="0">
                <a:latin typeface="Courier New" panose="02070309020205020404" pitchFamily="49" charset="0"/>
                <a:cs typeface="Courier New" panose="02070309020205020404" pitchFamily="49" charset="0"/>
              </a:rPr>
              <a:t>```</a:t>
            </a:r>
          </a:p>
          <a:p>
            <a:endParaRPr lang="en-GB" sz="1600" dirty="0">
              <a:latin typeface="Courier New" panose="02070309020205020404" pitchFamily="49" charset="0"/>
              <a:cs typeface="Courier New" panose="02070309020205020404" pitchFamily="49" charset="0"/>
            </a:endParaRPr>
          </a:p>
          <a:p>
            <a:endParaRPr lang="en-GB" sz="1600" dirty="0" smtClean="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Inference for Bugs model at "C:/Users/jb1033/AppData/Local/Temp/RtmpuYEK5x/model42b8418a390f.txt", fit using jags,</a:t>
            </a:r>
          </a:p>
          <a:p>
            <a:r>
              <a:rPr lang="en-GB" sz="1400" dirty="0">
                <a:latin typeface="Courier New" panose="02070309020205020404" pitchFamily="49" charset="0"/>
                <a:cs typeface="Courier New" panose="02070309020205020404" pitchFamily="49" charset="0"/>
              </a:rPr>
              <a:t> 10 chains, each with 10000 iterations (first 5000 discarded)</a:t>
            </a:r>
          </a:p>
          <a:p>
            <a:r>
              <a:rPr lang="en-GB" sz="1400"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n.sims</a:t>
            </a:r>
            <a:r>
              <a:rPr lang="en-GB" sz="1400" dirty="0">
                <a:latin typeface="Courier New" panose="02070309020205020404" pitchFamily="49" charset="0"/>
                <a:cs typeface="Courier New" panose="02070309020205020404" pitchFamily="49" charset="0"/>
              </a:rPr>
              <a:t> = 50000 iterations saved</a:t>
            </a:r>
          </a:p>
          <a:p>
            <a:r>
              <a:rPr lang="en-GB" sz="1400"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mu.vect</a:t>
            </a:r>
            <a:r>
              <a:rPr lang="en-GB" sz="1400"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sd.vect</a:t>
            </a:r>
            <a:r>
              <a:rPr lang="en-GB" sz="1400" dirty="0">
                <a:latin typeface="Courier New" panose="02070309020205020404" pitchFamily="49" charset="0"/>
                <a:cs typeface="Courier New" panose="02070309020205020404" pitchFamily="49" charset="0"/>
              </a:rPr>
              <a:t>   2.5%    25%    50%    75%  97.5%  </a:t>
            </a:r>
            <a:r>
              <a:rPr lang="en-GB" sz="1400" dirty="0">
                <a:latin typeface="Courier New" panose="02070309020205020404" pitchFamily="49" charset="0"/>
                <a:cs typeface="Courier New" panose="02070309020205020404" pitchFamily="49" charset="0"/>
              </a:rPr>
              <a:t>Rhat</a:t>
            </a:r>
            <a:r>
              <a:rPr lang="en-GB" sz="1400"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n.eff</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P.crit</a:t>
            </a:r>
            <a:r>
              <a:rPr lang="en-GB" sz="1400" dirty="0">
                <a:latin typeface="Courier New" panose="02070309020205020404" pitchFamily="49" charset="0"/>
                <a:cs typeface="Courier New" panose="02070309020205020404" pitchFamily="49" charset="0"/>
              </a:rPr>
              <a:t>     0.331   0.471  0.000  0.000  0.000  1.000  1.000 1.001 30000</a:t>
            </a:r>
          </a:p>
          <a:p>
            <a:r>
              <a:rPr lang="en-GB" sz="1400" dirty="0">
                <a:latin typeface="Courier New" panose="02070309020205020404" pitchFamily="49" charset="0"/>
                <a:cs typeface="Courier New" panose="02070309020205020404" pitchFamily="49" charset="0"/>
              </a:rPr>
              <a:t>theta      0.563   0.075  0.415  0.512  0.564  0.615  0.706 1.001 29000</a:t>
            </a:r>
          </a:p>
          <a:p>
            <a:r>
              <a:rPr lang="en-GB" sz="1400" dirty="0">
                <a:latin typeface="Courier New" panose="02070309020205020404" pitchFamily="49" charset="0"/>
                <a:cs typeface="Courier New" panose="02070309020205020404" pitchFamily="49" charset="0"/>
              </a:rPr>
              <a:t>y.pred</a:t>
            </a:r>
            <a:r>
              <a:rPr lang="en-GB" sz="1400" dirty="0">
                <a:latin typeface="Courier New" panose="02070309020205020404" pitchFamily="49" charset="0"/>
                <a:cs typeface="Courier New" panose="02070309020205020404" pitchFamily="49" charset="0"/>
              </a:rPr>
              <a:t>    22.525   4.295 14.000 20.000 23.000 26.000 31.000 1.001 24000</a:t>
            </a:r>
          </a:p>
          <a:p>
            <a:r>
              <a:rPr lang="en-GB" sz="1400" dirty="0">
                <a:latin typeface="Courier New" panose="02070309020205020404" pitchFamily="49" charset="0"/>
                <a:cs typeface="Courier New" panose="02070309020205020404" pitchFamily="49" charset="0"/>
              </a:rPr>
              <a:t>deviance   6.636   2.401  3.391  4.842  6.190  7.945 12.451 1.001 28000</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For each parameter, </a:t>
            </a:r>
            <a:r>
              <a:rPr lang="en-GB" sz="1400" dirty="0">
                <a:latin typeface="Courier New" panose="02070309020205020404" pitchFamily="49" charset="0"/>
                <a:cs typeface="Courier New" panose="02070309020205020404" pitchFamily="49" charset="0"/>
              </a:rPr>
              <a:t>n.eff</a:t>
            </a:r>
            <a:r>
              <a:rPr lang="en-GB" sz="1400" dirty="0">
                <a:latin typeface="Courier New" panose="02070309020205020404" pitchFamily="49" charset="0"/>
                <a:cs typeface="Courier New" panose="02070309020205020404" pitchFamily="49" charset="0"/>
              </a:rPr>
              <a:t> is a crude measure of effective sample size,</a:t>
            </a:r>
          </a:p>
          <a:p>
            <a:r>
              <a:rPr lang="en-GB" sz="1400" dirty="0">
                <a:latin typeface="Courier New" panose="02070309020205020404" pitchFamily="49" charset="0"/>
                <a:cs typeface="Courier New" panose="02070309020205020404" pitchFamily="49" charset="0"/>
              </a:rPr>
              <a:t>and </a:t>
            </a:r>
            <a:r>
              <a:rPr lang="en-GB" sz="1400" dirty="0">
                <a:latin typeface="Courier New" panose="02070309020205020404" pitchFamily="49" charset="0"/>
                <a:cs typeface="Courier New" panose="02070309020205020404" pitchFamily="49" charset="0"/>
              </a:rPr>
              <a:t>Rhat</a:t>
            </a:r>
            <a:r>
              <a:rPr lang="en-GB" sz="1400" dirty="0">
                <a:latin typeface="Courier New" panose="02070309020205020404" pitchFamily="49" charset="0"/>
                <a:cs typeface="Courier New" panose="02070309020205020404" pitchFamily="49" charset="0"/>
              </a:rPr>
              <a:t> is the potential scale reduction factor (at convergence, </a:t>
            </a:r>
            <a:r>
              <a:rPr lang="en-GB" sz="1400" dirty="0">
                <a:latin typeface="Courier New" panose="02070309020205020404" pitchFamily="49" charset="0"/>
                <a:cs typeface="Courier New" panose="02070309020205020404" pitchFamily="49" charset="0"/>
              </a:rPr>
              <a:t>Rhat</a:t>
            </a:r>
            <a:r>
              <a:rPr lang="en-GB" sz="1400" dirty="0">
                <a:latin typeface="Courier New" panose="02070309020205020404" pitchFamily="49" charset="0"/>
                <a:cs typeface="Courier New" panose="02070309020205020404" pitchFamily="49" charset="0"/>
              </a:rPr>
              <a:t>=1).</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DIC info (using the rule, </a:t>
            </a:r>
            <a:r>
              <a:rPr lang="en-GB" sz="1400" dirty="0">
                <a:latin typeface="Courier New" panose="02070309020205020404" pitchFamily="49" charset="0"/>
                <a:cs typeface="Courier New" panose="02070309020205020404" pitchFamily="49" charset="0"/>
              </a:rPr>
              <a:t>pD</a:t>
            </a:r>
            <a:r>
              <a:rPr lang="en-GB" sz="1400" dirty="0">
                <a:latin typeface="Courier New" panose="02070309020205020404" pitchFamily="49" charset="0"/>
                <a:cs typeface="Courier New" panose="02070309020205020404" pitchFamily="49" charset="0"/>
              </a:rPr>
              <a:t> = </a:t>
            </a:r>
            <a:r>
              <a:rPr lang="en-GB" sz="1400" dirty="0">
                <a:latin typeface="Courier New" panose="02070309020205020404" pitchFamily="49" charset="0"/>
                <a:cs typeface="Courier New" panose="02070309020205020404" pitchFamily="49" charset="0"/>
              </a:rPr>
              <a:t>var</a:t>
            </a:r>
            <a:r>
              <a:rPr lang="en-GB" sz="1400" dirty="0">
                <a:latin typeface="Courier New" panose="02070309020205020404" pitchFamily="49" charset="0"/>
                <a:cs typeface="Courier New" panose="02070309020205020404" pitchFamily="49" charset="0"/>
              </a:rPr>
              <a:t>(deviance)/2)</a:t>
            </a:r>
          </a:p>
          <a:p>
            <a:r>
              <a:rPr lang="en-GB" sz="1400" dirty="0">
                <a:latin typeface="Courier New" panose="02070309020205020404" pitchFamily="49" charset="0"/>
                <a:cs typeface="Courier New" panose="02070309020205020404" pitchFamily="49" charset="0"/>
              </a:rPr>
              <a:t>pD</a:t>
            </a:r>
            <a:r>
              <a:rPr lang="en-GB" sz="1400" dirty="0">
                <a:latin typeface="Courier New" panose="02070309020205020404" pitchFamily="49" charset="0"/>
                <a:cs typeface="Courier New" panose="02070309020205020404" pitchFamily="49" charset="0"/>
              </a:rPr>
              <a:t> = 2.9 and DIC = 9.5</a:t>
            </a:r>
          </a:p>
          <a:p>
            <a:r>
              <a:rPr lang="en-GB" sz="1400" dirty="0">
                <a:latin typeface="Courier New" panose="02070309020205020404" pitchFamily="49" charset="0"/>
                <a:cs typeface="Courier New" panose="02070309020205020404" pitchFamily="49" charset="0"/>
              </a:rPr>
              <a:t>DIC is an estimate of expected predictive error (lower deviance is better).</a:t>
            </a:r>
          </a:p>
        </p:txBody>
      </p:sp>
    </p:spTree>
    <p:extLst>
      <p:ext uri="{BB962C8B-B14F-4D97-AF65-F5344CB8AC3E}">
        <p14:creationId xmlns:p14="http://schemas.microsoft.com/office/powerpoint/2010/main" val="1113485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2123658"/>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Print results. Go into the command window to advance the </a:t>
            </a:r>
            <a:r>
              <a:rPr lang="en-GB" dirty="0">
                <a:latin typeface="Times New Roman" panose="02020603050405020304" pitchFamily="18" charset="0"/>
                <a:cs typeface="Times New Roman" panose="02020603050405020304" pitchFamily="18" charset="0"/>
              </a:rPr>
              <a:t>traceplot</a:t>
            </a:r>
            <a:r>
              <a:rPr lang="en-GB" dirty="0">
                <a:latin typeface="Times New Roman" panose="02020603050405020304" pitchFamily="18" charset="0"/>
                <a:cs typeface="Times New Roman" panose="02020603050405020304" pitchFamily="18" charset="0"/>
              </a:rPr>
              <a:t> functions by pressing return when asked</a:t>
            </a:r>
            <a:r>
              <a:rPr lang="en-GB" dirty="0" smtClean="0">
                <a:latin typeface="Times New Roman" panose="02020603050405020304" pitchFamily="18" charset="0"/>
                <a:cs typeface="Times New Roman" panose="02020603050405020304" pitchFamily="18" charset="0"/>
              </a:rPr>
              <a:t>. Discuss these results…. Any limitations?</a:t>
            </a:r>
            <a:endParaRPr lang="en-GB" dirty="0">
              <a:latin typeface="Times New Roman" panose="02020603050405020304" pitchFamily="18" charset="0"/>
              <a:cs typeface="Times New Roman" panose="02020603050405020304" pitchFamily="18" charset="0"/>
            </a:endParaRPr>
          </a:p>
          <a:p>
            <a:r>
              <a:rPr lang="en-GB" sz="1600" dirty="0">
                <a:latin typeface="Courier New" panose="02070309020205020404" pitchFamily="49" charset="0"/>
                <a:cs typeface="Courier New" panose="02070309020205020404" pitchFamily="49" charset="0"/>
              </a:rPr>
              <a:t>```{r}</a:t>
            </a:r>
          </a:p>
          <a:p>
            <a:r>
              <a:rPr lang="en-GB" sz="1600" dirty="0">
                <a:latin typeface="Courier New" panose="02070309020205020404" pitchFamily="49" charset="0"/>
                <a:cs typeface="Courier New" panose="02070309020205020404" pitchFamily="49" charset="0"/>
              </a:rPr>
              <a:t>print(</a:t>
            </a:r>
            <a:r>
              <a:rPr lang="en-GB" sz="1600" dirty="0">
                <a:latin typeface="Courier New" panose="02070309020205020404" pitchFamily="49" charset="0"/>
                <a:cs typeface="Courier New" panose="02070309020205020404" pitchFamily="49" charset="0"/>
              </a:rPr>
              <a:t>jags.mod.fit</a:t>
            </a:r>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traceplot</a:t>
            </a:r>
            <a:r>
              <a:rPr lang="en-GB" sz="1600" dirty="0">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jags.mod.fit</a:t>
            </a:r>
            <a:r>
              <a:rPr lang="en-GB" sz="1600" dirty="0">
                <a:latin typeface="Courier New" panose="02070309020205020404" pitchFamily="49" charset="0"/>
                <a:cs typeface="Courier New" panose="02070309020205020404" pitchFamily="49" charset="0"/>
              </a:rPr>
              <a:t>)</a:t>
            </a:r>
          </a:p>
          <a:p>
            <a:r>
              <a:rPr lang="en-GB" sz="1600" dirty="0" smtClean="0">
                <a:latin typeface="Courier New" panose="02070309020205020404" pitchFamily="49" charset="0"/>
                <a:cs typeface="Courier New" panose="02070309020205020404" pitchFamily="49" charset="0"/>
              </a:rPr>
              <a:t>```</a:t>
            </a:r>
          </a:p>
          <a:p>
            <a:endParaRPr lang="en-GB" sz="1600" dirty="0">
              <a:latin typeface="Courier New" panose="02070309020205020404" pitchFamily="49" charset="0"/>
              <a:cs typeface="Courier New" panose="02070309020205020404" pitchFamily="49" charset="0"/>
            </a:endParaRPr>
          </a:p>
          <a:p>
            <a:endParaRPr lang="en-GB" sz="1600" dirty="0" smtClean="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5004048" y="1649660"/>
            <a:ext cx="3931808" cy="2427412"/>
          </a:xfrm>
          <a:prstGeom prst="rect">
            <a:avLst/>
          </a:prstGeom>
        </p:spPr>
      </p:pic>
      <p:pic>
        <p:nvPicPr>
          <p:cNvPr id="4" name="Picture 3"/>
          <p:cNvPicPr>
            <a:picLocks noChangeAspect="1"/>
          </p:cNvPicPr>
          <p:nvPr/>
        </p:nvPicPr>
        <p:blipFill>
          <a:blip r:embed="rId3"/>
          <a:stretch>
            <a:fillRect/>
          </a:stretch>
        </p:blipFill>
        <p:spPr>
          <a:xfrm>
            <a:off x="251520" y="1700808"/>
            <a:ext cx="3815173" cy="2355404"/>
          </a:xfrm>
          <a:prstGeom prst="rect">
            <a:avLst/>
          </a:prstGeom>
        </p:spPr>
      </p:pic>
      <p:pic>
        <p:nvPicPr>
          <p:cNvPr id="5" name="Picture 4"/>
          <p:cNvPicPr>
            <a:picLocks noChangeAspect="1"/>
          </p:cNvPicPr>
          <p:nvPr/>
        </p:nvPicPr>
        <p:blipFill>
          <a:blip r:embed="rId4"/>
          <a:stretch>
            <a:fillRect/>
          </a:stretch>
        </p:blipFill>
        <p:spPr>
          <a:xfrm>
            <a:off x="4628024" y="4077072"/>
            <a:ext cx="4514984" cy="2787452"/>
          </a:xfrm>
          <a:prstGeom prst="rect">
            <a:avLst/>
          </a:prstGeom>
        </p:spPr>
      </p:pic>
      <p:pic>
        <p:nvPicPr>
          <p:cNvPr id="6" name="Picture 5"/>
          <p:cNvPicPr>
            <a:picLocks noChangeAspect="1"/>
          </p:cNvPicPr>
          <p:nvPr/>
        </p:nvPicPr>
        <p:blipFill>
          <a:blip r:embed="rId5"/>
          <a:stretch>
            <a:fillRect/>
          </a:stretch>
        </p:blipFill>
        <p:spPr>
          <a:xfrm>
            <a:off x="251520" y="4070618"/>
            <a:ext cx="4514984" cy="2787452"/>
          </a:xfrm>
          <a:prstGeom prst="rect">
            <a:avLst/>
          </a:prstGeom>
        </p:spPr>
      </p:pic>
    </p:spTree>
    <p:extLst>
      <p:ext uri="{BB962C8B-B14F-4D97-AF65-F5344CB8AC3E}">
        <p14:creationId xmlns:p14="http://schemas.microsoft.com/office/powerpoint/2010/main" val="3762959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3108543"/>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You can plot the theta interval property with this Monte Carlo Markov Chain code extension. What does MCMC do - discuss</a:t>
            </a:r>
            <a:r>
              <a:rPr lang="en-GB" dirty="0" smtClean="0">
                <a:latin typeface="Times New Roman" panose="02020603050405020304" pitchFamily="18" charset="0"/>
                <a:cs typeface="Times New Roman" panose="02020603050405020304" pitchFamily="18" charset="0"/>
              </a:rPr>
              <a:t>.</a:t>
            </a:r>
          </a:p>
          <a:p>
            <a:r>
              <a:rPr lang="en-GB" sz="1600" dirty="0" smtClean="0">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r}</a:t>
            </a:r>
          </a:p>
          <a:p>
            <a:r>
              <a:rPr lang="en-GB" sz="1600" dirty="0">
                <a:latin typeface="Courier New" panose="02070309020205020404" pitchFamily="49" charset="0"/>
                <a:cs typeface="Courier New" panose="02070309020205020404" pitchFamily="49" charset="0"/>
              </a:rPr>
              <a:t>jagsfit.mcmc</a:t>
            </a:r>
            <a:r>
              <a:rPr lang="en-GB" sz="1600" dirty="0">
                <a:latin typeface="Courier New" panose="02070309020205020404" pitchFamily="49" charset="0"/>
                <a:cs typeface="Courier New" panose="02070309020205020404" pitchFamily="49" charset="0"/>
              </a:rPr>
              <a:t> &lt;- </a:t>
            </a:r>
            <a:r>
              <a:rPr lang="en-GB" sz="1600" dirty="0">
                <a:latin typeface="Courier New" panose="02070309020205020404" pitchFamily="49" charset="0"/>
                <a:cs typeface="Courier New" panose="02070309020205020404" pitchFamily="49" charset="0"/>
              </a:rPr>
              <a:t>as.mcmc</a:t>
            </a:r>
            <a:r>
              <a:rPr lang="en-GB" sz="1600" dirty="0">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jags.mod.fit</a:t>
            </a:r>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MCMCtrace</a:t>
            </a:r>
            <a:r>
              <a:rPr lang="en-GB" sz="1600" dirty="0">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jagsfit.mcmc</a:t>
            </a:r>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params</a:t>
            </a:r>
            <a:r>
              <a:rPr lang="en-GB" sz="1600" dirty="0">
                <a:latin typeface="Courier New" panose="02070309020205020404" pitchFamily="49" charset="0"/>
                <a:cs typeface="Courier New" panose="02070309020205020404" pitchFamily="49" charset="0"/>
              </a:rPr>
              <a:t> = 'theta',</a:t>
            </a:r>
          </a:p>
          <a:p>
            <a:r>
              <a:rPr lang="en-GB" sz="1600" dirty="0">
                <a:latin typeface="Courier New" panose="02070309020205020404" pitchFamily="49" charset="0"/>
                <a:cs typeface="Courier New" panose="02070309020205020404" pitchFamily="49" charset="0"/>
              </a:rPr>
              <a:t>          type = 'density',</a:t>
            </a:r>
          </a:p>
          <a:p>
            <a:r>
              <a:rPr lang="en-GB" sz="1600"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ind</a:t>
            </a:r>
            <a:r>
              <a:rPr lang="en-GB" sz="1600" dirty="0">
                <a:latin typeface="Courier New" panose="02070309020205020404" pitchFamily="49" charset="0"/>
                <a:cs typeface="Courier New" panose="02070309020205020404" pitchFamily="49" charset="0"/>
              </a:rPr>
              <a:t> = TRUE, </a:t>
            </a:r>
          </a:p>
          <a:p>
            <a:r>
              <a:rPr lang="en-GB" sz="1600" dirty="0">
                <a:latin typeface="Courier New" panose="02070309020205020404" pitchFamily="49" charset="0"/>
                <a:cs typeface="Courier New" panose="02070309020205020404" pitchFamily="49" charset="0"/>
              </a:rPr>
              <a:t>          pdf = FALSE)</a:t>
            </a:r>
          </a:p>
          <a:p>
            <a:r>
              <a:rPr lang="en-GB" sz="1600" dirty="0" smtClean="0">
                <a:latin typeface="Courier New" panose="02070309020205020404" pitchFamily="49" charset="0"/>
                <a:cs typeface="Courier New" panose="02070309020205020404" pitchFamily="49" charset="0"/>
              </a:rPr>
              <a:t>```</a:t>
            </a:r>
          </a:p>
          <a:p>
            <a:endParaRPr lang="en-GB" sz="1600" dirty="0">
              <a:latin typeface="Courier New" panose="02070309020205020404" pitchFamily="49" charset="0"/>
              <a:cs typeface="Courier New" panose="02070309020205020404" pitchFamily="49" charset="0"/>
            </a:endParaRPr>
          </a:p>
          <a:p>
            <a:endParaRPr lang="en-GB" sz="1600" dirty="0" smtClean="0">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971600" y="2708920"/>
            <a:ext cx="7045399" cy="4349675"/>
          </a:xfrm>
          <a:prstGeom prst="rect">
            <a:avLst/>
          </a:prstGeom>
        </p:spPr>
      </p:pic>
    </p:spTree>
    <p:extLst>
      <p:ext uri="{BB962C8B-B14F-4D97-AF65-F5344CB8AC3E}">
        <p14:creationId xmlns:p14="http://schemas.microsoft.com/office/powerpoint/2010/main" val="2809947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3600986"/>
          </a:xfrm>
          <a:prstGeom prst="rect">
            <a:avLst/>
          </a:prstGeom>
          <a:noFill/>
        </p:spPr>
        <p:txBody>
          <a:bodyPr wrap="square" rtlCol="0">
            <a:spAutoFit/>
          </a:bodyPr>
          <a:lstStyle/>
          <a:p>
            <a:r>
              <a:rPr lang="en-GB" sz="2400" b="1" dirty="0" smtClean="0">
                <a:latin typeface="Times New Roman" panose="02020603050405020304" pitchFamily="18" charset="0"/>
                <a:cs typeface="Times New Roman" panose="02020603050405020304" pitchFamily="18" charset="0"/>
              </a:rPr>
              <a:t>To conclude</a:t>
            </a:r>
          </a:p>
          <a:p>
            <a:endParaRPr lang="en-GB" sz="2400" b="1"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Use these examples to become confident at running the </a:t>
            </a:r>
            <a:r>
              <a:rPr lang="en-GB" sz="1600" dirty="0" smtClean="0">
                <a:latin typeface="Courier New" panose="02070309020205020404" pitchFamily="49" charset="0"/>
                <a:cs typeface="Courier New" panose="02070309020205020404" pitchFamily="49" charset="0"/>
              </a:rPr>
              <a:t>jags()</a:t>
            </a:r>
            <a:r>
              <a:rPr lang="en-GB" dirty="0" smtClean="0">
                <a:latin typeface="Times New Roman" panose="02020603050405020304" pitchFamily="18" charset="0"/>
                <a:cs typeface="Times New Roman" panose="02020603050405020304" pitchFamily="18" charset="0"/>
              </a:rPr>
              <a:t>command and explore how far you can stretch the chain. </a:t>
            </a: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sz="1600" dirty="0" smtClean="0">
                <a:latin typeface="Courier New" panose="02070309020205020404" pitchFamily="49" charset="0"/>
                <a:cs typeface="Courier New" panose="02070309020205020404" pitchFamily="49" charset="0"/>
              </a:rPr>
              <a:t>help()</a:t>
            </a:r>
            <a:r>
              <a:rPr lang="en-GB" dirty="0" smtClean="0">
                <a:latin typeface="Times New Roman" panose="02020603050405020304" pitchFamily="18" charset="0"/>
                <a:cs typeface="Times New Roman" panose="02020603050405020304" pitchFamily="18" charset="0"/>
              </a:rPr>
              <a:t>is your programming friend – use it regularly to see what options you have. </a:t>
            </a: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Next week we will build on this with a second Workshop on these Bayesian computation methods.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427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5724644"/>
          </a:xfrm>
          <a:prstGeom prst="rect">
            <a:avLst/>
          </a:prstGeom>
          <a:noFill/>
        </p:spPr>
        <p:txBody>
          <a:bodyPr wrap="square" rtlCol="0">
            <a:spAutoFit/>
          </a:bodyPr>
          <a:lstStyle/>
          <a:p>
            <a:r>
              <a:rPr lang="en-GB" sz="2400" b="1" dirty="0" smtClean="0">
                <a:latin typeface="Times New Roman" panose="02020603050405020304" pitchFamily="18" charset="0"/>
                <a:cs typeface="Times New Roman" panose="02020603050405020304" pitchFamily="18" charset="0"/>
              </a:rPr>
              <a:t>Workshop Task</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This and next week we are looking at how we implement and compute the Bayesian statistics and inference properties. You will explore how we code and run the lecture examples plus more. We run this from the R package. You need both </a:t>
            </a:r>
            <a:r>
              <a:rPr lang="en-GB" dirty="0">
                <a:latin typeface="Times New Roman" panose="02020603050405020304" pitchFamily="18" charset="0"/>
                <a:cs typeface="Times New Roman" panose="02020603050405020304" pitchFamily="18" charset="0"/>
              </a:rPr>
              <a:t>RStudio</a:t>
            </a:r>
            <a:r>
              <a:rPr lang="en-GB" dirty="0">
                <a:latin typeface="Times New Roman" panose="02020603050405020304" pitchFamily="18" charset="0"/>
                <a:cs typeface="Times New Roman" panose="02020603050405020304" pitchFamily="18" charset="0"/>
              </a:rPr>
              <a:t> and JAGS installed onto your machines. The CEMPS Digital Learning Developers can help you if you have any specific install questions (MathsDLD@exeter.ac.uk).</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Bayesian computation enables us to resolve and calculate sophisticated probability problems. In some, and especially text book cases, these can be worked out exactly via algebra. However for a wide range of non-regular inference problems it is not always possible to find the answers analytically. Since the availability of high volume computation over the last 50 years, stochastic sampling algorithms have become a useful tool. With this Bayesian techniques have been developed that enable us to solve these probability questions to a very high level of accuracy.</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To explore these you should familiarise yourself with coding and running the lecture examples explained in the first week. These are reproduced here in R </a:t>
            </a:r>
            <a:r>
              <a:rPr lang="en-GB" dirty="0">
                <a:latin typeface="Times New Roman" panose="02020603050405020304" pitchFamily="18" charset="0"/>
                <a:cs typeface="Times New Roman" panose="02020603050405020304" pitchFamily="18" charset="0"/>
              </a:rPr>
              <a:t>Markdown.With</a:t>
            </a:r>
            <a:r>
              <a:rPr lang="en-GB"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the focus on communication and developing these skills the module is assessed with three course works (submission is planned via ELE): </a:t>
            </a:r>
          </a:p>
        </p:txBody>
      </p:sp>
    </p:spTree>
    <p:extLst>
      <p:ext uri="{BB962C8B-B14F-4D97-AF65-F5344CB8AC3E}">
        <p14:creationId xmlns:p14="http://schemas.microsoft.com/office/powerpoint/2010/main" val="2755453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6740307"/>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Below </a:t>
            </a:r>
            <a:r>
              <a:rPr lang="en-GB" b="1" dirty="0">
                <a:latin typeface="Times New Roman" panose="02020603050405020304" pitchFamily="18" charset="0"/>
                <a:cs typeface="Times New Roman" panose="02020603050405020304" pitchFamily="18" charset="0"/>
              </a:rPr>
              <a:t>is the script coding.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To build your coding experience use this to become familiar with:</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 how to use this code as is and to reproduce the lecture note results.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 Use the </a:t>
            </a:r>
            <a:r>
              <a:rPr lang="en-GB" sz="1600" dirty="0">
                <a:latin typeface="Courier New" panose="02070309020205020404" pitchFamily="49" charset="0"/>
                <a:cs typeface="Courier New" panose="02070309020205020404" pitchFamily="49" charset="0"/>
              </a:rPr>
              <a:t>help</a:t>
            </a:r>
            <a:r>
              <a:rPr lang="en-GB" sz="1600" dirty="0" smtClean="0">
                <a:latin typeface="Courier New" panose="02070309020205020404" pitchFamily="49" charset="0"/>
                <a:cs typeface="Courier New" panose="02070309020205020404" pitchFamily="49" charset="0"/>
              </a:rPr>
              <a:t>()</a:t>
            </a:r>
            <a:r>
              <a:rPr lang="en-GB" dirty="0" smtClean="0">
                <a:latin typeface="Times New Roman" panose="02020603050405020304" pitchFamily="18" charset="0"/>
                <a:cs typeface="Times New Roman" panose="02020603050405020304" pitchFamily="18" charset="0"/>
              </a:rPr>
              <a:t>facility </a:t>
            </a:r>
            <a:r>
              <a:rPr lang="en-GB" dirty="0">
                <a:latin typeface="Times New Roman" panose="02020603050405020304" pitchFamily="18" charset="0"/>
                <a:cs typeface="Times New Roman" panose="02020603050405020304" pitchFamily="18" charset="0"/>
              </a:rPr>
              <a:t>to look at the additional settings you can alter in </a:t>
            </a:r>
            <a:r>
              <a:rPr lang="en-GB" sz="1600" dirty="0">
                <a:latin typeface="Courier New" panose="02070309020205020404" pitchFamily="49" charset="0"/>
                <a:cs typeface="Courier New" panose="02070309020205020404" pitchFamily="49" charset="0"/>
              </a:rPr>
              <a:t>jags()</a:t>
            </a:r>
            <a:r>
              <a:rPr lang="en-GB" dirty="0">
                <a:latin typeface="Times New Roman" panose="02020603050405020304" pitchFamily="18" charset="0"/>
                <a:cs typeface="Times New Roman" panose="02020603050405020304" pitchFamily="18" charset="0"/>
              </a:rPr>
              <a:t>, especially the number of chains, number of iterations and burn length. </a:t>
            </a:r>
          </a:p>
          <a:p>
            <a:r>
              <a:rPr lang="en-GB" dirty="0">
                <a:latin typeface="Times New Roman" panose="02020603050405020304" pitchFamily="18" charset="0"/>
                <a:cs typeface="Times New Roman" panose="02020603050405020304" pitchFamily="18" charset="0"/>
              </a:rPr>
              <a:t>Examine how the standard results for the coin and drug examples vary when the sampling chains become too small. Practicing this and building understanding of how to look for convergence to a stable result are an essential aspect of using these advanced probability tools.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c) For debug and finished analysis you can 'set the seed' and let it run freely. Discuss in your breakout groups and show each other the differing results you obtain when it runs freely. Alter the chain length to compare notes.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d) Once you are familiar with a) - c) practice altering the </a:t>
            </a:r>
            <a:r>
              <a:rPr lang="en-GB" sz="1600" dirty="0">
                <a:latin typeface="Courier New" panose="02070309020205020404" pitchFamily="49" charset="0"/>
                <a:cs typeface="Courier New" panose="02070309020205020404" pitchFamily="49" charset="0"/>
              </a:rPr>
              <a:t>jags.mod() </a:t>
            </a:r>
            <a:r>
              <a:rPr lang="en-GB" dirty="0">
                <a:latin typeface="Times New Roman" panose="02020603050405020304" pitchFamily="18" charset="0"/>
                <a:cs typeface="Times New Roman" panose="02020603050405020304" pitchFamily="18" charset="0"/>
              </a:rPr>
              <a:t>and the data values.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e) Discuss in your teams what you have learnt from this workshop and be prepared to share feedback towards the end of the session with your co-students. Aim to rotate this to give opportunity for as many of you to explain and to learn from each other. </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638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4524315"/>
          </a:xfrm>
          <a:prstGeom prst="rect">
            <a:avLst/>
          </a:prstGeom>
          <a:noFill/>
        </p:spPr>
        <p:txBody>
          <a:bodyPr wrap="square" rtlCol="0">
            <a:spAutoFit/>
          </a:bodyPr>
          <a:lstStyle/>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1) Firstly load in a range of libraries</a:t>
            </a:r>
          </a:p>
          <a:p>
            <a:r>
              <a:rPr lang="en-GB" sz="1600" dirty="0">
                <a:latin typeface="Courier New" panose="02070309020205020404" pitchFamily="49" charset="0"/>
                <a:cs typeface="Courier New" panose="02070309020205020404" pitchFamily="49" charset="0"/>
              </a:rPr>
              <a:t>```{r}</a:t>
            </a:r>
          </a:p>
          <a:p>
            <a:r>
              <a:rPr lang="en-GB" sz="1600" dirty="0">
                <a:latin typeface="Courier New" panose="02070309020205020404" pitchFamily="49" charset="0"/>
                <a:cs typeface="Courier New" panose="02070309020205020404" pitchFamily="49" charset="0"/>
              </a:rPr>
              <a:t>library(R2jags)</a:t>
            </a:r>
          </a:p>
          <a:p>
            <a:r>
              <a:rPr lang="en-GB" sz="1600" dirty="0">
                <a:latin typeface="Courier New" panose="02070309020205020404" pitchFamily="49" charset="0"/>
                <a:cs typeface="Courier New" panose="02070309020205020404" pitchFamily="49" charset="0"/>
              </a:rPr>
              <a:t>library(</a:t>
            </a:r>
            <a:r>
              <a:rPr lang="en-GB" sz="1600" dirty="0">
                <a:latin typeface="Courier New" panose="02070309020205020404" pitchFamily="49" charset="0"/>
                <a:cs typeface="Courier New" panose="02070309020205020404" pitchFamily="49" charset="0"/>
              </a:rPr>
              <a:t>MCMCvis</a:t>
            </a:r>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library(</a:t>
            </a:r>
            <a:r>
              <a:rPr lang="en-GB" sz="1600" dirty="0">
                <a:latin typeface="Courier New" panose="02070309020205020404" pitchFamily="49" charset="0"/>
                <a:cs typeface="Courier New" panose="02070309020205020404" pitchFamily="49" charset="0"/>
              </a:rPr>
              <a:t>tidyverse</a:t>
            </a:r>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library(TSA)</a:t>
            </a:r>
          </a:p>
          <a:p>
            <a:r>
              <a:rPr lang="en-GB" sz="1600" dirty="0">
                <a:latin typeface="Courier New" panose="02070309020205020404" pitchFamily="49" charset="0"/>
                <a:cs typeface="Courier New" panose="02070309020205020404" pitchFamily="49" charset="0"/>
              </a:rPr>
              <a:t>library(coda)</a:t>
            </a:r>
          </a:p>
          <a:p>
            <a:r>
              <a:rPr lang="en-GB" sz="1600" dirty="0">
                <a:latin typeface="Courier New" panose="02070309020205020404" pitchFamily="49" charset="0"/>
                <a:cs typeface="Courier New" panose="02070309020205020404" pitchFamily="49" charset="0"/>
              </a:rPr>
              <a:t>library(ggplot2)</a:t>
            </a:r>
          </a:p>
          <a:p>
            <a:r>
              <a:rPr lang="en-GB" sz="1600" dirty="0">
                <a:latin typeface="Courier New" panose="02070309020205020404" pitchFamily="49" charset="0"/>
                <a:cs typeface="Courier New" panose="02070309020205020404" pitchFamily="49" charset="0"/>
              </a:rPr>
              <a:t>library(lattice</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a:t>
            </a:r>
          </a:p>
          <a:p>
            <a:endParaRPr lang="en-GB" dirty="0" smtClean="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We focus on using </a:t>
            </a:r>
            <a:r>
              <a:rPr lang="en-GB" dirty="0">
                <a:latin typeface="Times New Roman" panose="02020603050405020304" pitchFamily="18" charset="0"/>
                <a:cs typeface="Times New Roman" panose="02020603050405020304" pitchFamily="18" charset="0"/>
              </a:rPr>
              <a:t>rjags</a:t>
            </a:r>
            <a:r>
              <a:rPr lang="en-GB" dirty="0">
                <a:latin typeface="Times New Roman" panose="02020603050405020304" pitchFamily="18" charset="0"/>
                <a:cs typeface="Times New Roman" panose="02020603050405020304" pitchFamily="18" charset="0"/>
              </a:rPr>
              <a:t>. As explained in the notes - this is a way to run the JAGS/BUGS functionality- from within R. This technology is relatively recent, and it makes the Bayesian inference much easier to combine with other R based analyses. This is state-of-the-art functionality and you are fortunate to be learning Bayes things this way.</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792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6586418"/>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Coin toss example from Lecture 1. a) Setting the </a:t>
            </a:r>
            <a:r>
              <a:rPr lang="en-GB" dirty="0" smtClean="0">
                <a:latin typeface="Courier New" panose="02070309020205020404" pitchFamily="49" charset="0"/>
                <a:cs typeface="Courier New" panose="02070309020205020404" pitchFamily="49" charset="0"/>
              </a:rPr>
              <a:t>jags.mod</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term. b</a:t>
            </a:r>
            <a:r>
              <a:rPr lang="en-GB" dirty="0">
                <a:latin typeface="Times New Roman" panose="02020603050405020304" pitchFamily="18" charset="0"/>
                <a:cs typeface="Times New Roman" panose="02020603050405020304" pitchFamily="18" charset="0"/>
              </a:rPr>
              <a:t>) Set the seed (uncomment to fix this). c) Running the jags analysis. d) Print the result output</a:t>
            </a:r>
            <a:r>
              <a:rPr lang="en-GB" dirty="0" smtClean="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r>
              <a:rPr lang="en-GB" sz="1600" dirty="0">
                <a:latin typeface="Courier New" panose="02070309020205020404" pitchFamily="49" charset="0"/>
                <a:cs typeface="Courier New" panose="02070309020205020404" pitchFamily="49" charset="0"/>
              </a:rPr>
              <a:t>```{r}</a:t>
            </a:r>
          </a:p>
          <a:p>
            <a:r>
              <a:rPr lang="en-GB" sz="1600" dirty="0">
                <a:latin typeface="Courier New" panose="02070309020205020404" pitchFamily="49" charset="0"/>
                <a:cs typeface="Courier New" panose="02070309020205020404" pitchFamily="49" charset="0"/>
              </a:rPr>
              <a:t># a) Lecture notes code</a:t>
            </a:r>
          </a:p>
          <a:p>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jags.mod &lt;- function(){</a:t>
            </a:r>
          </a:p>
          <a:p>
            <a:r>
              <a:rPr lang="en-GB" sz="1600" dirty="0">
                <a:latin typeface="Courier New" panose="02070309020205020404" pitchFamily="49" charset="0"/>
                <a:cs typeface="Courier New" panose="02070309020205020404" pitchFamily="49" charset="0"/>
              </a:rPr>
              <a:t>  Y ~ </a:t>
            </a:r>
            <a:r>
              <a:rPr lang="en-GB" sz="1600" dirty="0">
                <a:latin typeface="Courier New" panose="02070309020205020404" pitchFamily="49" charset="0"/>
                <a:cs typeface="Courier New" panose="02070309020205020404" pitchFamily="49" charset="0"/>
              </a:rPr>
              <a:t>dbin</a:t>
            </a:r>
            <a:r>
              <a:rPr lang="en-GB" sz="1600" dirty="0">
                <a:latin typeface="Courier New" panose="02070309020205020404" pitchFamily="49" charset="0"/>
                <a:cs typeface="Courier New" panose="02070309020205020404" pitchFamily="49" charset="0"/>
              </a:rPr>
              <a:t>(0.5,10)</a:t>
            </a:r>
          </a:p>
          <a:p>
            <a:r>
              <a:rPr lang="en-GB" sz="1600" dirty="0">
                <a:latin typeface="Courier New" panose="02070309020205020404" pitchFamily="49" charset="0"/>
                <a:cs typeface="Courier New" panose="02070309020205020404" pitchFamily="49" charset="0"/>
              </a:rPr>
              <a:t>  P8 &lt;- </a:t>
            </a:r>
            <a:r>
              <a:rPr lang="en-GB" sz="1600" dirty="0">
                <a:latin typeface="Courier New" panose="02070309020205020404" pitchFamily="49" charset="0"/>
                <a:cs typeface="Courier New" panose="02070309020205020404" pitchFamily="49" charset="0"/>
              </a:rPr>
              <a:t>ifelse</a:t>
            </a:r>
            <a:r>
              <a:rPr lang="en-GB" sz="1600" dirty="0">
                <a:latin typeface="Courier New" panose="02070309020205020404" pitchFamily="49" charset="0"/>
                <a:cs typeface="Courier New" panose="02070309020205020404" pitchFamily="49" charset="0"/>
              </a:rPr>
              <a:t>(Y&gt;7,1,0)</a:t>
            </a:r>
          </a:p>
          <a:p>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```{r}</a:t>
            </a:r>
          </a:p>
          <a:p>
            <a:r>
              <a:rPr lang="en-GB" sz="1600" dirty="0">
                <a:latin typeface="Courier New" panose="02070309020205020404" pitchFamily="49" charset="0"/>
                <a:cs typeface="Courier New" panose="02070309020205020404" pitchFamily="49" charset="0"/>
              </a:rPr>
              <a:t># b) </a:t>
            </a:r>
            <a:r>
              <a:rPr lang="en-GB" sz="1600" dirty="0">
                <a:latin typeface="Courier New" panose="02070309020205020404" pitchFamily="49" charset="0"/>
                <a:cs typeface="Courier New" panose="02070309020205020404" pitchFamily="49" charset="0"/>
              </a:rPr>
              <a:t>set.seed</a:t>
            </a:r>
            <a:r>
              <a:rPr lang="en-GB" sz="1600" dirty="0">
                <a:latin typeface="Courier New" panose="02070309020205020404" pitchFamily="49" charset="0"/>
                <a:cs typeface="Courier New" panose="02070309020205020404" pitchFamily="49" charset="0"/>
              </a:rPr>
              <a:t>(2)</a:t>
            </a:r>
          </a:p>
          <a:p>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```{r}</a:t>
            </a:r>
          </a:p>
          <a:p>
            <a:r>
              <a:rPr lang="en-GB" sz="1600" dirty="0">
                <a:latin typeface="Courier New" panose="02070309020205020404" pitchFamily="49" charset="0"/>
                <a:cs typeface="Courier New" panose="02070309020205020404" pitchFamily="49" charset="0"/>
              </a:rPr>
              <a:t># c) run the analysis (here is where you change the burn and iterations)</a:t>
            </a:r>
          </a:p>
          <a:p>
            <a:r>
              <a:rPr lang="en-GB" sz="1600" dirty="0">
                <a:latin typeface="Courier New" panose="02070309020205020404" pitchFamily="49" charset="0"/>
                <a:cs typeface="Courier New" panose="02070309020205020404" pitchFamily="49" charset="0"/>
              </a:rPr>
              <a:t>jags.mod.fit</a:t>
            </a:r>
            <a:r>
              <a:rPr lang="en-GB" sz="1600" dirty="0">
                <a:latin typeface="Courier New" panose="02070309020205020404" pitchFamily="49" charset="0"/>
                <a:cs typeface="Courier New" panose="02070309020205020404" pitchFamily="49" charset="0"/>
              </a:rPr>
              <a:t> &lt;- jags(data = list(), </a:t>
            </a:r>
            <a:r>
              <a:rPr lang="en-GB" sz="1600" dirty="0">
                <a:latin typeface="Courier New" panose="02070309020205020404" pitchFamily="49" charset="0"/>
                <a:cs typeface="Courier New" panose="02070309020205020404" pitchFamily="49" charset="0"/>
              </a:rPr>
              <a:t>model.file</a:t>
            </a:r>
            <a:r>
              <a:rPr lang="en-GB" sz="1600" dirty="0">
                <a:latin typeface="Courier New" panose="02070309020205020404" pitchFamily="49" charset="0"/>
                <a:cs typeface="Courier New" panose="02070309020205020404" pitchFamily="49" charset="0"/>
              </a:rPr>
              <a:t> = jags.mod,</a:t>
            </a:r>
          </a:p>
          <a:p>
            <a:r>
              <a:rPr lang="en-GB" sz="1600"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parameters.to.save</a:t>
            </a:r>
            <a:r>
              <a:rPr lang="en-GB" sz="1600" dirty="0">
                <a:latin typeface="Courier New" panose="02070309020205020404" pitchFamily="49" charset="0"/>
                <a:cs typeface="Courier New" panose="02070309020205020404" pitchFamily="49" charset="0"/>
              </a:rPr>
              <a:t> = c("Y","P8"),</a:t>
            </a:r>
          </a:p>
          <a:p>
            <a:r>
              <a:rPr lang="en-GB" sz="1600" dirty="0">
                <a:latin typeface="Courier New" panose="02070309020205020404" pitchFamily="49" charset="0"/>
                <a:cs typeface="Courier New" panose="02070309020205020404" pitchFamily="49" charset="0"/>
              </a:rPr>
              <a:t>                     DIC=FALSE, </a:t>
            </a:r>
            <a:r>
              <a:rPr lang="en-GB" sz="1600" dirty="0">
                <a:latin typeface="Courier New" panose="02070309020205020404" pitchFamily="49" charset="0"/>
                <a:cs typeface="Courier New" panose="02070309020205020404" pitchFamily="49" charset="0"/>
              </a:rPr>
              <a:t>n.chains</a:t>
            </a:r>
            <a:r>
              <a:rPr lang="en-GB" sz="1600" dirty="0">
                <a:latin typeface="Courier New" panose="02070309020205020404" pitchFamily="49" charset="0"/>
                <a:cs typeface="Courier New" panose="02070309020205020404" pitchFamily="49" charset="0"/>
              </a:rPr>
              <a:t> = 3,n.iter = 50</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n.burnin</a:t>
            </a:r>
            <a:r>
              <a:rPr lang="en-GB" sz="1600" dirty="0">
                <a:latin typeface="Courier New" panose="02070309020205020404" pitchFamily="49" charset="0"/>
                <a:cs typeface="Courier New" panose="02070309020205020404" pitchFamily="49" charset="0"/>
              </a:rPr>
              <a:t>=50)</a:t>
            </a:r>
          </a:p>
          <a:p>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```{r}</a:t>
            </a:r>
          </a:p>
          <a:p>
            <a:r>
              <a:rPr lang="en-GB" sz="1600" dirty="0">
                <a:latin typeface="Courier New" panose="02070309020205020404" pitchFamily="49" charset="0"/>
                <a:cs typeface="Courier New" panose="02070309020205020404" pitchFamily="49" charset="0"/>
              </a:rPr>
              <a:t># d) Print the jags results</a:t>
            </a:r>
          </a:p>
          <a:p>
            <a:r>
              <a:rPr lang="en-GB" sz="1600" dirty="0">
                <a:latin typeface="Courier New" panose="02070309020205020404" pitchFamily="49" charset="0"/>
                <a:cs typeface="Courier New" panose="02070309020205020404" pitchFamily="49" charset="0"/>
              </a:rPr>
              <a:t>jags.mod.fit</a:t>
            </a:r>
            <a:endParaRPr lang="en-GB" sz="1600" dirty="0">
              <a:latin typeface="Courier New" panose="02070309020205020404" pitchFamily="49" charset="0"/>
              <a:cs typeface="Courier New" panose="02070309020205020404" pitchFamily="49" charset="0"/>
            </a:endParaRPr>
          </a:p>
          <a:p>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7935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4370427"/>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Coin toss example from Lecture 1. a) Setting the </a:t>
            </a:r>
            <a:r>
              <a:rPr lang="en-GB" dirty="0">
                <a:latin typeface="Times New Roman" panose="02020603050405020304" pitchFamily="18" charset="0"/>
                <a:cs typeface="Times New Roman" panose="02020603050405020304" pitchFamily="18" charset="0"/>
              </a:rPr>
              <a:t>jags.model</a:t>
            </a:r>
            <a:r>
              <a:rPr lang="en-GB" dirty="0">
                <a:latin typeface="Times New Roman" panose="02020603050405020304" pitchFamily="18" charset="0"/>
                <a:cs typeface="Times New Roman" panose="02020603050405020304" pitchFamily="18" charset="0"/>
              </a:rPr>
              <a:t>. b) Set the seed (uncomment to fix this). c) Running the jags analysis. d) Print the result output</a:t>
            </a:r>
            <a:r>
              <a:rPr lang="en-GB" dirty="0" smtClean="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r>
              <a:rPr lang="en-GB" sz="1600" dirty="0" smtClean="0">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r}</a:t>
            </a:r>
          </a:p>
          <a:p>
            <a:r>
              <a:rPr lang="en-GB" sz="1600" dirty="0">
                <a:latin typeface="Courier New" panose="02070309020205020404" pitchFamily="49" charset="0"/>
                <a:cs typeface="Courier New" panose="02070309020205020404" pitchFamily="49" charset="0"/>
              </a:rPr>
              <a:t># d) Print the jags results</a:t>
            </a:r>
          </a:p>
          <a:p>
            <a:r>
              <a:rPr lang="en-GB" sz="1600" dirty="0">
                <a:latin typeface="Courier New" panose="02070309020205020404" pitchFamily="49" charset="0"/>
                <a:cs typeface="Courier New" panose="02070309020205020404" pitchFamily="49" charset="0"/>
              </a:rPr>
              <a:t>jags.mod.fit</a:t>
            </a:r>
            <a:endParaRPr lang="en-GB" sz="1600" dirty="0">
              <a:latin typeface="Courier New" panose="02070309020205020404" pitchFamily="49" charset="0"/>
              <a:cs typeface="Courier New" panose="02070309020205020404" pitchFamily="49" charset="0"/>
            </a:endParaRPr>
          </a:p>
          <a:p>
            <a:r>
              <a:rPr lang="en-GB" sz="1600" dirty="0" smtClean="0">
                <a:latin typeface="Courier New" panose="02070309020205020404" pitchFamily="49" charset="0"/>
                <a:cs typeface="Courier New" panose="02070309020205020404" pitchFamily="49" charset="0"/>
              </a:rPr>
              <a:t>```</a:t>
            </a:r>
          </a:p>
          <a:p>
            <a:r>
              <a:rPr lang="en-GB" b="1" dirty="0" smtClean="0">
                <a:latin typeface="Times New Roman" panose="02020603050405020304" pitchFamily="18" charset="0"/>
                <a:cs typeface="Times New Roman" panose="02020603050405020304" pitchFamily="18" charset="0"/>
              </a:rPr>
              <a:t>Example output:</a:t>
            </a:r>
            <a:endParaRPr lang="en-GB" b="1" dirty="0">
              <a:latin typeface="Times New Roman" panose="02020603050405020304" pitchFamily="18" charset="0"/>
              <a:cs typeface="Times New Roman" panose="02020603050405020304" pitchFamily="18" charset="0"/>
            </a:endParaRPr>
          </a:p>
          <a:p>
            <a:endParaRPr lang="en-GB" sz="1600" dirty="0" smtClean="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Inference for Bugs model at "C:/Users/jb1033/AppData/Local/Temp/RtmpuYEK5x/model42b835191b6b.txt", fit using jags,</a:t>
            </a:r>
          </a:p>
          <a:p>
            <a:r>
              <a:rPr lang="en-GB" sz="1400" dirty="0">
                <a:latin typeface="Courier New" panose="02070309020205020404" pitchFamily="49" charset="0"/>
                <a:cs typeface="Courier New" panose="02070309020205020404" pitchFamily="49" charset="0"/>
              </a:rPr>
              <a:t> 3 chains, each with 50 iterations (first 25 discarded)</a:t>
            </a:r>
          </a:p>
          <a:p>
            <a:r>
              <a:rPr lang="en-GB" sz="1400"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n.sims</a:t>
            </a:r>
            <a:r>
              <a:rPr lang="en-GB" sz="1400" dirty="0">
                <a:latin typeface="Courier New" panose="02070309020205020404" pitchFamily="49" charset="0"/>
                <a:cs typeface="Courier New" panose="02070309020205020404" pitchFamily="49" charset="0"/>
              </a:rPr>
              <a:t> = 75 iterations saved</a:t>
            </a:r>
          </a:p>
          <a:p>
            <a:r>
              <a:rPr lang="en-GB" sz="1400"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mu.vect</a:t>
            </a:r>
            <a:r>
              <a:rPr lang="en-GB" sz="1400"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sd.vect</a:t>
            </a:r>
            <a:r>
              <a:rPr lang="en-GB" sz="1400" dirty="0">
                <a:latin typeface="Courier New" panose="02070309020205020404" pitchFamily="49" charset="0"/>
                <a:cs typeface="Courier New" panose="02070309020205020404" pitchFamily="49" charset="0"/>
              </a:rPr>
              <a:t> 2.5% 25% 50% 75% 97.5%  </a:t>
            </a:r>
            <a:r>
              <a:rPr lang="en-GB" sz="1400" dirty="0">
                <a:latin typeface="Courier New" panose="02070309020205020404" pitchFamily="49" charset="0"/>
                <a:cs typeface="Courier New" panose="02070309020205020404" pitchFamily="49" charset="0"/>
              </a:rPr>
              <a:t>Rhat</a:t>
            </a:r>
            <a:r>
              <a:rPr lang="en-GB" sz="1400"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n.eff</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P8   0.027   0.162    0   0   0   0  0.15 1.090    75</a:t>
            </a:r>
          </a:p>
          <a:p>
            <a:r>
              <a:rPr lang="en-GB" sz="1400" dirty="0">
                <a:latin typeface="Courier New" panose="02070309020205020404" pitchFamily="49" charset="0"/>
                <a:cs typeface="Courier New" panose="02070309020205020404" pitchFamily="49" charset="0"/>
              </a:rPr>
              <a:t>Y    4.947   1.374    2   4   5   6  7.15 0.992    75</a:t>
            </a: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71595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3416320"/>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Diagnostics</a:t>
            </a:r>
            <a:r>
              <a:rPr lang="en-GB" dirty="0">
                <a:latin typeface="Times New Roman" panose="02020603050405020304" pitchFamily="18" charset="0"/>
                <a:cs typeface="Times New Roman" panose="02020603050405020304" pitchFamily="18" charset="0"/>
              </a:rPr>
              <a:t>: Look at the chain output for Y. Firstly extract the chain record and also map this into a time series object. Here histogram, chain time series record together with auto and partial correlation are explored. What do the </a:t>
            </a:r>
            <a:r>
              <a:rPr lang="en-GB" dirty="0">
                <a:latin typeface="Times New Roman" panose="02020603050405020304" pitchFamily="18" charset="0"/>
                <a:cs typeface="Times New Roman" panose="02020603050405020304" pitchFamily="18" charset="0"/>
              </a:rPr>
              <a:t>acf</a:t>
            </a:r>
            <a:r>
              <a:rPr lang="en-GB" dirty="0">
                <a:latin typeface="Times New Roman" panose="02020603050405020304" pitchFamily="18" charset="0"/>
                <a:cs typeface="Times New Roman" panose="02020603050405020304" pitchFamily="18" charset="0"/>
              </a:rPr>
              <a:t> terms help us to assess?</a:t>
            </a:r>
            <a:endParaRPr lang="en-GB" dirty="0" smtClean="0">
              <a:latin typeface="Times New Roman" panose="02020603050405020304" pitchFamily="18" charset="0"/>
              <a:cs typeface="Times New Roman" panose="02020603050405020304" pitchFamily="18" charset="0"/>
            </a:endParaRPr>
          </a:p>
          <a:p>
            <a:r>
              <a:rPr lang="en-GB" sz="1200" dirty="0">
                <a:latin typeface="Courier New" panose="02070309020205020404" pitchFamily="49" charset="0"/>
                <a:cs typeface="Courier New" panose="02070309020205020404" pitchFamily="49" charset="0"/>
              </a:rPr>
              <a:t>```{r}</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y.diag</a:t>
            </a:r>
            <a:r>
              <a:rPr lang="en-GB" sz="1200" dirty="0">
                <a:latin typeface="Courier New" panose="02070309020205020404" pitchFamily="49" charset="0"/>
                <a:cs typeface="Courier New" panose="02070309020205020404" pitchFamily="49" charset="0"/>
              </a:rPr>
              <a:t> &lt;- </a:t>
            </a:r>
            <a:r>
              <a:rPr lang="en-GB" sz="1200" dirty="0">
                <a:latin typeface="Courier New" panose="02070309020205020404" pitchFamily="49" charset="0"/>
                <a:cs typeface="Courier New" panose="02070309020205020404" pitchFamily="49" charset="0"/>
              </a:rPr>
              <a:t>jags.mod.fit$BUGSoutput$sims.list$Y</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y.diag.ts</a:t>
            </a:r>
            <a:r>
              <a:rPr lang="en-GB" sz="1200" dirty="0">
                <a:latin typeface="Courier New" panose="02070309020205020404" pitchFamily="49" charset="0"/>
                <a:cs typeface="Courier New" panose="02070309020205020404" pitchFamily="49" charset="0"/>
              </a:rPr>
              <a:t> &lt;- </a:t>
            </a:r>
            <a:r>
              <a:rPr lang="en-GB" sz="1200" dirty="0">
                <a:latin typeface="Courier New" panose="02070309020205020404" pitchFamily="49" charset="0"/>
                <a:cs typeface="Courier New" panose="02070309020205020404" pitchFamily="49" charset="0"/>
              </a:rPr>
              <a:t>ts</a:t>
            </a:r>
            <a:r>
              <a:rPr lang="en-GB" sz="1200" dirty="0">
                <a:latin typeface="Courier New" panose="02070309020205020404" pitchFamily="49" charset="0"/>
                <a:cs typeface="Courier New" panose="02070309020205020404" pitchFamily="49" charset="0"/>
              </a:rPr>
              <a:t>(</a:t>
            </a:r>
            <a:r>
              <a:rPr lang="en-GB" sz="1200" dirty="0">
                <a:latin typeface="Courier New" panose="02070309020205020404" pitchFamily="49" charset="0"/>
                <a:cs typeface="Courier New" panose="02070309020205020404" pitchFamily="49" charset="0"/>
              </a:rPr>
              <a:t>y.diag</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histogram(</a:t>
            </a:r>
            <a:r>
              <a:rPr lang="en-GB" sz="1200" dirty="0">
                <a:latin typeface="Courier New" panose="02070309020205020404" pitchFamily="49" charset="0"/>
                <a:cs typeface="Courier New" panose="02070309020205020404" pitchFamily="49" charset="0"/>
              </a:rPr>
              <a:t>y.diag,xlab</a:t>
            </a:r>
            <a:r>
              <a:rPr lang="en-GB" sz="1200" dirty="0">
                <a:latin typeface="Courier New" panose="02070309020205020404" pitchFamily="49" charset="0"/>
                <a:cs typeface="Courier New" panose="02070309020205020404" pitchFamily="49" charset="0"/>
              </a:rPr>
              <a:t>="</a:t>
            </a:r>
            <a:r>
              <a:rPr lang="en-GB" sz="1200" dirty="0">
                <a:latin typeface="Courier New" panose="02070309020205020404" pitchFamily="49" charset="0"/>
                <a:cs typeface="Courier New" panose="02070309020205020404" pitchFamily="49" charset="0"/>
              </a:rPr>
              <a:t>Y",plot</a:t>
            </a:r>
            <a:r>
              <a:rPr lang="en-GB" sz="1200" dirty="0">
                <a:latin typeface="Courier New" panose="02070309020205020404" pitchFamily="49" charset="0"/>
                <a:cs typeface="Courier New" panose="02070309020205020404" pitchFamily="49" charset="0"/>
              </a:rPr>
              <a:t>=TRUE)</a:t>
            </a:r>
          </a:p>
          <a:p>
            <a:r>
              <a:rPr lang="en-GB" sz="1200" dirty="0">
                <a:latin typeface="Courier New" panose="02070309020205020404" pitchFamily="49" charset="0"/>
                <a:cs typeface="Courier New" panose="02070309020205020404" pitchFamily="49" charset="0"/>
              </a:rPr>
              <a:t>ts.plot</a:t>
            </a:r>
            <a:r>
              <a:rPr lang="en-GB" sz="1200" dirty="0">
                <a:latin typeface="Courier New" panose="02070309020205020404" pitchFamily="49" charset="0"/>
                <a:cs typeface="Courier New" panose="02070309020205020404" pitchFamily="49" charset="0"/>
              </a:rPr>
              <a:t>(</a:t>
            </a:r>
            <a:r>
              <a:rPr lang="en-GB" sz="1200" dirty="0">
                <a:latin typeface="Courier New" panose="02070309020205020404" pitchFamily="49" charset="0"/>
                <a:cs typeface="Courier New" panose="02070309020205020404" pitchFamily="49" charset="0"/>
              </a:rPr>
              <a:t>y.diag.ts,xlab</a:t>
            </a:r>
            <a:r>
              <a:rPr lang="en-GB" sz="1200" dirty="0">
                <a:latin typeface="Courier New" panose="02070309020205020404" pitchFamily="49" charset="0"/>
                <a:cs typeface="Courier New" panose="02070309020205020404" pitchFamily="49" charset="0"/>
              </a:rPr>
              <a:t>="Iteration",</a:t>
            </a:r>
            <a:r>
              <a:rPr lang="en-GB" sz="1200" dirty="0">
                <a:latin typeface="Courier New" panose="02070309020205020404" pitchFamily="49" charset="0"/>
                <a:cs typeface="Courier New" panose="02070309020205020404" pitchFamily="49" charset="0"/>
              </a:rPr>
              <a:t>ylab</a:t>
            </a:r>
            <a:r>
              <a:rPr lang="en-GB" sz="1200" dirty="0">
                <a:latin typeface="Courier New" panose="02070309020205020404" pitchFamily="49" charset="0"/>
                <a:cs typeface="Courier New" panose="02070309020205020404" pitchFamily="49" charset="0"/>
              </a:rPr>
              <a:t>="Y")</a:t>
            </a:r>
          </a:p>
          <a:p>
            <a:r>
              <a:rPr lang="en-GB" sz="1200" dirty="0">
                <a:latin typeface="Courier New" panose="02070309020205020404" pitchFamily="49" charset="0"/>
                <a:cs typeface="Courier New" panose="02070309020205020404" pitchFamily="49" charset="0"/>
              </a:rPr>
              <a:t>acf</a:t>
            </a:r>
            <a:r>
              <a:rPr lang="en-GB" sz="1200" dirty="0">
                <a:latin typeface="Courier New" panose="02070309020205020404" pitchFamily="49" charset="0"/>
                <a:cs typeface="Courier New" panose="02070309020205020404" pitchFamily="49" charset="0"/>
              </a:rPr>
              <a:t>(</a:t>
            </a:r>
            <a:r>
              <a:rPr lang="en-GB" sz="1200" dirty="0">
                <a:latin typeface="Courier New" panose="02070309020205020404" pitchFamily="49" charset="0"/>
                <a:cs typeface="Courier New" panose="02070309020205020404" pitchFamily="49" charset="0"/>
              </a:rPr>
              <a:t>y.diag.ts</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acf</a:t>
            </a:r>
            <a:r>
              <a:rPr lang="en-GB" sz="1200" dirty="0">
                <a:latin typeface="Courier New" panose="02070309020205020404" pitchFamily="49" charset="0"/>
                <a:cs typeface="Courier New" panose="02070309020205020404" pitchFamily="49" charset="0"/>
              </a:rPr>
              <a:t>(</a:t>
            </a:r>
            <a:r>
              <a:rPr lang="en-GB" sz="1200" dirty="0">
                <a:latin typeface="Courier New" panose="02070309020205020404" pitchFamily="49" charset="0"/>
                <a:cs typeface="Courier New" panose="02070309020205020404" pitchFamily="49" charset="0"/>
              </a:rPr>
              <a:t>y.diag.ts,type</a:t>
            </a:r>
            <a:r>
              <a:rPr lang="en-GB" sz="1200" dirty="0">
                <a:latin typeface="Courier New" panose="02070309020205020404" pitchFamily="49" charset="0"/>
                <a:cs typeface="Courier New" panose="02070309020205020404" pitchFamily="49" charset="0"/>
              </a:rPr>
              <a:t>="partial")</a:t>
            </a:r>
          </a:p>
          <a:p>
            <a:endParaRPr lang="en-GB" sz="1200" dirty="0">
              <a:latin typeface="Courier New" panose="02070309020205020404" pitchFamily="49" charset="0"/>
              <a:cs typeface="Courier New" panose="02070309020205020404" pitchFamily="49" charset="0"/>
            </a:endParaRPr>
          </a:p>
          <a:p>
            <a:r>
              <a:rPr lang="en-GB" sz="1200" dirty="0" smtClean="0">
                <a:latin typeface="Courier New" panose="02070309020205020404" pitchFamily="49" charset="0"/>
                <a:cs typeface="Courier New" panose="02070309020205020404" pitchFamily="49" charset="0"/>
              </a:rPr>
              <a:t>```</a:t>
            </a:r>
          </a:p>
          <a:p>
            <a:endParaRPr lang="en-GB" sz="1600" dirty="0" smtClean="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5123261" y="4585792"/>
            <a:ext cx="3539410" cy="2185155"/>
          </a:xfrm>
          <a:prstGeom prst="rect">
            <a:avLst/>
          </a:prstGeom>
        </p:spPr>
      </p:pic>
      <p:pic>
        <p:nvPicPr>
          <p:cNvPr id="4" name="Picture 3"/>
          <p:cNvPicPr>
            <a:picLocks noChangeAspect="1"/>
          </p:cNvPicPr>
          <p:nvPr/>
        </p:nvPicPr>
        <p:blipFill>
          <a:blip r:embed="rId3"/>
          <a:stretch>
            <a:fillRect/>
          </a:stretch>
        </p:blipFill>
        <p:spPr>
          <a:xfrm>
            <a:off x="1763688" y="2796289"/>
            <a:ext cx="2736304" cy="1689334"/>
          </a:xfrm>
          <a:prstGeom prst="rect">
            <a:avLst/>
          </a:prstGeom>
        </p:spPr>
      </p:pic>
      <p:pic>
        <p:nvPicPr>
          <p:cNvPr id="5" name="Picture 4"/>
          <p:cNvPicPr>
            <a:picLocks noChangeAspect="1"/>
          </p:cNvPicPr>
          <p:nvPr/>
        </p:nvPicPr>
        <p:blipFill>
          <a:blip r:embed="rId4"/>
          <a:stretch>
            <a:fillRect/>
          </a:stretch>
        </p:blipFill>
        <p:spPr>
          <a:xfrm>
            <a:off x="4932040" y="1395436"/>
            <a:ext cx="3877047" cy="2393604"/>
          </a:xfrm>
          <a:prstGeom prst="rect">
            <a:avLst/>
          </a:prstGeom>
        </p:spPr>
      </p:pic>
      <p:pic>
        <p:nvPicPr>
          <p:cNvPr id="6" name="Picture 5"/>
          <p:cNvPicPr>
            <a:picLocks noChangeAspect="1"/>
          </p:cNvPicPr>
          <p:nvPr/>
        </p:nvPicPr>
        <p:blipFill>
          <a:blip r:embed="rId5"/>
          <a:stretch>
            <a:fillRect/>
          </a:stretch>
        </p:blipFill>
        <p:spPr>
          <a:xfrm>
            <a:off x="683568" y="4437112"/>
            <a:ext cx="4021063" cy="2482516"/>
          </a:xfrm>
          <a:prstGeom prst="rect">
            <a:avLst/>
          </a:prstGeom>
        </p:spPr>
      </p:pic>
    </p:spTree>
    <p:extLst>
      <p:ext uri="{BB962C8B-B14F-4D97-AF65-F5344CB8AC3E}">
        <p14:creationId xmlns:p14="http://schemas.microsoft.com/office/powerpoint/2010/main" val="386304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3877985"/>
          </a:xfrm>
          <a:prstGeom prst="rect">
            <a:avLst/>
          </a:prstGeom>
          <a:noFill/>
        </p:spPr>
        <p:txBody>
          <a:bodyPr wrap="square" rtlCol="0">
            <a:spAutoFit/>
          </a:bodyPr>
          <a:lstStyle/>
          <a:p>
            <a:endParaRPr lang="en-GB" sz="1200" dirty="0" smtClean="0">
              <a:latin typeface="Courier New" panose="02070309020205020404" pitchFamily="49" charset="0"/>
              <a:cs typeface="Courier New" panose="02070309020205020404" pitchFamily="49" charset="0"/>
            </a:endParaRPr>
          </a:p>
          <a:p>
            <a:endParaRPr lang="en-GB" sz="1200" dirty="0" smtClean="0">
              <a:latin typeface="Courier New" panose="02070309020205020404" pitchFamily="49" charset="0"/>
              <a:cs typeface="Courier New" panose="02070309020205020404" pitchFamily="49" charset="0"/>
            </a:endParaRPr>
          </a:p>
          <a:p>
            <a:r>
              <a:rPr lang="en-GB" sz="2000" dirty="0" smtClean="0">
                <a:latin typeface="Times New Roman" panose="02020603050405020304" pitchFamily="18" charset="0"/>
                <a:cs typeface="Times New Roman" panose="02020603050405020304" pitchFamily="18" charset="0"/>
              </a:rPr>
              <a:t>Diagnostics</a:t>
            </a:r>
            <a:r>
              <a:rPr lang="en-GB" sz="2000" dirty="0">
                <a:latin typeface="Times New Roman" panose="02020603050405020304" pitchFamily="18" charset="0"/>
                <a:cs typeface="Times New Roman" panose="02020603050405020304" pitchFamily="18" charset="0"/>
              </a:rPr>
              <a:t>: Now, as for before, look at the chain output for </a:t>
            </a:r>
            <a:r>
              <a:rPr lang="en-GB" sz="2000" dirty="0" smtClean="0">
                <a:latin typeface="Times New Roman" panose="02020603050405020304" pitchFamily="18" charset="0"/>
                <a:cs typeface="Times New Roman" panose="02020603050405020304" pitchFamily="18" charset="0"/>
              </a:rPr>
              <a:t>P8</a:t>
            </a:r>
          </a:p>
          <a:p>
            <a:endParaRPr lang="en-GB" dirty="0">
              <a:latin typeface="Times New Roman" panose="02020603050405020304" pitchFamily="18" charset="0"/>
              <a:cs typeface="Times New Roman" panose="02020603050405020304" pitchFamily="18" charset="0"/>
            </a:endParaRPr>
          </a:p>
          <a:p>
            <a:r>
              <a:rPr lang="en-GB" sz="1200" dirty="0">
                <a:latin typeface="Courier New" panose="02070309020205020404" pitchFamily="49" charset="0"/>
                <a:cs typeface="Courier New" panose="02070309020205020404" pitchFamily="49" charset="0"/>
              </a:rPr>
              <a:t>```{r}</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P8.diag &lt;- jags.mod.fit$BUGSoutput$sims.list$P8</a:t>
            </a:r>
          </a:p>
          <a:p>
            <a:r>
              <a:rPr lang="en-GB" sz="1200" dirty="0">
                <a:latin typeface="Courier New" panose="02070309020205020404" pitchFamily="49" charset="0"/>
                <a:cs typeface="Courier New" panose="02070309020205020404" pitchFamily="49" charset="0"/>
              </a:rPr>
              <a:t>P8.diag.ts &lt;- </a:t>
            </a:r>
            <a:r>
              <a:rPr lang="en-GB" sz="1200" dirty="0">
                <a:latin typeface="Courier New" panose="02070309020205020404" pitchFamily="49" charset="0"/>
                <a:cs typeface="Courier New" panose="02070309020205020404" pitchFamily="49" charset="0"/>
              </a:rPr>
              <a:t>ts</a:t>
            </a:r>
            <a:r>
              <a:rPr lang="en-GB" sz="1200" dirty="0">
                <a:latin typeface="Courier New" panose="02070309020205020404" pitchFamily="49" charset="0"/>
                <a:cs typeface="Courier New" panose="02070309020205020404" pitchFamily="49" charset="0"/>
              </a:rPr>
              <a:t>(P8.diag)</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histogram(P8.diag,xlab="</a:t>
            </a:r>
            <a:r>
              <a:rPr lang="en-GB" sz="1200" dirty="0">
                <a:latin typeface="Courier New" panose="02070309020205020404" pitchFamily="49" charset="0"/>
                <a:cs typeface="Courier New" panose="02070309020205020404" pitchFamily="49" charset="0"/>
              </a:rPr>
              <a:t>Y",plot</a:t>
            </a:r>
            <a:r>
              <a:rPr lang="en-GB" sz="1200" dirty="0">
                <a:latin typeface="Courier New" panose="02070309020205020404" pitchFamily="49" charset="0"/>
                <a:cs typeface="Courier New" panose="02070309020205020404" pitchFamily="49" charset="0"/>
              </a:rPr>
              <a:t>=TRUE)</a:t>
            </a:r>
          </a:p>
          <a:p>
            <a:r>
              <a:rPr lang="en-GB" sz="1200" dirty="0">
                <a:latin typeface="Courier New" panose="02070309020205020404" pitchFamily="49" charset="0"/>
                <a:cs typeface="Courier New" panose="02070309020205020404" pitchFamily="49" charset="0"/>
              </a:rPr>
              <a:t>ts.plot</a:t>
            </a:r>
            <a:r>
              <a:rPr lang="en-GB" sz="1200" dirty="0">
                <a:latin typeface="Courier New" panose="02070309020205020404" pitchFamily="49" charset="0"/>
                <a:cs typeface="Courier New" panose="02070309020205020404" pitchFamily="49" charset="0"/>
              </a:rPr>
              <a:t>(P8.diag.ts,xlab="Iteration",</a:t>
            </a:r>
            <a:r>
              <a:rPr lang="en-GB" sz="1200" dirty="0">
                <a:latin typeface="Courier New" panose="02070309020205020404" pitchFamily="49" charset="0"/>
                <a:cs typeface="Courier New" panose="02070309020205020404" pitchFamily="49" charset="0"/>
              </a:rPr>
              <a:t>ylab</a:t>
            </a:r>
            <a:r>
              <a:rPr lang="en-GB" sz="1200" dirty="0">
                <a:latin typeface="Courier New" panose="02070309020205020404" pitchFamily="49" charset="0"/>
                <a:cs typeface="Courier New" panose="02070309020205020404" pitchFamily="49" charset="0"/>
              </a:rPr>
              <a:t>="Y")</a:t>
            </a:r>
          </a:p>
          <a:p>
            <a:r>
              <a:rPr lang="en-GB" sz="1200" dirty="0">
                <a:latin typeface="Courier New" panose="02070309020205020404" pitchFamily="49" charset="0"/>
                <a:cs typeface="Courier New" panose="02070309020205020404" pitchFamily="49" charset="0"/>
              </a:rPr>
              <a:t>acf</a:t>
            </a:r>
            <a:r>
              <a:rPr lang="en-GB" sz="1200" dirty="0">
                <a:latin typeface="Courier New" panose="02070309020205020404" pitchFamily="49" charset="0"/>
                <a:cs typeface="Courier New" panose="02070309020205020404" pitchFamily="49" charset="0"/>
              </a:rPr>
              <a:t>(P8.diag.ts)</a:t>
            </a:r>
          </a:p>
          <a:p>
            <a:r>
              <a:rPr lang="en-GB" sz="1200" dirty="0">
                <a:latin typeface="Courier New" panose="02070309020205020404" pitchFamily="49" charset="0"/>
                <a:cs typeface="Courier New" panose="02070309020205020404" pitchFamily="49" charset="0"/>
              </a:rPr>
              <a:t>acf</a:t>
            </a:r>
            <a:r>
              <a:rPr lang="en-GB" sz="1200" dirty="0">
                <a:latin typeface="Courier New" panose="02070309020205020404" pitchFamily="49" charset="0"/>
                <a:cs typeface="Courier New" panose="02070309020205020404" pitchFamily="49" charset="0"/>
              </a:rPr>
              <a:t>(P8.diag.ts,type="partial")</a:t>
            </a:r>
          </a:p>
          <a:p>
            <a:endParaRPr lang="en-GB" sz="1200" dirty="0">
              <a:latin typeface="Courier New" panose="02070309020205020404" pitchFamily="49" charset="0"/>
              <a:cs typeface="Courier New" panose="02070309020205020404" pitchFamily="49" charset="0"/>
            </a:endParaRPr>
          </a:p>
          <a:p>
            <a:r>
              <a:rPr lang="en-GB" sz="1200" dirty="0" smtClean="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2000" dirty="0" smtClean="0">
                <a:latin typeface="Times New Roman" panose="02020603050405020304" pitchFamily="18" charset="0"/>
                <a:cs typeface="Times New Roman" panose="02020603050405020304" pitchFamily="18" charset="0"/>
              </a:rPr>
              <a:t>Examine how altering the number of iterations, number of chains and burn alter the accuracy and potential biases of the result for both Y and P8.</a:t>
            </a:r>
            <a:endParaRPr lang="en-GB"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5300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4893647"/>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2) The drug assessment example from Lecture 1 and 2. Assign the model and run jags. Note how the data numbers are hard coded into this: why can this be problematic in a practical sense</a:t>
            </a:r>
            <a:r>
              <a:rPr lang="en-GB" dirty="0" smtClean="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r>
              <a:rPr lang="en-GB" sz="1600" dirty="0">
                <a:latin typeface="Courier New" panose="02070309020205020404" pitchFamily="49" charset="0"/>
                <a:cs typeface="Courier New" panose="02070309020205020404" pitchFamily="49" charset="0"/>
              </a:rPr>
              <a:t>```{r}</a:t>
            </a:r>
          </a:p>
          <a:p>
            <a:r>
              <a:rPr lang="en-GB" sz="1600" dirty="0">
                <a:latin typeface="Courier New" panose="02070309020205020404" pitchFamily="49" charset="0"/>
                <a:cs typeface="Courier New" panose="02070309020205020404" pitchFamily="49" charset="0"/>
              </a:rPr>
              <a:t># Assign the beta-binomial model relationship. </a:t>
            </a:r>
          </a:p>
          <a:p>
            <a:r>
              <a:rPr lang="en-GB" sz="1600" dirty="0">
                <a:latin typeface="Courier New" panose="02070309020205020404" pitchFamily="49" charset="0"/>
                <a:cs typeface="Courier New" panose="02070309020205020404" pitchFamily="49" charset="0"/>
              </a:rPr>
              <a:t>jags.mod &lt;- function(){</a:t>
            </a:r>
          </a:p>
          <a:p>
            <a:r>
              <a:rPr lang="en-GB" sz="1600" dirty="0">
                <a:latin typeface="Courier New" panose="02070309020205020404" pitchFamily="49" charset="0"/>
                <a:cs typeface="Courier New" panose="02070309020205020404" pitchFamily="49" charset="0"/>
              </a:rPr>
              <a:t>  theta ~ </a:t>
            </a:r>
            <a:r>
              <a:rPr lang="en-GB" sz="1600" dirty="0">
                <a:latin typeface="Courier New" panose="02070309020205020404" pitchFamily="49" charset="0"/>
                <a:cs typeface="Courier New" panose="02070309020205020404" pitchFamily="49" charset="0"/>
              </a:rPr>
              <a:t>dbeta</a:t>
            </a:r>
            <a:r>
              <a:rPr lang="en-GB" sz="1600" dirty="0">
                <a:latin typeface="Courier New" panose="02070309020205020404" pitchFamily="49" charset="0"/>
                <a:cs typeface="Courier New" panose="02070309020205020404" pitchFamily="49" charset="0"/>
              </a:rPr>
              <a:t>(9.2,13.8)</a:t>
            </a:r>
          </a:p>
          <a:p>
            <a:r>
              <a:rPr lang="en-GB" sz="1600" dirty="0">
                <a:latin typeface="Courier New" panose="02070309020205020404" pitchFamily="49" charset="0"/>
                <a:cs typeface="Courier New" panose="02070309020205020404" pitchFamily="49" charset="0"/>
              </a:rPr>
              <a:t>  y ~ </a:t>
            </a:r>
            <a:r>
              <a:rPr lang="en-GB" sz="1600" dirty="0">
                <a:latin typeface="Courier New" panose="02070309020205020404" pitchFamily="49" charset="0"/>
                <a:cs typeface="Courier New" panose="02070309020205020404" pitchFamily="49" charset="0"/>
              </a:rPr>
              <a:t>dbin</a:t>
            </a:r>
            <a:r>
              <a:rPr lang="en-GB" sz="1600" dirty="0">
                <a:latin typeface="Courier New" panose="02070309020205020404" pitchFamily="49" charset="0"/>
                <a:cs typeface="Courier New" panose="02070309020205020404" pitchFamily="49" charset="0"/>
              </a:rPr>
              <a:t>(theta,20)</a:t>
            </a:r>
          </a:p>
          <a:p>
            <a:r>
              <a:rPr lang="en-GB" sz="1600"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P.crit</a:t>
            </a:r>
            <a:r>
              <a:rPr lang="en-GB" sz="1600" dirty="0">
                <a:latin typeface="Courier New" panose="02070309020205020404" pitchFamily="49" charset="0"/>
                <a:cs typeface="Courier New" panose="02070309020205020404" pitchFamily="49" charset="0"/>
              </a:rPr>
              <a:t> &lt;- </a:t>
            </a:r>
            <a:r>
              <a:rPr lang="en-GB" sz="1600" dirty="0">
                <a:latin typeface="Courier New" panose="02070309020205020404" pitchFamily="49" charset="0"/>
                <a:cs typeface="Courier New" panose="02070309020205020404" pitchFamily="49" charset="0"/>
              </a:rPr>
              <a:t>ifelse</a:t>
            </a:r>
            <a:r>
              <a:rPr lang="en-GB" sz="1600" dirty="0">
                <a:latin typeface="Courier New" panose="02070309020205020404" pitchFamily="49" charset="0"/>
                <a:cs typeface="Courier New" panose="02070309020205020404" pitchFamily="49" charset="0"/>
              </a:rPr>
              <a:t>(y&gt;=15,1,0)</a:t>
            </a:r>
          </a:p>
          <a:p>
            <a:r>
              <a:rPr lang="en-GB" sz="1600" dirty="0">
                <a:latin typeface="Courier New" panose="02070309020205020404" pitchFamily="49" charset="0"/>
                <a:cs typeface="Courier New" panose="02070309020205020404" pitchFamily="49" charset="0"/>
              </a:rPr>
              <a:t>  }</a:t>
            </a:r>
          </a:p>
          <a:p>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```{r}</a:t>
            </a:r>
          </a:p>
          <a:p>
            <a:r>
              <a:rPr lang="en-GB" sz="1600" dirty="0">
                <a:latin typeface="Courier New" panose="02070309020205020404" pitchFamily="49" charset="0"/>
                <a:cs typeface="Courier New" panose="02070309020205020404" pitchFamily="49" charset="0"/>
              </a:rPr>
              <a:t># Run the jags analysis</a:t>
            </a:r>
          </a:p>
          <a:p>
            <a:r>
              <a:rPr lang="en-GB" sz="1600" dirty="0">
                <a:latin typeface="Courier New" panose="02070309020205020404" pitchFamily="49" charset="0"/>
                <a:cs typeface="Courier New" panose="02070309020205020404" pitchFamily="49" charset="0"/>
              </a:rPr>
              <a:t>jags.mod.fit</a:t>
            </a:r>
            <a:r>
              <a:rPr lang="en-GB" sz="1600" dirty="0">
                <a:latin typeface="Courier New" panose="02070309020205020404" pitchFamily="49" charset="0"/>
                <a:cs typeface="Courier New" panose="02070309020205020404" pitchFamily="49" charset="0"/>
              </a:rPr>
              <a:t> &lt;- jags(data = list(), </a:t>
            </a:r>
            <a:r>
              <a:rPr lang="en-GB" sz="1600" dirty="0">
                <a:latin typeface="Courier New" panose="02070309020205020404" pitchFamily="49" charset="0"/>
                <a:cs typeface="Courier New" panose="02070309020205020404" pitchFamily="49" charset="0"/>
              </a:rPr>
              <a:t>n.iter</a:t>
            </a:r>
            <a:r>
              <a:rPr lang="en-GB" sz="1600" dirty="0">
                <a:latin typeface="Courier New" panose="02070309020205020404" pitchFamily="49" charset="0"/>
                <a:cs typeface="Courier New" panose="02070309020205020404" pitchFamily="49" charset="0"/>
              </a:rPr>
              <a:t> = 1000,n.chains=10, </a:t>
            </a:r>
          </a:p>
          <a:p>
            <a:r>
              <a:rPr lang="en-GB" sz="1600" dirty="0">
                <a:latin typeface="Courier New" panose="02070309020205020404" pitchFamily="49" charset="0"/>
                <a:cs typeface="Courier New" panose="02070309020205020404" pitchFamily="49" charset="0"/>
              </a:rPr>
              <a:t>                     DIC=</a:t>
            </a:r>
            <a:r>
              <a:rPr lang="en-GB" sz="1600" dirty="0">
                <a:latin typeface="Courier New" panose="02070309020205020404" pitchFamily="49" charset="0"/>
                <a:cs typeface="Courier New" panose="02070309020205020404" pitchFamily="49" charset="0"/>
              </a:rPr>
              <a:t>FALSE,parameters.to.save</a:t>
            </a:r>
            <a:r>
              <a:rPr lang="en-GB" sz="1600" dirty="0">
                <a:latin typeface="Courier New" panose="02070309020205020404" pitchFamily="49" charset="0"/>
                <a:cs typeface="Courier New" panose="02070309020205020404" pitchFamily="49" charset="0"/>
              </a:rPr>
              <a:t> =</a:t>
            </a:r>
          </a:p>
          <a:p>
            <a:r>
              <a:rPr lang="en-GB" sz="1600" dirty="0">
                <a:latin typeface="Courier New" panose="02070309020205020404" pitchFamily="49" charset="0"/>
                <a:cs typeface="Courier New" panose="02070309020205020404" pitchFamily="49" charset="0"/>
              </a:rPr>
              <a:t>                       c("theta","y","</a:t>
            </a:r>
            <a:r>
              <a:rPr lang="en-GB" sz="1600" dirty="0">
                <a:latin typeface="Courier New" panose="02070309020205020404" pitchFamily="49" charset="0"/>
                <a:cs typeface="Courier New" panose="02070309020205020404" pitchFamily="49" charset="0"/>
              </a:rPr>
              <a:t>P.crit</a:t>
            </a:r>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model.file</a:t>
            </a:r>
            <a:r>
              <a:rPr lang="en-GB" sz="1600" dirty="0">
                <a:latin typeface="Courier New" panose="02070309020205020404" pitchFamily="49" charset="0"/>
                <a:cs typeface="Courier New" panose="02070309020205020404" pitchFamily="49" charset="0"/>
              </a:rPr>
              <a:t> = jags.mod)</a:t>
            </a:r>
          </a:p>
          <a:p>
            <a:r>
              <a:rPr lang="en-GB" sz="16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57626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5437</TotalTime>
  <Words>1949</Words>
  <Application>Microsoft Office PowerPoint</Application>
  <PresentationFormat>On-screen Show (4:3)</PresentationFormat>
  <Paragraphs>268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MS PGothic</vt:lpstr>
      <vt:lpstr>Arial</vt:lpstr>
      <vt:lpstr>Calibri</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Bruun</dc:creator>
  <cp:lastModifiedBy>Bruun, John</cp:lastModifiedBy>
  <cp:revision>97</cp:revision>
  <dcterms:created xsi:type="dcterms:W3CDTF">2019-09-29T22:38:18Z</dcterms:created>
  <dcterms:modified xsi:type="dcterms:W3CDTF">2021-01-21T10:36:02Z</dcterms:modified>
</cp:coreProperties>
</file>