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19"/>
  </p:notesMasterIdLst>
  <p:handoutMasterIdLst>
    <p:handoutMasterId r:id="rId20"/>
  </p:handoutMasterIdLst>
  <p:sldIdLst>
    <p:sldId id="1384" r:id="rId6"/>
    <p:sldId id="450" r:id="rId7"/>
    <p:sldId id="288" r:id="rId8"/>
    <p:sldId id="291" r:id="rId9"/>
    <p:sldId id="301" r:id="rId10"/>
    <p:sldId id="1383" r:id="rId11"/>
    <p:sldId id="306" r:id="rId12"/>
    <p:sldId id="309" r:id="rId13"/>
    <p:sldId id="310" r:id="rId14"/>
    <p:sldId id="314" r:id="rId15"/>
    <p:sldId id="312" r:id="rId16"/>
    <p:sldId id="313" r:id="rId17"/>
    <p:sldId id="268"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580DD-954F-F8CD-E43C-DB83009CA243}" v="7" dt="2019-09-19T18:29:09.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1" autoAdjust="0"/>
    <p:restoredTop sz="74229" autoAdjust="0"/>
  </p:normalViewPr>
  <p:slideViewPr>
    <p:cSldViewPr>
      <p:cViewPr varScale="1">
        <p:scale>
          <a:sx n="78" d="100"/>
          <a:sy n="78" d="100"/>
        </p:scale>
        <p:origin x="96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9/19/2019 1:30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9/19/2019 1:30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Clicks: 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Slide Author: Chase Dafnis - CHDAFNI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9/19/2019 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51082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97856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63650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59426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9/19/2019 1:30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211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this lesson, we will be exploring different tools that can be used to develop and manage the lifecycle of Infrastructure as Code files, including common code editors and version control systems</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0075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dirty="0">
                <a:solidFill>
                  <a:schemeClr val="tx1"/>
                </a:solidFill>
                <a:effectLst/>
                <a:latin typeface="Segoe UI Light" pitchFamily="34" charset="0"/>
                <a:ea typeface="+mn-ea"/>
                <a:cs typeface="+mn-cs"/>
              </a:rPr>
              <a:t>Visual Studio Code, also known as VS Code, is a lightweight but powerful source code editor which runs on your desktop and is available for Windows, macOS and Linux. It comes with built-in support for many languages and has a rich ecosystem of extensions to enhance the experience.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VS Code has great support for Azure through many first-party extensions and can deploy infrastructure and applications directly to Azure. It also includes support for multiple Source Control providers, such as Git integration with Azure DevOps and GitHub</a:t>
            </a:r>
          </a:p>
          <a:p>
            <a:endParaRPr lang="en-US" sz="900" b="0" i="0" u="none" strike="noStrike" kern="1200" dirty="0">
              <a:solidFill>
                <a:schemeClr val="tx1"/>
              </a:solidFill>
              <a:effectLst/>
              <a:latin typeface="Segoe UI Light" pitchFamily="34" charset="0"/>
              <a:ea typeface="+mn-ea"/>
              <a:cs typeface="+mn-cs"/>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3881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There are many other powerful text editors that can be used for creating Infrastructure as Code files and support for Azure is not limited to Microsoft tools.</a:t>
            </a:r>
          </a:p>
          <a:p>
            <a:endParaRPr lang="en-US" dirty="0"/>
          </a:p>
          <a:p>
            <a:r>
              <a:rPr lang="en-US" dirty="0"/>
              <a:t>Some popular third-party editors include:</a:t>
            </a:r>
          </a:p>
          <a:p>
            <a:pPr marL="171450" indent="-171450">
              <a:buFont typeface="Arial" panose="020B0604020202020204" pitchFamily="34" charset="0"/>
              <a:buChar char="•"/>
            </a:pPr>
            <a:r>
              <a:rPr lang="en-US" dirty="0"/>
              <a:t>Atom - https://atom.io/</a:t>
            </a:r>
          </a:p>
          <a:p>
            <a:pPr marL="171450" indent="-171450">
              <a:buFont typeface="Arial" panose="020B0604020202020204" pitchFamily="34" charset="0"/>
              <a:buChar char="•"/>
            </a:pPr>
            <a:r>
              <a:rPr lang="en-US" dirty="0"/>
              <a:t>Sublime - https://www.sublimetext.com/</a:t>
            </a:r>
          </a:p>
          <a:p>
            <a:pPr marL="171450" indent="-171450">
              <a:buFont typeface="Arial" panose="020B0604020202020204" pitchFamily="34" charset="0"/>
              <a:buChar char="•"/>
            </a:pPr>
            <a:r>
              <a:rPr lang="en-US" dirty="0"/>
              <a:t>Notepad++ - https://notepad-plus-plus.org/</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379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Segoe UI Light" pitchFamily="34" charset="0"/>
                <a:ea typeface="+mn-ea"/>
                <a:cs typeface="+mn-cs"/>
              </a:rPr>
              <a:t>As you think about using the public cloud, there are some top-of-mind issues you have to reckon with. </a:t>
            </a:r>
          </a:p>
          <a:p>
            <a:endParaRPr lang="en-US" sz="1000" kern="1200" dirty="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a:solidFill>
                  <a:schemeClr val="tx1"/>
                </a:solidFill>
                <a:effectLst/>
                <a:latin typeface="Segoe UI Light" pitchFamily="34" charset="0"/>
                <a:ea typeface="+mn-ea"/>
                <a:cs typeface="+mn-cs"/>
              </a:rPr>
              <a:t>If you’re like most organizations, you have your existing servers and IT infrastructure (either on-premises in your own datacenters or in 3</a:t>
            </a:r>
            <a:r>
              <a:rPr lang="en-US" sz="1000" kern="1200" baseline="30000" dirty="0">
                <a:solidFill>
                  <a:schemeClr val="tx1"/>
                </a:solidFill>
                <a:effectLst/>
                <a:latin typeface="Segoe UI Light" pitchFamily="34" charset="0"/>
                <a:ea typeface="+mn-ea"/>
                <a:cs typeface="+mn-cs"/>
              </a:rPr>
              <a:t>rd</a:t>
            </a:r>
            <a:r>
              <a:rPr lang="en-US" sz="1000" kern="1200" dirty="0">
                <a:solidFill>
                  <a:schemeClr val="tx1"/>
                </a:solidFill>
                <a:effectLst/>
                <a:latin typeface="Segoe UI Light" pitchFamily="34" charset="0"/>
                <a:ea typeface="+mn-ea"/>
                <a:cs typeface="+mn-cs"/>
              </a:rPr>
              <a:t> part colocation facilities). You also have an IT staff to manage these assets. So, as you think about using the public cloud, you’re not thinking of it in a silo – ideally where possible you’d want to integrate the public cloud with existing IT, manage it no differently, and even have applications with parts running on and off-premises. Latest IDC findings show 40% of enterprises are already adopting hybrid clouds today (source - http://www.infosys.com/newsroom/press-releases/Pages/cloud-ecosystem-integrator.aspx). </a:t>
            </a:r>
          </a:p>
          <a:p>
            <a:r>
              <a:rPr lang="en-US" sz="1000" kern="1200" dirty="0">
                <a:solidFill>
                  <a:schemeClr val="tx1"/>
                </a:solidFill>
                <a:effectLst/>
                <a:latin typeface="Segoe UI Light" pitchFamily="34" charset="0"/>
                <a:ea typeface="+mn-ea"/>
                <a:cs typeface="+mn-cs"/>
              </a:rPr>
              <a:t> </a:t>
            </a:r>
          </a:p>
          <a:p>
            <a:r>
              <a:rPr lang="en-US" sz="1000" kern="1200" dirty="0">
                <a:solidFill>
                  <a:schemeClr val="tx1"/>
                </a:solidFill>
                <a:effectLst/>
                <a:latin typeface="Segoe UI Light" pitchFamily="34" charset="0"/>
                <a:ea typeface="+mn-ea"/>
                <a:cs typeface="+mn-cs"/>
              </a:rPr>
              <a:t>You’re also probably running a variety of OSs, databases, middleware and toolsets from multiple IT vendors.  Your developers are proficient in multiple languages and your apps are written in multiple languages and frameworks. In other words, your IT environment is complex and heterogeneous. And you want to make sure the  cloud you choose is able to handle your heterogeneous needs. </a:t>
            </a:r>
          </a:p>
          <a:p>
            <a:r>
              <a:rPr lang="en-US" sz="1000" kern="1200" dirty="0">
                <a:solidFill>
                  <a:schemeClr val="tx1"/>
                </a:solidFill>
                <a:effectLst/>
                <a:latin typeface="Segoe UI Light" pitchFamily="34" charset="0"/>
                <a:ea typeface="+mn-ea"/>
                <a:cs typeface="+mn-cs"/>
              </a:rPr>
              <a:t> </a:t>
            </a:r>
          </a:p>
          <a:p>
            <a:r>
              <a:rPr lang="en-US" sz="1000" kern="1200" dirty="0">
                <a:solidFill>
                  <a:schemeClr val="tx1"/>
                </a:solidFill>
                <a:effectLst/>
                <a:latin typeface="Segoe UI Light" pitchFamily="34" charset="0"/>
                <a:ea typeface="+mn-ea"/>
                <a:cs typeface="+mn-cs"/>
              </a:rPr>
              <a:t>Next you have to abide by a bunch of security and compliance initiatives. The rest of the business trusts your IT org to run apps in a secure and reliable manner. So, you want to make sure the public cloud platform and the vendor who provides the service is using is trustworthy, i.e. has the right experience and expertise, and has necessary SLAs and security controls in place. </a:t>
            </a:r>
          </a:p>
          <a:p>
            <a:endParaRPr lang="en-US" sz="10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solidFill>
                  <a:prstClr val="black"/>
                </a:solidFill>
              </a:rPr>
              <a:pPr/>
              <a:t>9/19/2019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7919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Leveraging a version control system is critical for a successful Infrastructure as Code implementation. After infrastructure is built, it should continue to be maintained via code and that code should live in a version control system.</a:t>
            </a:r>
          </a:p>
          <a:p>
            <a:endParaRPr lang="en-US" dirty="0"/>
          </a:p>
          <a:p>
            <a:r>
              <a:rPr lang="en-US" dirty="0"/>
              <a:t>A version control system manages all code files and maintains a history of all changes. By keeping code in a version control system, a team of developers can work together on building their Infrastructure as Code files and makes sharing simple and secure.</a:t>
            </a:r>
          </a:p>
          <a:p>
            <a:endParaRPr lang="en-US" dirty="0"/>
          </a:p>
          <a:p>
            <a:r>
              <a:rPr lang="en-US" dirty="0"/>
              <a:t>Today, most popular version control systems are distributed and are Git based. By keeping the system distributed, each client maintains a full mirror of the code repository which limits the risk of a centralized server outage. Git based systems are fully distributed and can scale to support a project of any size.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3268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There are many other version control system offerings that can be used to manage Infrastructure as Code projects, including:</a:t>
            </a:r>
          </a:p>
          <a:p>
            <a:pPr marL="171450" indent="-171450">
              <a:buFont typeface="Arial" panose="020B0604020202020204" pitchFamily="34" charset="0"/>
              <a:buChar char="•"/>
            </a:pPr>
            <a:r>
              <a:rPr lang="en-US" dirty="0"/>
              <a:t>Bitbucket - https://bitbucket.org/</a:t>
            </a:r>
          </a:p>
          <a:p>
            <a:pPr marL="171450" indent="-171450">
              <a:buFont typeface="Arial" panose="020B0604020202020204" pitchFamily="34" charset="0"/>
              <a:buChar char="•"/>
            </a:pPr>
            <a:r>
              <a:rPr lang="en-US" dirty="0"/>
              <a:t>GitLab - https://about.gitlab.com/</a:t>
            </a:r>
          </a:p>
          <a:p>
            <a:pPr marL="171450" indent="-171450">
              <a:buFont typeface="Arial" panose="020B0604020202020204" pitchFamily="34" charset="0"/>
              <a:buChar char="•"/>
            </a:pPr>
            <a:r>
              <a:rPr lang="en-US" dirty="0"/>
              <a:t>Beanstalk - https://beanstalkapp.com/</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4298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1:30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6887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2019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25518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1.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notesSlide" Target="../notesSlides/notesSlide6.xml"/><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sv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9.jpg"/></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jpg"/></Relationships>
</file>

<file path=ppt/slides/_rels/slide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AU" sz="4000" dirty="0"/>
              <a:t>WorkshopPLUS – Azure:  Infrastructure as Code</a:t>
            </a:r>
            <a:br>
              <a:rPr lang="en-US" sz="4000" dirty="0"/>
            </a:br>
            <a:br>
              <a:rPr lang="en-US" sz="4000" dirty="0"/>
            </a:br>
            <a:r>
              <a:rPr lang="en-US" sz="4000" dirty="0"/>
              <a:t>Module 1 – Introduction</a:t>
            </a:r>
            <a:br>
              <a:rPr lang="en-US" sz="4000" dirty="0"/>
            </a:br>
            <a:br>
              <a:rPr lang="en-US" sz="4000" dirty="0"/>
            </a:br>
            <a:endParaRPr lang="en-US" sz="3200" i="1" dirty="0"/>
          </a:p>
        </p:txBody>
      </p:sp>
    </p:spTree>
    <p:extLst>
      <p:ext uri="{BB962C8B-B14F-4D97-AF65-F5344CB8AC3E}">
        <p14:creationId xmlns:p14="http://schemas.microsoft.com/office/powerpoint/2010/main" val="27213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3120854"/>
          </a:xfrm>
        </p:spPr>
        <p:txBody>
          <a:bodyPr/>
          <a:lstStyle/>
          <a:p>
            <a:r>
              <a:rPr lang="en-US" dirty="0"/>
              <a:t>Azure Automation Accounts</a:t>
            </a:r>
          </a:p>
          <a:p>
            <a:r>
              <a:rPr lang="en-US" dirty="0"/>
              <a:t>Assets</a:t>
            </a:r>
          </a:p>
          <a:p>
            <a:r>
              <a:rPr lang="en-US" dirty="0"/>
              <a:t>Runbooks</a:t>
            </a:r>
          </a:p>
          <a:p>
            <a:r>
              <a:rPr lang="en-US" dirty="0"/>
              <a:t>Desired State Configuration</a:t>
            </a:r>
          </a:p>
          <a:p>
            <a:endParaRPr lang="en-US" dirty="0"/>
          </a:p>
        </p:txBody>
      </p:sp>
      <p:sp>
        <p:nvSpPr>
          <p:cNvPr id="2" name="Title 1"/>
          <p:cNvSpPr>
            <a:spLocks noGrp="1"/>
          </p:cNvSpPr>
          <p:nvPr>
            <p:ph type="title"/>
          </p:nvPr>
        </p:nvSpPr>
        <p:spPr/>
        <p:txBody>
          <a:bodyPr/>
          <a:lstStyle/>
          <a:p>
            <a:r>
              <a:rPr lang="en-US" dirty="0">
                <a:solidFill>
                  <a:schemeClr val="accent3"/>
                </a:solidFill>
              </a:rPr>
              <a:t>Azure Automation</a:t>
            </a:r>
            <a:br>
              <a:rPr lang="en-US" dirty="0">
                <a:solidFill>
                  <a:schemeClr val="accent3"/>
                </a:solidFill>
              </a:rPr>
            </a:br>
            <a:endParaRPr lang="en-US" dirty="0">
              <a:solidFill>
                <a:schemeClr val="accent3"/>
              </a:solidFill>
            </a:endParaRPr>
          </a:p>
        </p:txBody>
      </p:sp>
      <p:pic>
        <p:nvPicPr>
          <p:cNvPr id="5" name="Picture 4" descr="A picture containing clipart&#10;&#10;Description automatically generated">
            <a:extLst>
              <a:ext uri="{FF2B5EF4-FFF2-40B4-BE49-F238E27FC236}">
                <a16:creationId xmlns:a16="http://schemas.microsoft.com/office/drawing/2014/main" id="{0B133EC1-2E3D-4F68-834F-7013B3C75BD9}"/>
              </a:ext>
            </a:extLst>
          </p:cNvPr>
          <p:cNvPicPr>
            <a:picLocks noChangeAspect="1"/>
          </p:cNvPicPr>
          <p:nvPr/>
        </p:nvPicPr>
        <p:blipFill>
          <a:blip r:embed="rId3"/>
          <a:stretch>
            <a:fillRect/>
          </a:stretch>
        </p:blipFill>
        <p:spPr>
          <a:xfrm>
            <a:off x="7056437" y="1744662"/>
            <a:ext cx="1676400" cy="1676400"/>
          </a:xfrm>
          <a:prstGeom prst="rect">
            <a:avLst/>
          </a:prstGeom>
        </p:spPr>
      </p:pic>
    </p:spTree>
    <p:extLst>
      <p:ext uri="{BB962C8B-B14F-4D97-AF65-F5344CB8AC3E}">
        <p14:creationId xmlns:p14="http://schemas.microsoft.com/office/powerpoint/2010/main" val="259052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Development Environment</a:t>
            </a:r>
          </a:p>
          <a:p>
            <a:r>
              <a:rPr lang="en-US" dirty="0"/>
              <a:t>Building Azure Infrastructure</a:t>
            </a:r>
          </a:p>
          <a:p>
            <a:r>
              <a:rPr lang="en-US" dirty="0"/>
              <a:t>Ansible Vault and Azure Key Vault</a:t>
            </a:r>
          </a:p>
        </p:txBody>
      </p:sp>
      <p:sp>
        <p:nvSpPr>
          <p:cNvPr id="2" name="Title 1"/>
          <p:cNvSpPr>
            <a:spLocks noGrp="1"/>
          </p:cNvSpPr>
          <p:nvPr>
            <p:ph type="title"/>
          </p:nvPr>
        </p:nvSpPr>
        <p:spPr/>
        <p:txBody>
          <a:bodyPr/>
          <a:lstStyle/>
          <a:p>
            <a:r>
              <a:rPr lang="en-US" dirty="0">
                <a:solidFill>
                  <a:schemeClr val="accent3"/>
                </a:solidFill>
              </a:rPr>
              <a:t>Ansible</a:t>
            </a:r>
            <a:br>
              <a:rPr lang="en-US" dirty="0">
                <a:solidFill>
                  <a:schemeClr val="accent3"/>
                </a:solidFill>
              </a:rPr>
            </a:br>
            <a:endParaRPr lang="en-US" dirty="0">
              <a:solidFill>
                <a:schemeClr val="accent3"/>
              </a:solidFill>
            </a:endParaRPr>
          </a:p>
        </p:txBody>
      </p:sp>
      <p:pic>
        <p:nvPicPr>
          <p:cNvPr id="5" name="Picture 4" descr="A picture containing clipart&#10;&#10;Description automatically generated">
            <a:extLst>
              <a:ext uri="{FF2B5EF4-FFF2-40B4-BE49-F238E27FC236}">
                <a16:creationId xmlns:a16="http://schemas.microsoft.com/office/drawing/2014/main" id="{255F8D88-469E-4CED-8159-436ACB56C8BB}"/>
              </a:ext>
            </a:extLst>
          </p:cNvPr>
          <p:cNvPicPr>
            <a:picLocks noChangeAspect="1"/>
          </p:cNvPicPr>
          <p:nvPr/>
        </p:nvPicPr>
        <p:blipFill>
          <a:blip r:embed="rId3"/>
          <a:stretch>
            <a:fillRect/>
          </a:stretch>
        </p:blipFill>
        <p:spPr>
          <a:xfrm>
            <a:off x="7894637" y="1394165"/>
            <a:ext cx="1495425" cy="1524000"/>
          </a:xfrm>
          <a:prstGeom prst="rect">
            <a:avLst/>
          </a:prstGeom>
        </p:spPr>
      </p:pic>
    </p:spTree>
    <p:extLst>
      <p:ext uri="{BB962C8B-B14F-4D97-AF65-F5344CB8AC3E}">
        <p14:creationId xmlns:p14="http://schemas.microsoft.com/office/powerpoint/2010/main" val="144394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3120854"/>
          </a:xfrm>
        </p:spPr>
        <p:txBody>
          <a:bodyPr/>
          <a:lstStyle/>
          <a:p>
            <a:r>
              <a:rPr lang="en-US" dirty="0"/>
              <a:t>Setup Azure Provider</a:t>
            </a:r>
          </a:p>
          <a:p>
            <a:r>
              <a:rPr lang="en-US" dirty="0"/>
              <a:t>Deploy an Azure Resource Group</a:t>
            </a:r>
          </a:p>
          <a:p>
            <a:r>
              <a:rPr lang="en-US" dirty="0"/>
              <a:t>Manage state with Remote Backend</a:t>
            </a:r>
          </a:p>
          <a:p>
            <a:r>
              <a:rPr lang="en-US" dirty="0"/>
              <a:t>Manage secrets</a:t>
            </a:r>
          </a:p>
          <a:p>
            <a:endParaRPr lang="en-US" dirty="0"/>
          </a:p>
        </p:txBody>
      </p:sp>
      <p:sp>
        <p:nvSpPr>
          <p:cNvPr id="2" name="Title 1"/>
          <p:cNvSpPr>
            <a:spLocks noGrp="1"/>
          </p:cNvSpPr>
          <p:nvPr>
            <p:ph type="title"/>
          </p:nvPr>
        </p:nvSpPr>
        <p:spPr/>
        <p:txBody>
          <a:bodyPr/>
          <a:lstStyle/>
          <a:p>
            <a:r>
              <a:rPr lang="en-US" dirty="0">
                <a:solidFill>
                  <a:schemeClr val="accent3"/>
                </a:solidFill>
              </a:rPr>
              <a:t>Terraform</a:t>
            </a:r>
            <a:br>
              <a:rPr lang="en-US" dirty="0">
                <a:solidFill>
                  <a:schemeClr val="accent3"/>
                </a:solidFill>
              </a:rPr>
            </a:br>
            <a:endParaRPr lang="en-US" dirty="0">
              <a:solidFill>
                <a:schemeClr val="accent3"/>
              </a:solidFill>
            </a:endParaRPr>
          </a:p>
        </p:txBody>
      </p:sp>
      <p:pic>
        <p:nvPicPr>
          <p:cNvPr id="4" name="Graphic 3">
            <a:extLst>
              <a:ext uri="{FF2B5EF4-FFF2-40B4-BE49-F238E27FC236}">
                <a16:creationId xmlns:a16="http://schemas.microsoft.com/office/drawing/2014/main" id="{F6FE6DC4-AEB3-4F55-BEFB-BDEA639B46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0237" y="641349"/>
            <a:ext cx="4752975" cy="1143000"/>
          </a:xfrm>
          <a:prstGeom prst="rect">
            <a:avLst/>
          </a:prstGeom>
        </p:spPr>
      </p:pic>
    </p:spTree>
    <p:extLst>
      <p:ext uri="{BB962C8B-B14F-4D97-AF65-F5344CB8AC3E}">
        <p14:creationId xmlns:p14="http://schemas.microsoft.com/office/powerpoint/2010/main" val="20861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198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400657"/>
          </a:xfrm>
        </p:spPr>
        <p:txBody>
          <a:bodyPr/>
          <a:lstStyle/>
          <a:p>
            <a:r>
              <a:rPr lang="en-US" dirty="0"/>
              <a:t>Understand Azure development tools and processes</a:t>
            </a:r>
          </a:p>
          <a:p>
            <a:r>
              <a:rPr lang="en-US" dirty="0"/>
              <a:t>Obtain hands-on experience deploying Azure resources</a:t>
            </a:r>
          </a:p>
          <a:p>
            <a:r>
              <a:rPr lang="en-US" dirty="0"/>
              <a:t>Manage and configure Azure resources with tools discussed</a:t>
            </a:r>
          </a:p>
        </p:txBody>
      </p:sp>
      <p:sp>
        <p:nvSpPr>
          <p:cNvPr id="2" name="Title 1"/>
          <p:cNvSpPr>
            <a:spLocks noGrp="1"/>
          </p:cNvSpPr>
          <p:nvPr>
            <p:ph type="title"/>
          </p:nvPr>
        </p:nvSpPr>
        <p:spPr/>
        <p:txBody>
          <a:bodyPr/>
          <a:lstStyle/>
          <a:p>
            <a:r>
              <a:rPr lang="en-US" dirty="0">
                <a:solidFill>
                  <a:schemeClr val="accent3"/>
                </a:solidFill>
              </a:rPr>
              <a:t>Objectives</a:t>
            </a:r>
            <a:endParaRPr lang="en-US" sz="4000" dirty="0">
              <a:solidFill>
                <a:schemeClr val="accent3"/>
              </a:solidFill>
            </a:endParaRPr>
          </a:p>
        </p:txBody>
      </p:sp>
    </p:spTree>
    <p:extLst>
      <p:ext uri="{BB962C8B-B14F-4D97-AF65-F5344CB8AC3E}">
        <p14:creationId xmlns:p14="http://schemas.microsoft.com/office/powerpoint/2010/main" val="132017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Visual Studio Code</a:t>
            </a:r>
          </a:p>
          <a:p>
            <a:r>
              <a:rPr lang="en-US" dirty="0"/>
              <a:t>Visual Studio</a:t>
            </a:r>
          </a:p>
          <a:p>
            <a:r>
              <a:rPr lang="en-US" dirty="0"/>
              <a:t>Azure Portal</a:t>
            </a:r>
          </a:p>
        </p:txBody>
      </p:sp>
      <p:sp>
        <p:nvSpPr>
          <p:cNvPr id="2" name="Title 1"/>
          <p:cNvSpPr>
            <a:spLocks noGrp="1"/>
          </p:cNvSpPr>
          <p:nvPr>
            <p:ph type="title"/>
          </p:nvPr>
        </p:nvSpPr>
        <p:spPr/>
        <p:txBody>
          <a:bodyPr/>
          <a:lstStyle/>
          <a:p>
            <a:r>
              <a:rPr lang="en-US" dirty="0">
                <a:solidFill>
                  <a:schemeClr val="accent3"/>
                </a:solidFill>
              </a:rPr>
              <a:t>Code Editors – Covered</a:t>
            </a:r>
          </a:p>
        </p:txBody>
      </p:sp>
      <p:pic>
        <p:nvPicPr>
          <p:cNvPr id="22" name="Picture 21">
            <a:extLst>
              <a:ext uri="{FF2B5EF4-FFF2-40B4-BE49-F238E27FC236}">
                <a16:creationId xmlns:a16="http://schemas.microsoft.com/office/drawing/2014/main" id="{CB6D1482-2E36-4D42-B385-63518262C392}"/>
              </a:ext>
            </a:extLst>
          </p:cNvPr>
          <p:cNvPicPr>
            <a:picLocks noChangeAspect="1"/>
          </p:cNvPicPr>
          <p:nvPr/>
        </p:nvPicPr>
        <p:blipFill rotWithShape="1">
          <a:blip r:embed="rId3"/>
          <a:srcRect l="12496" r="3084" b="-1"/>
          <a:stretch/>
        </p:blipFill>
        <p:spPr>
          <a:xfrm>
            <a:off x="9113837" y="398675"/>
            <a:ext cx="2294530" cy="2038513"/>
          </a:xfrm>
          <a:prstGeom prst="rect">
            <a:avLst/>
          </a:prstGeom>
          <a:ln>
            <a:noFill/>
          </a:ln>
          <a:effectLst>
            <a:outerShdw blurRad="292100" dist="139700" dir="2700000" algn="tl" rotWithShape="0">
              <a:srgbClr val="333333">
                <a:alpha val="65000"/>
              </a:srgbClr>
            </a:outerShdw>
          </a:effectLst>
        </p:spPr>
      </p:pic>
      <p:pic>
        <p:nvPicPr>
          <p:cNvPr id="24" name="Picture 23" descr="A close up of a sign&#10;&#10;Description automatically generated">
            <a:extLst>
              <a:ext uri="{FF2B5EF4-FFF2-40B4-BE49-F238E27FC236}">
                <a16:creationId xmlns:a16="http://schemas.microsoft.com/office/drawing/2014/main" id="{591F2DDA-F409-4044-A997-F12F645386B2}"/>
              </a:ext>
            </a:extLst>
          </p:cNvPr>
          <p:cNvPicPr>
            <a:picLocks noChangeAspect="1"/>
          </p:cNvPicPr>
          <p:nvPr/>
        </p:nvPicPr>
        <p:blipFill>
          <a:blip r:embed="rId4"/>
          <a:stretch>
            <a:fillRect/>
          </a:stretch>
        </p:blipFill>
        <p:spPr>
          <a:xfrm>
            <a:off x="8819322" y="2403569"/>
            <a:ext cx="2883559" cy="2162668"/>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08A403E2-D321-46D1-A136-DB69262C955E}"/>
              </a:ext>
            </a:extLst>
          </p:cNvPr>
          <p:cNvPicPr>
            <a:picLocks noChangeAspect="1"/>
          </p:cNvPicPr>
          <p:nvPr/>
        </p:nvPicPr>
        <p:blipFill>
          <a:blip r:embed="rId5"/>
          <a:stretch>
            <a:fillRect/>
          </a:stretch>
        </p:blipFill>
        <p:spPr>
          <a:xfrm>
            <a:off x="9113837" y="4566237"/>
            <a:ext cx="2133600" cy="1524000"/>
          </a:xfrm>
          <a:prstGeom prst="rect">
            <a:avLst/>
          </a:prstGeom>
        </p:spPr>
      </p:pic>
    </p:spTree>
    <p:extLst>
      <p:ext uri="{BB962C8B-B14F-4D97-AF65-F5344CB8AC3E}">
        <p14:creationId xmlns:p14="http://schemas.microsoft.com/office/powerpoint/2010/main" val="22504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Atom</a:t>
            </a:r>
          </a:p>
          <a:p>
            <a:r>
              <a:rPr lang="en-US" dirty="0"/>
              <a:t>Sublime</a:t>
            </a:r>
          </a:p>
          <a:p>
            <a:r>
              <a:rPr lang="en-US" dirty="0"/>
              <a:t>Notepad++</a:t>
            </a:r>
          </a:p>
        </p:txBody>
      </p:sp>
      <p:sp>
        <p:nvSpPr>
          <p:cNvPr id="2" name="Title 1"/>
          <p:cNvSpPr>
            <a:spLocks noGrp="1"/>
          </p:cNvSpPr>
          <p:nvPr>
            <p:ph type="title"/>
          </p:nvPr>
        </p:nvSpPr>
        <p:spPr/>
        <p:txBody>
          <a:bodyPr/>
          <a:lstStyle/>
          <a:p>
            <a:r>
              <a:rPr lang="en-US" dirty="0">
                <a:solidFill>
                  <a:schemeClr val="accent3"/>
                </a:solidFill>
              </a:rPr>
              <a:t>Code Editors - Other</a:t>
            </a:r>
            <a:br>
              <a:rPr lang="en-US" dirty="0">
                <a:solidFill>
                  <a:schemeClr val="accent3"/>
                </a:solidFill>
              </a:rPr>
            </a:br>
            <a:endParaRPr lang="en-US" dirty="0">
              <a:solidFill>
                <a:schemeClr val="accent3"/>
              </a:solidFill>
            </a:endParaRPr>
          </a:p>
        </p:txBody>
      </p:sp>
      <p:pic>
        <p:nvPicPr>
          <p:cNvPr id="4" name="Picture 3">
            <a:extLst>
              <a:ext uri="{FF2B5EF4-FFF2-40B4-BE49-F238E27FC236}">
                <a16:creationId xmlns:a16="http://schemas.microsoft.com/office/drawing/2014/main" id="{55635D86-67C9-4B93-B062-6D6D838C3E04}"/>
              </a:ext>
            </a:extLst>
          </p:cNvPr>
          <p:cNvPicPr>
            <a:picLocks noChangeAspect="1"/>
          </p:cNvPicPr>
          <p:nvPr/>
        </p:nvPicPr>
        <p:blipFill rotWithShape="1">
          <a:blip r:embed="rId3"/>
          <a:srcRect t="2768" r="-6" b="2277"/>
          <a:stretch/>
        </p:blipFill>
        <p:spPr>
          <a:xfrm>
            <a:off x="9190037" y="282268"/>
            <a:ext cx="2294530" cy="2042478"/>
          </a:xfrm>
          <a:prstGeom prst="rect">
            <a:avLst/>
          </a:prstGeom>
          <a:ln>
            <a:noFill/>
          </a:ln>
          <a:effectLst>
            <a:softEdge rad="112500"/>
          </a:effectLst>
        </p:spPr>
      </p:pic>
      <p:pic>
        <p:nvPicPr>
          <p:cNvPr id="7" name="Picture 6">
            <a:extLst>
              <a:ext uri="{FF2B5EF4-FFF2-40B4-BE49-F238E27FC236}">
                <a16:creationId xmlns:a16="http://schemas.microsoft.com/office/drawing/2014/main" id="{894A4DD5-6978-4FD3-B9AA-E3A48856FA31}"/>
              </a:ext>
            </a:extLst>
          </p:cNvPr>
          <p:cNvPicPr>
            <a:picLocks noChangeAspect="1"/>
          </p:cNvPicPr>
          <p:nvPr/>
        </p:nvPicPr>
        <p:blipFill>
          <a:blip r:embed="rId4"/>
          <a:stretch>
            <a:fillRect/>
          </a:stretch>
        </p:blipFill>
        <p:spPr>
          <a:xfrm>
            <a:off x="9799637" y="4438472"/>
            <a:ext cx="1600200" cy="1600200"/>
          </a:xfrm>
          <a:prstGeom prst="rect">
            <a:avLst/>
          </a:prstGeom>
        </p:spPr>
      </p:pic>
      <p:pic>
        <p:nvPicPr>
          <p:cNvPr id="9" name="Picture 8">
            <a:extLst>
              <a:ext uri="{FF2B5EF4-FFF2-40B4-BE49-F238E27FC236}">
                <a16:creationId xmlns:a16="http://schemas.microsoft.com/office/drawing/2014/main" id="{4C45158C-14AD-421C-8521-7F53AB6592A0}"/>
              </a:ext>
            </a:extLst>
          </p:cNvPr>
          <p:cNvPicPr>
            <a:picLocks noChangeAspect="1"/>
          </p:cNvPicPr>
          <p:nvPr/>
        </p:nvPicPr>
        <p:blipFill>
          <a:blip r:embed="rId5"/>
          <a:stretch>
            <a:fillRect/>
          </a:stretch>
        </p:blipFill>
        <p:spPr>
          <a:xfrm>
            <a:off x="9266237" y="2506062"/>
            <a:ext cx="2362200" cy="1714500"/>
          </a:xfrm>
          <a:prstGeom prst="rect">
            <a:avLst/>
          </a:prstGeom>
        </p:spPr>
      </p:pic>
    </p:spTree>
    <p:extLst>
      <p:ext uri="{BB962C8B-B14F-4D97-AF65-F5344CB8AC3E}">
        <p14:creationId xmlns:p14="http://schemas.microsoft.com/office/powerpoint/2010/main" val="303919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a:xfrm>
            <a:off x="389527" y="1432573"/>
            <a:ext cx="11889564" cy="917575"/>
          </a:xfrm>
        </p:spPr>
        <p:txBody>
          <a:bodyPr/>
          <a:lstStyle/>
          <a:p>
            <a:r>
              <a:rPr lang="en-US" sz="4799" dirty="0"/>
              <a:t>Cloud innovation presents challenges for IT</a:t>
            </a:r>
          </a:p>
        </p:txBody>
      </p:sp>
      <p:sp>
        <p:nvSpPr>
          <p:cNvPr id="37" name="Rectangle 36"/>
          <p:cNvSpPr/>
          <p:nvPr/>
        </p:nvSpPr>
        <p:spPr bwMode="auto">
          <a:xfrm>
            <a:off x="6334309" y="6086371"/>
            <a:ext cx="6080909" cy="26106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46283" numCol="1" spcCol="0" rtlCol="0" fromWordArt="0" anchor="t" anchorCtr="0" forceAA="0" compatLnSpc="1">
            <a:prstTxWarp prst="textNoShape">
              <a:avLst/>
            </a:prstTxWarp>
            <a:noAutofit/>
          </a:bodyPr>
          <a:lstStyle/>
          <a:p>
            <a:pPr marL="0" lvl="1" defTabSz="913923" fontAlgn="base">
              <a:lnSpc>
                <a:spcPct val="90000"/>
              </a:lnSpc>
              <a:spcBef>
                <a:spcPct val="0"/>
              </a:spcBef>
              <a:spcAft>
                <a:spcPct val="0"/>
              </a:spcAft>
            </a:pPr>
            <a:r>
              <a:rPr lang="en-US" sz="2400" spc="-50" dirty="0">
                <a:solidFill>
                  <a:schemeClr val="tx1"/>
                </a:solidFill>
                <a:latin typeface="Segoe UI Light"/>
              </a:rPr>
              <a:t>What about security and compliance?</a:t>
            </a:r>
          </a:p>
        </p:txBody>
      </p:sp>
      <p:sp>
        <p:nvSpPr>
          <p:cNvPr id="34" name="Rectangle 33"/>
          <p:cNvSpPr/>
          <p:nvPr/>
        </p:nvSpPr>
        <p:spPr bwMode="auto">
          <a:xfrm>
            <a:off x="6437733" y="3331116"/>
            <a:ext cx="6717226" cy="59431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46283" numCol="1" spcCol="0" rtlCol="0" fromWordArt="0" anchor="t" anchorCtr="0" forceAA="0" compatLnSpc="1">
            <a:prstTxWarp prst="textNoShape">
              <a:avLst/>
            </a:prstTxWarp>
            <a:noAutofit/>
          </a:bodyPr>
          <a:lstStyle/>
          <a:p>
            <a:pPr marL="0" lvl="1" defTabSz="913923" fontAlgn="base">
              <a:lnSpc>
                <a:spcPct val="90000"/>
              </a:lnSpc>
              <a:spcBef>
                <a:spcPct val="0"/>
              </a:spcBef>
              <a:spcAft>
                <a:spcPct val="0"/>
              </a:spcAft>
            </a:pPr>
            <a:r>
              <a:rPr lang="en-US" sz="2400" spc="-50" dirty="0">
                <a:solidFill>
                  <a:schemeClr val="tx1"/>
                </a:solidFill>
                <a:latin typeface="Segoe UI Light"/>
              </a:rPr>
              <a:t>How do I integrate with my existing </a:t>
            </a:r>
            <a:br>
              <a:rPr lang="en-US" sz="2400" spc="-50" dirty="0">
                <a:solidFill>
                  <a:schemeClr val="tx1"/>
                </a:solidFill>
                <a:latin typeface="Segoe UI Light"/>
              </a:rPr>
            </a:br>
            <a:r>
              <a:rPr lang="en-US" sz="2400" spc="-50" dirty="0">
                <a:solidFill>
                  <a:schemeClr val="tx1"/>
                </a:solidFill>
                <a:latin typeface="Segoe UI Light"/>
              </a:rPr>
              <a:t>IT investments?</a:t>
            </a:r>
          </a:p>
        </p:txBody>
      </p:sp>
      <p:sp>
        <p:nvSpPr>
          <p:cNvPr id="40" name="Rectangle 39"/>
          <p:cNvSpPr/>
          <p:nvPr/>
        </p:nvSpPr>
        <p:spPr bwMode="auto">
          <a:xfrm>
            <a:off x="6413467" y="4716377"/>
            <a:ext cx="7022025" cy="58097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146283" numCol="1" spcCol="0" rtlCol="0" fromWordArt="0" anchor="t" anchorCtr="0" forceAA="0" compatLnSpc="1">
            <a:prstTxWarp prst="textNoShape">
              <a:avLst/>
            </a:prstTxWarp>
            <a:noAutofit/>
          </a:bodyPr>
          <a:lstStyle/>
          <a:p>
            <a:pPr marL="0" lvl="1" defTabSz="913923" fontAlgn="base">
              <a:lnSpc>
                <a:spcPct val="90000"/>
              </a:lnSpc>
              <a:spcBef>
                <a:spcPct val="0"/>
              </a:spcBef>
              <a:spcAft>
                <a:spcPct val="0"/>
              </a:spcAft>
            </a:pPr>
            <a:r>
              <a:rPr lang="en-US" sz="2400" spc="-50" dirty="0">
                <a:solidFill>
                  <a:schemeClr val="tx1"/>
                </a:solidFill>
                <a:latin typeface="Segoe UI Light"/>
              </a:rPr>
              <a:t>What about my heterogeneous, </a:t>
            </a:r>
            <a:br>
              <a:rPr lang="en-US" sz="2400" spc="-50" dirty="0">
                <a:solidFill>
                  <a:schemeClr val="tx1"/>
                </a:solidFill>
                <a:latin typeface="Segoe UI Light"/>
              </a:rPr>
            </a:br>
            <a:r>
              <a:rPr lang="en-US" sz="2400" spc="-50" dirty="0">
                <a:solidFill>
                  <a:schemeClr val="tx1"/>
                </a:solidFill>
                <a:latin typeface="Segoe UI Light"/>
              </a:rPr>
              <a:t>complex IT landscape?</a:t>
            </a:r>
          </a:p>
        </p:txBody>
      </p:sp>
      <p:grpSp>
        <p:nvGrpSpPr>
          <p:cNvPr id="14" name="Group 13"/>
          <p:cNvGrpSpPr/>
          <p:nvPr/>
        </p:nvGrpSpPr>
        <p:grpSpPr>
          <a:xfrm>
            <a:off x="808037" y="2584665"/>
            <a:ext cx="3121587" cy="3943713"/>
            <a:chOff x="1550386" y="1646057"/>
            <a:chExt cx="3121587" cy="3943713"/>
          </a:xfrm>
        </p:grpSpPr>
        <p:pic>
          <p:nvPicPr>
            <p:cNvPr id="87" name="Graphic 86"/>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850994" y="3366757"/>
              <a:ext cx="1820979" cy="2223013"/>
            </a:xfrm>
            <a:prstGeom prst="rect">
              <a:avLst/>
            </a:prstGeom>
          </p:spPr>
        </p:pic>
        <p:pic>
          <p:nvPicPr>
            <p:cNvPr id="107" name="Graphic 10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9800" y="1646057"/>
              <a:ext cx="2639741" cy="1530284"/>
            </a:xfrm>
            <a:prstGeom prst="rect">
              <a:avLst/>
            </a:prstGeom>
          </p:spPr>
        </p:pic>
        <p:grpSp>
          <p:nvGrpSpPr>
            <p:cNvPr id="5" name="Group 4"/>
            <p:cNvGrpSpPr/>
            <p:nvPr/>
          </p:nvGrpSpPr>
          <p:grpSpPr>
            <a:xfrm>
              <a:off x="3276759" y="4110714"/>
              <a:ext cx="280010" cy="1305870"/>
              <a:chOff x="4304941" y="3873861"/>
              <a:chExt cx="529862" cy="2471097"/>
            </a:xfrm>
          </p:grpSpPr>
          <p:grpSp>
            <p:nvGrpSpPr>
              <p:cNvPr id="100" name="Group 4"/>
              <p:cNvGrpSpPr>
                <a:grpSpLocks noChangeAspect="1"/>
              </p:cNvGrpSpPr>
              <p:nvPr/>
            </p:nvGrpSpPr>
            <p:grpSpPr bwMode="auto">
              <a:xfrm>
                <a:off x="4361672" y="5854705"/>
                <a:ext cx="415808" cy="490253"/>
                <a:chOff x="3230" y="1393"/>
                <a:chExt cx="1374" cy="1620"/>
              </a:xfrm>
            </p:grpSpPr>
            <p:sp>
              <p:nvSpPr>
                <p:cNvPr id="101"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2"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3" name="Freeform 6"/>
                <p:cNvSpPr>
                  <a:spLocks noEditPoints="1"/>
                </p:cNvSpPr>
                <p:nvPr/>
              </p:nvSpPr>
              <p:spPr bwMode="auto">
                <a:xfrm>
                  <a:off x="3230" y="1393"/>
                  <a:ext cx="1374" cy="1620"/>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a:gradFill>
                      <a:gsLst>
                        <a:gs pos="1250">
                          <a:srgbClr val="EFEFEF"/>
                        </a:gs>
                        <a:gs pos="10417">
                          <a:srgbClr val="EFEFEF"/>
                        </a:gs>
                      </a:gsLst>
                      <a:lin ang="5400000" scaled="0"/>
                    </a:gradFill>
                  </a:endParaRPr>
                </a:p>
              </p:txBody>
            </p:sp>
            <p:sp>
              <p:nvSpPr>
                <p:cNvPr id="104"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5"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06"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grpSp>
            <p:nvGrpSpPr>
              <p:cNvPr id="2" name="Group 1"/>
              <p:cNvGrpSpPr/>
              <p:nvPr/>
            </p:nvGrpSpPr>
            <p:grpSpPr>
              <a:xfrm>
                <a:off x="4304941" y="3873861"/>
                <a:ext cx="529862" cy="561029"/>
                <a:chOff x="4309318" y="3843040"/>
                <a:chExt cx="529937" cy="561109"/>
              </a:xfrm>
            </p:grpSpPr>
            <p:grpSp>
              <p:nvGrpSpPr>
                <p:cNvPr id="118" name="Group 4"/>
                <p:cNvGrpSpPr>
                  <a:grpSpLocks noChangeAspect="1"/>
                </p:cNvGrpSpPr>
                <p:nvPr/>
              </p:nvGrpSpPr>
              <p:grpSpPr bwMode="auto">
                <a:xfrm>
                  <a:off x="4366061" y="3868494"/>
                  <a:ext cx="415867" cy="490323"/>
                  <a:chOff x="3230" y="1393"/>
                  <a:chExt cx="1374" cy="1620"/>
                </a:xfrm>
              </p:grpSpPr>
              <p:sp>
                <p:nvSpPr>
                  <p:cNvPr id="11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2"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3"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4"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pic>
              <p:nvPicPr>
                <p:cNvPr id="125" name="Picture 12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09318" y="3843040"/>
                  <a:ext cx="529937" cy="561109"/>
                </a:xfrm>
                <a:prstGeom prst="rect">
                  <a:avLst/>
                </a:prstGeom>
              </p:spPr>
            </p:pic>
          </p:grpSp>
          <p:grpSp>
            <p:nvGrpSpPr>
              <p:cNvPr id="69" name="Group 68"/>
              <p:cNvGrpSpPr/>
              <p:nvPr/>
            </p:nvGrpSpPr>
            <p:grpSpPr>
              <a:xfrm>
                <a:off x="4304941" y="4530992"/>
                <a:ext cx="529862" cy="561029"/>
                <a:chOff x="4309318" y="3843040"/>
                <a:chExt cx="529937" cy="561109"/>
              </a:xfrm>
            </p:grpSpPr>
            <p:grpSp>
              <p:nvGrpSpPr>
                <p:cNvPr id="81" name="Group 4"/>
                <p:cNvGrpSpPr>
                  <a:grpSpLocks noChangeAspect="1"/>
                </p:cNvGrpSpPr>
                <p:nvPr/>
              </p:nvGrpSpPr>
              <p:grpSpPr bwMode="auto">
                <a:xfrm>
                  <a:off x="4366061" y="3868494"/>
                  <a:ext cx="415867" cy="490323"/>
                  <a:chOff x="3230" y="1393"/>
                  <a:chExt cx="1374" cy="1620"/>
                </a:xfrm>
              </p:grpSpPr>
              <p:sp>
                <p:nvSpPr>
                  <p:cNvPr id="8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4"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95"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pic>
              <p:nvPicPr>
                <p:cNvPr id="72" name="Picture 7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09318" y="3843040"/>
                  <a:ext cx="529937" cy="561109"/>
                </a:xfrm>
                <a:prstGeom prst="rect">
                  <a:avLst/>
                </a:prstGeom>
              </p:spPr>
            </p:pic>
          </p:grpSp>
          <p:grpSp>
            <p:nvGrpSpPr>
              <p:cNvPr id="109" name="Group 108"/>
              <p:cNvGrpSpPr/>
              <p:nvPr/>
            </p:nvGrpSpPr>
            <p:grpSpPr>
              <a:xfrm>
                <a:off x="4304941" y="5179532"/>
                <a:ext cx="529862" cy="561029"/>
                <a:chOff x="4309318" y="3843040"/>
                <a:chExt cx="529937" cy="561109"/>
              </a:xfrm>
            </p:grpSpPr>
            <p:grpSp>
              <p:nvGrpSpPr>
                <p:cNvPr id="113" name="Group 4"/>
                <p:cNvGrpSpPr>
                  <a:grpSpLocks noChangeAspect="1"/>
                </p:cNvGrpSpPr>
                <p:nvPr/>
              </p:nvGrpSpPr>
              <p:grpSpPr bwMode="auto">
                <a:xfrm>
                  <a:off x="4366061" y="3868494"/>
                  <a:ext cx="415867" cy="490323"/>
                  <a:chOff x="3230" y="1393"/>
                  <a:chExt cx="1374" cy="1620"/>
                </a:xfrm>
              </p:grpSpPr>
              <p:sp>
                <p:nvSpPr>
                  <p:cNvPr id="114"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15"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6"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7"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grpSp>
            <p:pic>
              <p:nvPicPr>
                <p:cNvPr id="111" name="Picture 110"/>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09318" y="3843040"/>
                  <a:ext cx="529937" cy="561109"/>
                </a:xfrm>
                <a:prstGeom prst="rect">
                  <a:avLst/>
                </a:prstGeom>
              </p:spPr>
            </p:pic>
          </p:grpSp>
        </p:grpSp>
        <p:pic>
          <p:nvPicPr>
            <p:cNvPr id="3" name="Graphic 2"/>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954594" y="3313313"/>
              <a:ext cx="760923" cy="1141385"/>
            </a:xfrm>
            <a:prstGeom prst="rect">
              <a:avLst/>
            </a:prstGeom>
          </p:spPr>
        </p:pic>
        <p:sp>
          <p:nvSpPr>
            <p:cNvPr id="6" name="Rectangle 5"/>
            <p:cNvSpPr/>
            <p:nvPr/>
          </p:nvSpPr>
          <p:spPr bwMode="auto">
            <a:xfrm>
              <a:off x="2839160" y="4901155"/>
              <a:ext cx="46916" cy="68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6" name="Graphic 95"/>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550386" y="4671131"/>
              <a:ext cx="1569341" cy="918639"/>
            </a:xfrm>
            <a:prstGeom prst="rect">
              <a:avLst/>
            </a:prstGeom>
          </p:spPr>
        </p:pic>
      </p:grpSp>
      <p:pic>
        <p:nvPicPr>
          <p:cNvPr id="92" name="Graphic 91"/>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5316562" y="5831126"/>
            <a:ext cx="533401" cy="722673"/>
          </a:xfrm>
          <a:prstGeom prst="rect">
            <a:avLst/>
          </a:prstGeom>
        </p:spPr>
      </p:pic>
      <p:pic>
        <p:nvPicPr>
          <p:cNvPr id="93" name="Graphic 92"/>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5234705" y="4627859"/>
            <a:ext cx="784728" cy="717943"/>
          </a:xfrm>
          <a:prstGeom prst="rect">
            <a:avLst/>
          </a:prstGeom>
        </p:spPr>
      </p:pic>
      <p:pic>
        <p:nvPicPr>
          <p:cNvPr id="108" name="Graphic 107"/>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5281772" y="3475926"/>
            <a:ext cx="936465" cy="449503"/>
          </a:xfrm>
          <a:prstGeom prst="rect">
            <a:avLst/>
          </a:prstGeom>
        </p:spPr>
      </p:pic>
      <p:sp>
        <p:nvSpPr>
          <p:cNvPr id="47" name="Title 1">
            <a:extLst>
              <a:ext uri="{FF2B5EF4-FFF2-40B4-BE49-F238E27FC236}">
                <a16:creationId xmlns:a16="http://schemas.microsoft.com/office/drawing/2014/main" id="{64FE7F5D-20AD-4C3D-B325-A7F29BC74811}"/>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3"/>
                </a:solidFill>
              </a:rPr>
              <a:t>Azure Overview</a:t>
            </a:r>
            <a:br>
              <a:rPr lang="en-US" dirty="0">
                <a:solidFill>
                  <a:schemeClr val="accent3"/>
                </a:solidFill>
              </a:rPr>
            </a:br>
            <a:endParaRPr lang="en-US" dirty="0">
              <a:solidFill>
                <a:schemeClr val="accent3"/>
              </a:solidFill>
            </a:endParaRPr>
          </a:p>
        </p:txBody>
      </p:sp>
    </p:spTree>
    <p:extLst>
      <p:ext uri="{BB962C8B-B14F-4D97-AF65-F5344CB8AC3E}">
        <p14:creationId xmlns:p14="http://schemas.microsoft.com/office/powerpoint/2010/main" val="2999568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511457"/>
          </a:xfrm>
        </p:spPr>
        <p:txBody>
          <a:bodyPr/>
          <a:lstStyle/>
          <a:p>
            <a:r>
              <a:rPr lang="en-US" dirty="0"/>
              <a:t>Azure DevOps Git</a:t>
            </a:r>
          </a:p>
          <a:p>
            <a:r>
              <a:rPr lang="en-US" dirty="0"/>
              <a:t>Azure DevOps Server</a:t>
            </a:r>
          </a:p>
          <a:p>
            <a:r>
              <a:rPr lang="en-US" dirty="0"/>
              <a:t>GitHub</a:t>
            </a:r>
          </a:p>
          <a:p>
            <a:endParaRPr lang="en-US" dirty="0"/>
          </a:p>
        </p:txBody>
      </p:sp>
      <p:sp>
        <p:nvSpPr>
          <p:cNvPr id="2" name="Title 1"/>
          <p:cNvSpPr>
            <a:spLocks noGrp="1"/>
          </p:cNvSpPr>
          <p:nvPr>
            <p:ph type="title"/>
          </p:nvPr>
        </p:nvSpPr>
        <p:spPr/>
        <p:txBody>
          <a:bodyPr/>
          <a:lstStyle/>
          <a:p>
            <a:r>
              <a:rPr lang="en-US" dirty="0">
                <a:solidFill>
                  <a:schemeClr val="accent3"/>
                </a:solidFill>
              </a:rPr>
              <a:t>Version Control - Covered	</a:t>
            </a:r>
            <a:br>
              <a:rPr lang="en-US" dirty="0">
                <a:solidFill>
                  <a:schemeClr val="accent3"/>
                </a:solidFill>
              </a:rPr>
            </a:br>
            <a:endParaRPr lang="en-US" dirty="0">
              <a:solidFill>
                <a:schemeClr val="accent3"/>
              </a:solidFill>
            </a:endParaRPr>
          </a:p>
        </p:txBody>
      </p:sp>
      <p:pic>
        <p:nvPicPr>
          <p:cNvPr id="7" name="Picture 6">
            <a:extLst>
              <a:ext uri="{FF2B5EF4-FFF2-40B4-BE49-F238E27FC236}">
                <a16:creationId xmlns:a16="http://schemas.microsoft.com/office/drawing/2014/main" id="{6CF5D879-DB35-4149-9C25-0F69A4CDA269}"/>
              </a:ext>
            </a:extLst>
          </p:cNvPr>
          <p:cNvPicPr>
            <a:picLocks noChangeAspect="1"/>
          </p:cNvPicPr>
          <p:nvPr/>
        </p:nvPicPr>
        <p:blipFill>
          <a:blip r:embed="rId3"/>
          <a:stretch>
            <a:fillRect/>
          </a:stretch>
        </p:blipFill>
        <p:spPr>
          <a:xfrm>
            <a:off x="5684837" y="1394165"/>
            <a:ext cx="2847975" cy="1600200"/>
          </a:xfrm>
          <a:prstGeom prst="rect">
            <a:avLst/>
          </a:prstGeom>
          <a:ln>
            <a:solidFill>
              <a:schemeClr val="accent1"/>
            </a:solidFill>
          </a:ln>
        </p:spPr>
      </p:pic>
      <p:pic>
        <p:nvPicPr>
          <p:cNvPr id="11" name="Picture 10" descr="A picture containing clipart&#10;&#10;Description automatically generated">
            <a:extLst>
              <a:ext uri="{FF2B5EF4-FFF2-40B4-BE49-F238E27FC236}">
                <a16:creationId xmlns:a16="http://schemas.microsoft.com/office/drawing/2014/main" id="{FE44FA06-ADF2-426A-9ECC-AC311E23FFC1}"/>
              </a:ext>
            </a:extLst>
          </p:cNvPr>
          <p:cNvPicPr>
            <a:picLocks noChangeAspect="1"/>
          </p:cNvPicPr>
          <p:nvPr/>
        </p:nvPicPr>
        <p:blipFill>
          <a:blip r:embed="rId4"/>
          <a:stretch>
            <a:fillRect/>
          </a:stretch>
        </p:blipFill>
        <p:spPr>
          <a:xfrm>
            <a:off x="6537324" y="3218251"/>
            <a:ext cx="1143000" cy="1143000"/>
          </a:xfrm>
          <a:prstGeom prst="rect">
            <a:avLst/>
          </a:prstGeom>
        </p:spPr>
      </p:pic>
    </p:spTree>
    <p:extLst>
      <p:ext uri="{BB962C8B-B14F-4D97-AF65-F5344CB8AC3E}">
        <p14:creationId xmlns:p14="http://schemas.microsoft.com/office/powerpoint/2010/main" val="36848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Bitbucket</a:t>
            </a:r>
          </a:p>
          <a:p>
            <a:r>
              <a:rPr lang="en-US" dirty="0"/>
              <a:t>GitLab</a:t>
            </a:r>
          </a:p>
          <a:p>
            <a:r>
              <a:rPr lang="en-US" dirty="0"/>
              <a:t>Beanstalk</a:t>
            </a:r>
          </a:p>
        </p:txBody>
      </p:sp>
      <p:sp>
        <p:nvSpPr>
          <p:cNvPr id="2" name="Title 1"/>
          <p:cNvSpPr>
            <a:spLocks noGrp="1"/>
          </p:cNvSpPr>
          <p:nvPr>
            <p:ph type="title"/>
          </p:nvPr>
        </p:nvSpPr>
        <p:spPr/>
        <p:txBody>
          <a:bodyPr/>
          <a:lstStyle/>
          <a:p>
            <a:r>
              <a:rPr lang="en-US" dirty="0">
                <a:solidFill>
                  <a:schemeClr val="accent3"/>
                </a:solidFill>
              </a:rPr>
              <a:t>Version Control	 - Other</a:t>
            </a:r>
            <a:br>
              <a:rPr lang="en-US" dirty="0">
                <a:solidFill>
                  <a:schemeClr val="accent3"/>
                </a:solidFill>
              </a:rPr>
            </a:br>
            <a:endParaRPr lang="en-US" dirty="0">
              <a:solidFill>
                <a:schemeClr val="accent3"/>
              </a:solidFill>
            </a:endParaRPr>
          </a:p>
        </p:txBody>
      </p:sp>
      <p:pic>
        <p:nvPicPr>
          <p:cNvPr id="5" name="Picture 4" descr="A picture containing clipart&#10;&#10;Description automatically generated">
            <a:extLst>
              <a:ext uri="{FF2B5EF4-FFF2-40B4-BE49-F238E27FC236}">
                <a16:creationId xmlns:a16="http://schemas.microsoft.com/office/drawing/2014/main" id="{9D09F27D-E1F5-454A-B24C-2407B7B3B519}"/>
              </a:ext>
            </a:extLst>
          </p:cNvPr>
          <p:cNvPicPr>
            <a:picLocks noChangeAspect="1"/>
          </p:cNvPicPr>
          <p:nvPr/>
        </p:nvPicPr>
        <p:blipFill>
          <a:blip r:embed="rId3"/>
          <a:stretch>
            <a:fillRect/>
          </a:stretch>
        </p:blipFill>
        <p:spPr>
          <a:xfrm>
            <a:off x="9494837" y="414864"/>
            <a:ext cx="1514475" cy="1524000"/>
          </a:xfrm>
          <a:prstGeom prst="rect">
            <a:avLst/>
          </a:prstGeom>
        </p:spPr>
      </p:pic>
      <p:pic>
        <p:nvPicPr>
          <p:cNvPr id="7" name="Picture 6">
            <a:extLst>
              <a:ext uri="{FF2B5EF4-FFF2-40B4-BE49-F238E27FC236}">
                <a16:creationId xmlns:a16="http://schemas.microsoft.com/office/drawing/2014/main" id="{42AD9879-D1DB-4992-A17B-A4FB60438EF3}"/>
              </a:ext>
            </a:extLst>
          </p:cNvPr>
          <p:cNvPicPr>
            <a:picLocks noChangeAspect="1"/>
          </p:cNvPicPr>
          <p:nvPr/>
        </p:nvPicPr>
        <p:blipFill>
          <a:blip r:embed="rId4"/>
          <a:stretch>
            <a:fillRect/>
          </a:stretch>
        </p:blipFill>
        <p:spPr>
          <a:xfrm>
            <a:off x="8823324" y="2138814"/>
            <a:ext cx="2857500" cy="1600200"/>
          </a:xfrm>
          <a:prstGeom prst="rect">
            <a:avLst/>
          </a:prstGeom>
        </p:spPr>
      </p:pic>
      <p:pic>
        <p:nvPicPr>
          <p:cNvPr id="4" name="Picture 5">
            <a:extLst>
              <a:ext uri="{FF2B5EF4-FFF2-40B4-BE49-F238E27FC236}">
                <a16:creationId xmlns:a16="http://schemas.microsoft.com/office/drawing/2014/main" id="{F57A7ABA-4432-46ED-A629-2408BCC802FC}"/>
              </a:ext>
            </a:extLst>
          </p:cNvPr>
          <p:cNvPicPr>
            <a:picLocks noChangeAspect="1"/>
          </p:cNvPicPr>
          <p:nvPr/>
        </p:nvPicPr>
        <p:blipFill>
          <a:blip r:embed="rId5"/>
          <a:stretch>
            <a:fillRect/>
          </a:stretch>
        </p:blipFill>
        <p:spPr>
          <a:xfrm>
            <a:off x="8066602" y="4762125"/>
            <a:ext cx="3612722" cy="1123503"/>
          </a:xfrm>
          <a:prstGeom prst="rect">
            <a:avLst/>
          </a:prstGeom>
        </p:spPr>
      </p:pic>
    </p:spTree>
    <p:extLst>
      <p:ext uri="{BB962C8B-B14F-4D97-AF65-F5344CB8AC3E}">
        <p14:creationId xmlns:p14="http://schemas.microsoft.com/office/powerpoint/2010/main" val="24542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511457"/>
          </a:xfrm>
        </p:spPr>
        <p:txBody>
          <a:bodyPr/>
          <a:lstStyle/>
          <a:p>
            <a:r>
              <a:rPr lang="en-US" dirty="0"/>
              <a:t>Authoring</a:t>
            </a:r>
          </a:p>
          <a:p>
            <a:r>
              <a:rPr lang="en-US" dirty="0"/>
              <a:t>Template functions</a:t>
            </a:r>
          </a:p>
          <a:p>
            <a:r>
              <a:rPr lang="en-US" dirty="0"/>
              <a:t>Iterations and indexing</a:t>
            </a:r>
          </a:p>
          <a:p>
            <a:endParaRPr lang="en-US" dirty="0"/>
          </a:p>
        </p:txBody>
      </p:sp>
      <p:sp>
        <p:nvSpPr>
          <p:cNvPr id="2" name="Title 1"/>
          <p:cNvSpPr>
            <a:spLocks noGrp="1"/>
          </p:cNvSpPr>
          <p:nvPr>
            <p:ph type="title"/>
          </p:nvPr>
        </p:nvSpPr>
        <p:spPr/>
        <p:txBody>
          <a:bodyPr/>
          <a:lstStyle/>
          <a:p>
            <a:r>
              <a:rPr lang="en-US" dirty="0">
                <a:solidFill>
                  <a:schemeClr val="accent3"/>
                </a:solidFill>
              </a:rPr>
              <a:t>ARM Templates</a:t>
            </a:r>
            <a:br>
              <a:rPr lang="en-US" dirty="0">
                <a:solidFill>
                  <a:schemeClr val="accent3"/>
                </a:solidFill>
              </a:rPr>
            </a:br>
            <a:endParaRPr lang="en-US" dirty="0">
              <a:solidFill>
                <a:schemeClr val="accent3"/>
              </a:solidFill>
            </a:endParaRPr>
          </a:p>
        </p:txBody>
      </p:sp>
      <p:pic>
        <p:nvPicPr>
          <p:cNvPr id="5" name="Picture 4" descr="A picture containing text&#10;&#10;Description automatically generated">
            <a:extLst>
              <a:ext uri="{FF2B5EF4-FFF2-40B4-BE49-F238E27FC236}">
                <a16:creationId xmlns:a16="http://schemas.microsoft.com/office/drawing/2014/main" id="{36C53100-38B6-48FF-B747-334EE7A7A86A}"/>
              </a:ext>
            </a:extLst>
          </p:cNvPr>
          <p:cNvPicPr>
            <a:picLocks noChangeAspect="1"/>
          </p:cNvPicPr>
          <p:nvPr/>
        </p:nvPicPr>
        <p:blipFill>
          <a:blip r:embed="rId3"/>
          <a:stretch>
            <a:fillRect/>
          </a:stretch>
        </p:blipFill>
        <p:spPr>
          <a:xfrm>
            <a:off x="6599237" y="1394165"/>
            <a:ext cx="2847975" cy="1323975"/>
          </a:xfrm>
          <a:prstGeom prst="rect">
            <a:avLst/>
          </a:prstGeom>
        </p:spPr>
      </p:pic>
    </p:spTree>
    <p:extLst>
      <p:ext uri="{BB962C8B-B14F-4D97-AF65-F5344CB8AC3E}">
        <p14:creationId xmlns:p14="http://schemas.microsoft.com/office/powerpoint/2010/main" val="329979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fb9ea31f-0ab8-44ff-80d1-5777f6d9d945">
      <UserInfo>
        <DisplayName/>
        <AccountId xsi:nil="true"/>
        <AccountType/>
      </UserInfo>
    </SharedWithUsers>
    <MediaServiceKeyPoints xmlns="cea7764e-6bf9-427d-be15-e74097e0a61c" xsi:nil="true"/>
    <Sign_x002d_off_x0020_status xmlns="cea7764e-6bf9-427d-be15-e74097e0a61c" xsi:nil="true"/>
    <Title_x0020_URL xmlns="cea7764e-6bf9-427d-be15-e74097e0a61c">
      <Url>https://sirona.visualstudio.com/_workitems/edit/79030</Url>
      <Description>https://sirona.visualstudio.com/_workitems/edit/79030</Description>
    </Title_x0020_URL>
    <Mail_x0020_Sent xmlns="cea7764e-6bf9-427d-be15-e74097e0a61c">false</Mail_x0020_Sent>
    <_Flow_SignoffStatus xmlns="cea7764e-6bf9-427d-be15-e74097e0a61c" xsi:nil="true"/>
    <Comments xmlns="cea7764e-6bf9-427d-be15-e74097e0a61c" xsi:nil="true"/>
    <Title_x0020_ID xmlns="cea7764e-6bf9-427d-be15-e74097e0a61c">79030</Title_x0020_I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0" ma:contentTypeDescription="Create a new document." ma:contentTypeScope="" ma:versionID="7f2849a1d84fa692135be6ea9b29b7d0">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5c92c20a2036624b74c25c2ec89dd542"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7ed30aa2-a9a3-48dd-93de-4f2bc034e61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1f6b9331-8e6d-46cf-bfbd-35ad5f8d7b32"/>
    <ds:schemaRef ds:uri="http://schemas.microsoft.com/sharepoint/v3"/>
    <ds:schemaRef ds:uri="230e9df3-be65-4c73-a93b-d1236ebd677e"/>
    <ds:schemaRef ds:uri="http://purl.org/dc/terms/"/>
    <ds:schemaRef ds:uri="http://schemas.microsoft.com/sharepoint/v4"/>
    <ds:schemaRef ds:uri="04560d1f-b888-43bb-a39f-fd9886ef0fa8"/>
    <ds:schemaRef ds:uri="http://www.w3.org/XML/1998/namespace"/>
    <ds:schemaRef ds:uri="http://purl.org/dc/dcmitype/"/>
    <ds:schemaRef ds:uri="49115d27-25be-4747-8854-8d8280779053"/>
    <ds:schemaRef ds:uri="582f60ad-a7c5-40f8-a33c-6f1409babf05"/>
    <ds:schemaRef ds:uri="fb9ea31f-0ab8-44ff-80d1-5777f6d9d945"/>
    <ds:schemaRef ds:uri="cea7764e-6bf9-427d-be15-e74097e0a61c"/>
  </ds:schemaRefs>
</ds:datastoreItem>
</file>

<file path=customXml/itemProps2.xml><?xml version="1.0" encoding="utf-8"?>
<ds:datastoreItem xmlns:ds="http://schemas.openxmlformats.org/officeDocument/2006/customXml" ds:itemID="{5C3FC9B6-5884-4BCA-83BC-CD8AE7DABB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1075</TotalTime>
  <Words>1123</Words>
  <Application>Microsoft Office PowerPoint</Application>
  <PresentationFormat>Custom</PresentationFormat>
  <Paragraphs>110</Paragraphs>
  <Slides>13</Slides>
  <Notes>13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 Light</vt:lpstr>
      <vt:lpstr>Consolas</vt:lpstr>
      <vt:lpstr>Segoe UI</vt:lpstr>
      <vt:lpstr>Segoe UI Light</vt:lpstr>
      <vt:lpstr>Wingdings</vt:lpstr>
      <vt:lpstr>WHITE TEMPLATE</vt:lpstr>
      <vt:lpstr>COLOR TEMPLATE</vt:lpstr>
      <vt:lpstr>WorkshopPLUS – Azure:  Infrastructure as Code  Module 1 – Introduction  </vt:lpstr>
      <vt:lpstr>PowerPoint Presentation</vt:lpstr>
      <vt:lpstr>Objectives</vt:lpstr>
      <vt:lpstr>Code Editors – Covered</vt:lpstr>
      <vt:lpstr>Code Editors - Other </vt:lpstr>
      <vt:lpstr>Cloud innovation presents challenges for IT</vt:lpstr>
      <vt:lpstr>Version Control - Covered  </vt:lpstr>
      <vt:lpstr>Version Control  - Other </vt:lpstr>
      <vt:lpstr>ARM Templates </vt:lpstr>
      <vt:lpstr>Azure Automation </vt:lpstr>
      <vt:lpstr>Ansible </vt:lpstr>
      <vt:lpstr>Terraform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&lt;&lt;Product Name: Lesson Title&gt;&gt;  &lt;&lt;Lesson Description&gt;&gt;</dc:title>
  <dc:subject>&lt;Speech title here&gt;</dc:subject>
  <dc:creator>Mark Short</dc:creator>
  <cp:keywords>MSVID, Brand Guidelines, Branding, Visual Identity, grid</cp:keywords>
  <dc:description>Template: Maryfj_x000d_
Formatting: _x000d_
Audience Type:</dc:description>
  <cp:lastModifiedBy>Billy Smolen</cp:lastModifiedBy>
  <cp:revision>117</cp:revision>
  <dcterms:created xsi:type="dcterms:W3CDTF">2016-06-21T22:22:39Z</dcterms:created>
  <dcterms:modified xsi:type="dcterms:W3CDTF">2019-09-19T18:30:44Z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f2745818-14c6-4653-909b-ca3ed565e4c3</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sanair@microsoft.com</vt:lpwstr>
  </property>
  <property fmtid="{D5CDD505-2E9C-101B-9397-08002B2CF9AE}" pid="16" name="MSIP_Label_f42aa342-8706-4288-bd11-ebb85995028c_SetDate">
    <vt:lpwstr>2017-10-04T13:13:59.1289953-07:00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