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24"/>
  </p:notesMasterIdLst>
  <p:handoutMasterIdLst>
    <p:handoutMasterId r:id="rId25"/>
  </p:handoutMasterIdLst>
  <p:sldIdLst>
    <p:sldId id="310" r:id="rId6"/>
    <p:sldId id="450" r:id="rId7"/>
    <p:sldId id="285" r:id="rId8"/>
    <p:sldId id="288" r:id="rId9"/>
    <p:sldId id="303" r:id="rId10"/>
    <p:sldId id="291" r:id="rId11"/>
    <p:sldId id="290" r:id="rId12"/>
    <p:sldId id="299" r:id="rId13"/>
    <p:sldId id="300" r:id="rId14"/>
    <p:sldId id="302" r:id="rId15"/>
    <p:sldId id="304" r:id="rId16"/>
    <p:sldId id="305" r:id="rId17"/>
    <p:sldId id="301" r:id="rId18"/>
    <p:sldId id="306" r:id="rId19"/>
    <p:sldId id="307" r:id="rId20"/>
    <p:sldId id="308" r:id="rId21"/>
    <p:sldId id="309" r:id="rId22"/>
    <p:sldId id="268" r:id="rId2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188F"/>
    <a:srgbClr val="107C10"/>
    <a:srgbClr val="008272"/>
    <a:srgbClr val="B4009E"/>
    <a:srgbClr val="002050"/>
    <a:srgbClr val="00BCF2"/>
    <a:srgbClr val="525252"/>
    <a:srgbClr val="737373"/>
    <a:srgbClr val="E30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E84612-981D-23B8-8153-08B8DB339DD4}" v="9" dt="2019-09-19T19:01:18.0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51" autoAdjust="0"/>
    <p:restoredTop sz="61491" autoAdjust="0"/>
  </p:normalViewPr>
  <p:slideViewPr>
    <p:cSldViewPr>
      <p:cViewPr varScale="1">
        <p:scale>
          <a:sx n="64" d="100"/>
          <a:sy n="64" d="100"/>
        </p:scale>
        <p:origin x="1494"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7" d="100"/>
          <a:sy n="87" d="100"/>
        </p:scale>
        <p:origin x="384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9/19/2019 2:02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9/19/2019 2:01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Clicks: 0</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Slide Author: Chase Dafnis - CHDAFNI</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t>9/19/2019 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351082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u="none" strike="noStrike" kern="1200" dirty="0">
                <a:solidFill>
                  <a:schemeClr val="tx1"/>
                </a:solidFill>
                <a:effectLst/>
                <a:latin typeface="Segoe UI Light" pitchFamily="34" charset="0"/>
                <a:ea typeface="+mn-ea"/>
                <a:cs typeface="+mn-cs"/>
              </a:rPr>
              <a:t>The Azure Portal includes several tools for ARM template creation.</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i="0" u="none" strike="noStrike" kern="1200" dirty="0">
              <a:solidFill>
                <a:schemeClr val="tx1"/>
              </a:solidFill>
              <a:effectLst/>
              <a:latin typeface="Segoe UI Light" pitchFamily="34" charset="0"/>
              <a:ea typeface="+mn-ea"/>
              <a:cs typeface="+mn-cs"/>
            </a:endParaRP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i="0" u="none" strike="noStrike" kern="1200" dirty="0">
                <a:solidFill>
                  <a:schemeClr val="tx1"/>
                </a:solidFill>
                <a:effectLst/>
                <a:latin typeface="Segoe UI Light" pitchFamily="34" charset="0"/>
                <a:ea typeface="+mn-ea"/>
                <a:cs typeface="+mn-cs"/>
              </a:rPr>
              <a:t>A built in ARM template editor is included as part of the custom Template Gallery. It offers limited IntelliSense but can be useful if a proper IDE is unavailable for use.</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i="0" u="none" strike="noStrike" kern="1200" dirty="0">
                <a:solidFill>
                  <a:schemeClr val="tx1"/>
                </a:solidFill>
                <a:effectLst/>
                <a:latin typeface="Segoe UI Light" pitchFamily="34" charset="0"/>
                <a:ea typeface="+mn-ea"/>
                <a:cs typeface="+mn-cs"/>
              </a:rPr>
              <a:t>Azure resources can be exported into pre-built ARM templates with deployment files</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i="0" u="none" strike="noStrike" kern="1200" dirty="0">
                <a:solidFill>
                  <a:schemeClr val="tx1"/>
                </a:solidFill>
                <a:effectLst/>
                <a:latin typeface="Segoe UI Light" pitchFamily="34" charset="0"/>
                <a:ea typeface="+mn-ea"/>
                <a:cs typeface="+mn-cs"/>
              </a:rPr>
              <a:t>A history of ARM template-based deployments is included in each Resource Group. These templates can be exported for later re-use</a:t>
            </a:r>
          </a:p>
          <a:p>
            <a:pPr marL="0" marR="0" lvl="0" indent="0" algn="l" defTabSz="932742" rtl="0" eaLnBrk="1" fontAlgn="auto" latinLnBrk="0" hangingPunct="1">
              <a:lnSpc>
                <a:spcPct val="90000"/>
              </a:lnSpc>
              <a:spcBef>
                <a:spcPts val="0"/>
              </a:spcBef>
              <a:spcAft>
                <a:spcPts val="340"/>
              </a:spcAft>
              <a:buClrTx/>
              <a:buSzTx/>
              <a:buFont typeface="+mj-lt"/>
              <a:buNone/>
              <a:tabLst/>
              <a:defRPr/>
            </a:pPr>
            <a:endParaRPr lang="en-US" sz="900" b="0" i="0" u="none" strike="noStrike"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 typeface="+mj-lt"/>
              <a:buNone/>
              <a:tabLst/>
              <a:defRPr/>
            </a:pPr>
            <a:r>
              <a:rPr lang="en-US" sz="900" b="0" i="0" u="none" strike="noStrike" kern="1200" dirty="0">
                <a:solidFill>
                  <a:schemeClr val="tx1"/>
                </a:solidFill>
                <a:effectLst/>
                <a:latin typeface="Segoe UI Light" pitchFamily="34" charset="0"/>
                <a:ea typeface="+mn-ea"/>
                <a:cs typeface="+mn-cs"/>
              </a:rPr>
              <a:t>Most development work will happen outside of the Azure Portal, but the export tools are useful as a starting point for creating new templates.</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endParaRPr lang="en-US" sz="900" b="0" i="0" u="none" strike="noStrike" kern="1200" dirty="0">
              <a:solidFill>
                <a:schemeClr val="tx1"/>
              </a:solidFill>
              <a:effectLst/>
              <a:latin typeface="Segoe UI Light" pitchFamily="34" charset="0"/>
              <a:ea typeface="+mn-ea"/>
              <a:cs typeface="+mn-cs"/>
            </a:endParaRP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endParaRPr lang="en-US" sz="900" b="0" i="0" u="none" strike="noStrike" kern="1200" dirty="0">
              <a:solidFill>
                <a:schemeClr val="tx1"/>
              </a:solidFill>
              <a:effectLst/>
              <a:latin typeface="Segoe UI Light" pitchFamily="34" charset="0"/>
              <a:ea typeface="+mn-ea"/>
              <a:cs typeface="+mn-cs"/>
            </a:endParaRP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9/19/2019 2:01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10</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76210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9/19/2019 2:01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11</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302347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9/19/2019 2:01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051363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There are many other powerful text editors that can be used for creating Infrastructure as Code files and support for Azure is not limited to Microsoft tools.</a:t>
            </a:r>
          </a:p>
          <a:p>
            <a:endParaRPr lang="en-US" dirty="0"/>
          </a:p>
          <a:p>
            <a:r>
              <a:rPr lang="en-US" dirty="0"/>
              <a:t>Some popular third-party editors include:</a:t>
            </a:r>
          </a:p>
          <a:p>
            <a:pPr marL="171450" indent="-171450">
              <a:buFont typeface="Arial" panose="020B0604020202020204" pitchFamily="34" charset="0"/>
              <a:buChar char="•"/>
            </a:pPr>
            <a:r>
              <a:rPr lang="en-US" dirty="0"/>
              <a:t>Atom - https://atom.io/</a:t>
            </a:r>
          </a:p>
          <a:p>
            <a:pPr marL="171450" indent="-171450">
              <a:buFont typeface="Arial" panose="020B0604020202020204" pitchFamily="34" charset="0"/>
              <a:buChar char="•"/>
            </a:pPr>
            <a:r>
              <a:rPr lang="en-US" dirty="0"/>
              <a:t>Sublime - https://www.sublimetext.com/</a:t>
            </a:r>
          </a:p>
          <a:p>
            <a:pPr marL="171450" indent="-171450">
              <a:buFont typeface="Arial" panose="020B0604020202020204" pitchFamily="34" charset="0"/>
              <a:buChar char="•"/>
            </a:pPr>
            <a:r>
              <a:rPr lang="en-US" dirty="0"/>
              <a:t>Notepad++ - https://notepad-plus-plus.org/</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9/19/2019 2:01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413794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Leveraging a version control system is critical for a successful Infrastructure as Code implementation. After infrastructure is built, it should continue to be maintained via code and that code should live in a version control system.</a:t>
            </a:r>
          </a:p>
          <a:p>
            <a:endParaRPr lang="en-US" dirty="0"/>
          </a:p>
          <a:p>
            <a:r>
              <a:rPr lang="en-US" dirty="0"/>
              <a:t>A version control system manages all code files and maintains a history of all changes. By keeping code in a version control system, a team of developers can work together on building their Infrastructure as Code files and makes sharing simple and secure.</a:t>
            </a:r>
          </a:p>
          <a:p>
            <a:endParaRPr lang="en-US" dirty="0"/>
          </a:p>
          <a:p>
            <a:r>
              <a:rPr lang="en-US" dirty="0"/>
              <a:t>Today, most popular version control systems are distributed and are Git based. By keeping the system distributed, each client maintains a full mirror of the code repository which limits the risk of a centralized server outage. Git based systems are fully distributed and can scale to support a project of any size.</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9/19/2019 2:01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14</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832687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Formerly known as Visual Studio Team Services/VSTS, Azure DevOps Services </a:t>
            </a:r>
            <a:r>
              <a:rPr lang="en-US" sz="900" b="0" i="0" u="none" strike="noStrike" kern="1200" dirty="0">
                <a:solidFill>
                  <a:schemeClr val="tx1"/>
                </a:solidFill>
                <a:effectLst/>
                <a:latin typeface="Segoe UI Light" pitchFamily="34" charset="0"/>
                <a:ea typeface="+mn-ea"/>
                <a:cs typeface="+mn-cs"/>
              </a:rPr>
              <a:t>is a cloud service for collaborating on code development. It includes a Git based version control system as well as several other integrated features:</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Build and release services to support continuous integration and delivery of your apps</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Agile tools to support planning and tracking your work, code defects, and issues using Kanban and Scrum methods</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Many tools to test your apps, including manual/exploratory testing and continuous testing</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Highly customizable dashboards for sharing progress and trends</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Built-in wiki for sharing information with your team</a:t>
            </a:r>
          </a:p>
          <a:p>
            <a:endParaRPr lang="en-US" dirty="0"/>
          </a:p>
          <a:p>
            <a:r>
              <a:rPr lang="en-US" dirty="0"/>
              <a:t>There is a large ecosystem to integrate with other services, including GitHub, Microsoft Teams, Slack and Trello.</a:t>
            </a:r>
          </a:p>
          <a:p>
            <a:endParaRPr lang="en-US" dirty="0"/>
          </a:p>
          <a:p>
            <a:r>
              <a:rPr lang="en-US" sz="900" baseline="0" dirty="0"/>
              <a:t>Public repositories are free and private repositories are free for up to 5 users.</a:t>
            </a:r>
            <a:endParaRPr lang="en-US" dirty="0"/>
          </a:p>
          <a:p>
            <a:endParaRPr lang="en-US" dirty="0"/>
          </a:p>
          <a:p>
            <a:r>
              <a:rPr lang="en-US" dirty="0"/>
              <a:t>If an on-premises hosted system is preferred over a managed cloud service, Azure DevOps Server (formerly known as Team Foundation Services/TFS) offers many of the same features.</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9/19/2019 2:01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732112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GitHub is also a Git based, distributed version control system. As of 2018, it was the </a:t>
            </a:r>
            <a:r>
              <a:rPr lang="en-US" sz="900" baseline="0" dirty="0"/>
              <a:t>#1 developer platform in the world, with more than 1.1 billion updates to 96 million repositories. It has excellent support for integrating with other applications, including Azure DevOps, where a GitHub repository can be leveraged in an Azure DevOps pipeline.</a:t>
            </a:r>
          </a:p>
          <a:p>
            <a:endParaRPr lang="en-US" sz="900" baseline="0" dirty="0"/>
          </a:p>
          <a:p>
            <a:r>
              <a:rPr lang="en-US" sz="900" baseline="0" dirty="0"/>
              <a:t>GitHub can be leveraged both publicly, where anonymous users can read (but not update) the code repository, and privately where the code repository is hidden from unauthenticated and unauthorized users.</a:t>
            </a:r>
          </a:p>
          <a:p>
            <a:endParaRPr lang="en-US" sz="900" baseline="0" dirty="0"/>
          </a:p>
          <a:p>
            <a:r>
              <a:rPr lang="en-US" sz="900" baseline="0" dirty="0"/>
              <a:t>Public repositories are free and private repositories are free for up to 3 collaborators.</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9/19/2019 2:01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671879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There are many other version control system offerings that can be used to manage Infrastructure as Code projects, including:</a:t>
            </a:r>
          </a:p>
          <a:p>
            <a:pPr marL="171450" indent="-171450">
              <a:buFont typeface="Arial" panose="020B0604020202020204" pitchFamily="34" charset="0"/>
              <a:buChar char="•"/>
            </a:pPr>
            <a:r>
              <a:rPr lang="en-US" dirty="0"/>
              <a:t>Bitbucket - https://bitbucket.org/</a:t>
            </a:r>
          </a:p>
          <a:p>
            <a:pPr marL="171450" indent="-171450">
              <a:buFont typeface="Arial" panose="020B0604020202020204" pitchFamily="34" charset="0"/>
              <a:buChar char="•"/>
            </a:pPr>
            <a:r>
              <a:rPr lang="en-US" dirty="0"/>
              <a:t>GitLab - https://about.gitlab.com/</a:t>
            </a:r>
          </a:p>
          <a:p>
            <a:pPr marL="171450" indent="-171450">
              <a:buFont typeface="Arial" panose="020B0604020202020204" pitchFamily="34" charset="0"/>
              <a:buChar char="•"/>
            </a:pPr>
            <a:r>
              <a:rPr lang="en-US" dirty="0"/>
              <a:t>Beanstalk - https://beanstalkapp.com/</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9/19/2019 2:01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17</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142982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9/19/2019 2:01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507187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2110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t>9/19/2019 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351082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In this lesson, we will be exploring different tools that can be used to develop and manage the lifecycle of Infrastructure as Code files, including common code editors and version control systems</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9/19/2019 2:01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500751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Infrastructure as Code files, such as ARM templates, are text based that do not require a special program to create. While any text based editor can be used to create Infrastructure as Code files, a proper Integrated Development Environment (IDE) enhances the development experience.</a:t>
            </a:r>
          </a:p>
          <a:p>
            <a:endParaRPr lang="en-US" dirty="0"/>
          </a:p>
          <a:p>
            <a:r>
              <a:rPr lang="en-US" dirty="0"/>
              <a:t>In the next set of slides, we will cover a few popular tools for creating Infrastructure as Code files</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9/19/2019 2:01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894631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u="none" strike="noStrike" kern="1200" dirty="0">
                <a:solidFill>
                  <a:schemeClr val="tx1"/>
                </a:solidFill>
                <a:effectLst/>
                <a:latin typeface="Segoe UI Light" pitchFamily="34" charset="0"/>
                <a:ea typeface="+mn-ea"/>
                <a:cs typeface="+mn-cs"/>
              </a:rPr>
              <a:t>Visual Studio Code, also known as VS Code, is a lightweight but powerful source code editor which runs on your desktop and is available for Windows, macOS and Linux. It comes with built-in support for many languages and has a rich ecosystem of extensions to enhance the experience.</a:t>
            </a:r>
          </a:p>
          <a:p>
            <a:endParaRPr lang="en-US" sz="900" b="0" i="0" u="none" strike="noStrike" kern="1200" dirty="0">
              <a:solidFill>
                <a:schemeClr val="tx1"/>
              </a:solidFill>
              <a:effectLst/>
              <a:latin typeface="Segoe UI Light" pitchFamily="34" charset="0"/>
              <a:ea typeface="+mn-ea"/>
              <a:cs typeface="+mn-cs"/>
            </a:endParaRPr>
          </a:p>
          <a:p>
            <a:r>
              <a:rPr lang="en-US" sz="900" b="0" i="0" u="none" strike="noStrike" kern="1200" dirty="0">
                <a:solidFill>
                  <a:schemeClr val="tx1"/>
                </a:solidFill>
                <a:effectLst/>
                <a:latin typeface="Segoe UI Light" pitchFamily="34" charset="0"/>
                <a:ea typeface="+mn-ea"/>
                <a:cs typeface="+mn-cs"/>
              </a:rPr>
              <a:t>VS Code has great support for Azure through many first-party extensions and can deploy infrastructure and applications directly to Azure. It also includes support for multiple Source Control providers, such as Git integration with Azure DevOps and GitHub</a:t>
            </a:r>
          </a:p>
          <a:p>
            <a:endParaRPr lang="en-US" sz="900" b="0" i="0" u="none" strike="noStrike" kern="1200" dirty="0">
              <a:solidFill>
                <a:schemeClr val="tx1"/>
              </a:solidFill>
              <a:effectLst/>
              <a:latin typeface="Segoe UI Light" pitchFamily="34" charset="0"/>
              <a:ea typeface="+mn-ea"/>
              <a:cs typeface="+mn-cs"/>
            </a:endParaRP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9/19/2019 2:01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738810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9/19/2019 2:01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7</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144953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u="none" strike="noStrike" kern="1200" dirty="0">
                <a:solidFill>
                  <a:schemeClr val="tx1"/>
                </a:solidFill>
                <a:effectLst/>
                <a:latin typeface="Segoe UI Light" pitchFamily="34" charset="0"/>
                <a:ea typeface="+mn-ea"/>
                <a:cs typeface="+mn-cs"/>
              </a:rPr>
              <a:t>Visual Studio is a full featured </a:t>
            </a:r>
            <a:r>
              <a:rPr lang="en-US" dirty="0"/>
              <a:t>integrated development environment (IDE) that can be used to </a:t>
            </a:r>
            <a:r>
              <a:rPr lang="en-US" sz="900" b="0" i="0" u="none" strike="noStrike" kern="1200" dirty="0">
                <a:solidFill>
                  <a:schemeClr val="tx1"/>
                </a:solidFill>
                <a:effectLst/>
                <a:latin typeface="Segoe UI Light" pitchFamily="34" charset="0"/>
                <a:ea typeface="+mn-ea"/>
                <a:cs typeface="+mn-cs"/>
              </a:rPr>
              <a:t>edit, debug, and build code, and then publish an app.</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i="0" u="none" strike="noStrike"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u="none" strike="noStrike" kern="1200" dirty="0">
                <a:solidFill>
                  <a:schemeClr val="tx1"/>
                </a:solidFill>
                <a:effectLst/>
                <a:latin typeface="Segoe UI Light" pitchFamily="34" charset="0"/>
                <a:ea typeface="+mn-ea"/>
                <a:cs typeface="+mn-cs"/>
              </a:rPr>
              <a:t>Like VS Code, it has great support for Azure and can directly deploy infrastructure and applications. It also includes support for multiple Source Control providers, such as Git integration with Azure DevOps and GitHub</a:t>
            </a:r>
          </a:p>
          <a:p>
            <a:endParaRPr lang="en-US" sz="900" b="0" i="0" u="none" strike="noStrike" kern="1200" dirty="0">
              <a:solidFill>
                <a:schemeClr val="tx1"/>
              </a:solidFill>
              <a:effectLst/>
              <a:latin typeface="Segoe UI Light" pitchFamily="34" charset="0"/>
              <a:ea typeface="+mn-ea"/>
              <a:cs typeface="+mn-cs"/>
            </a:endParaRP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9/19/2019 2:01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8</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963053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9/19/2019 2:01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9</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0267652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dirty="0">
                <a:solidFill>
                  <a:srgbClr val="000000"/>
                </a:solidFill>
              </a:rPr>
              <a:t>Conditions and Terms of Use</a:t>
            </a:r>
          </a:p>
          <a:p>
            <a:r>
              <a:rPr lang="en-US" sz="1530" dirty="0">
                <a:solidFill>
                  <a:srgbClr val="0A5BBA"/>
                </a:solidFill>
              </a:rPr>
              <a:t>Microsoft Confidential</a:t>
            </a:r>
          </a:p>
          <a:p>
            <a:r>
              <a:rPr lang="en-US" sz="1836"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dirty="0">
              <a:solidFill>
                <a:srgbClr val="000000"/>
              </a:solidFill>
            </a:endParaRPr>
          </a:p>
          <a:p>
            <a:r>
              <a:rPr lang="en-US" sz="2346" b="1" dirty="0">
                <a:solidFill>
                  <a:srgbClr val="000000"/>
                </a:solidFill>
              </a:rPr>
              <a:t>Copyright and Trademarks </a:t>
            </a:r>
          </a:p>
          <a:p>
            <a:r>
              <a:rPr lang="en-US" sz="1530" dirty="0">
                <a:solidFill>
                  <a:srgbClr val="0A5BBA"/>
                </a:solidFill>
              </a:rPr>
              <a:t>© 2019 Microsoft Corporation. All rights reserved.</a:t>
            </a:r>
          </a:p>
          <a:p>
            <a:r>
              <a:rPr lang="en-US" sz="1836"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dirty="0">
                <a:solidFill>
                  <a:srgbClr val="000000"/>
                </a:solidFill>
              </a:rPr>
              <a:t>For more information, see </a:t>
            </a:r>
            <a:r>
              <a:rPr lang="en-US" sz="1836" b="1" dirty="0">
                <a:solidFill>
                  <a:srgbClr val="000000"/>
                </a:solidFill>
              </a:rPr>
              <a:t>Use of Microsoft Copyrighted Content </a:t>
            </a:r>
            <a:r>
              <a:rPr lang="en-US" sz="1836" dirty="0">
                <a:solidFill>
                  <a:srgbClr val="000000"/>
                </a:solidFill>
              </a:rPr>
              <a:t>at</a:t>
            </a:r>
            <a:br>
              <a:rPr lang="en-US" sz="1836" dirty="0">
                <a:solidFill>
                  <a:srgbClr val="000000"/>
                </a:solidFill>
              </a:rPr>
            </a:br>
            <a:r>
              <a:rPr lang="en-US" sz="1836" dirty="0">
                <a:solidFill>
                  <a:srgbClr val="FF0000"/>
                </a:solidFill>
                <a:hlinkClick r:id="rId2"/>
              </a:rPr>
              <a:t>https://www.microsoft.com/en-us/legal/intellectualproperty/permissions/default.aspx</a:t>
            </a:r>
            <a:r>
              <a:rPr lang="en-US" sz="1836" dirty="0">
                <a:solidFill>
                  <a:srgbClr val="FF0000"/>
                </a:solidFill>
              </a:rPr>
              <a:t> </a:t>
            </a:r>
          </a:p>
          <a:p>
            <a:r>
              <a:rPr lang="en-US" sz="1836"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4998900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7"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image" Target="../media/image1.png"/><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6"/>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 id="2147484267" r:id="rId2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702" y="2125677"/>
            <a:ext cx="6402388" cy="3657560"/>
          </a:xfrm>
        </p:spPr>
        <p:txBody>
          <a:bodyPr/>
          <a:lstStyle/>
          <a:p>
            <a:r>
              <a:rPr lang="en-AU" sz="4000" dirty="0"/>
              <a:t>WorkshopPLUS – Azure:  Infrastructure as Code</a:t>
            </a:r>
            <a:br>
              <a:rPr lang="en-US" sz="4000" dirty="0"/>
            </a:br>
            <a:br>
              <a:rPr lang="en-US" sz="4000" dirty="0"/>
            </a:br>
            <a:br>
              <a:rPr lang="en-US" sz="4000" dirty="0"/>
            </a:br>
            <a:endParaRPr lang="en-US" sz="3200" i="1" dirty="0"/>
          </a:p>
        </p:txBody>
      </p:sp>
    </p:spTree>
    <p:extLst>
      <p:ext uri="{BB962C8B-B14F-4D97-AF65-F5344CB8AC3E}">
        <p14:creationId xmlns:p14="http://schemas.microsoft.com/office/powerpoint/2010/main" val="3622597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5"/>
            <a:ext cx="11887200" cy="1902059"/>
          </a:xfrm>
        </p:spPr>
        <p:txBody>
          <a:bodyPr/>
          <a:lstStyle/>
          <a:p>
            <a:r>
              <a:rPr lang="en-US" dirty="0"/>
              <a:t>Includes a simple ARM template editor</a:t>
            </a:r>
          </a:p>
          <a:p>
            <a:r>
              <a:rPr lang="en-US" dirty="0"/>
              <a:t>Export resources as an ARM template</a:t>
            </a:r>
          </a:p>
          <a:p>
            <a:r>
              <a:rPr lang="en-US" dirty="0"/>
              <a:t>History of ARM template deployments</a:t>
            </a:r>
          </a:p>
        </p:txBody>
      </p:sp>
      <p:sp>
        <p:nvSpPr>
          <p:cNvPr id="2" name="Title 1"/>
          <p:cNvSpPr>
            <a:spLocks noGrp="1"/>
          </p:cNvSpPr>
          <p:nvPr>
            <p:ph type="title"/>
          </p:nvPr>
        </p:nvSpPr>
        <p:spPr/>
        <p:txBody>
          <a:bodyPr/>
          <a:lstStyle/>
          <a:p>
            <a:r>
              <a:rPr lang="en-US" dirty="0">
                <a:solidFill>
                  <a:schemeClr val="accent3"/>
                </a:solidFill>
              </a:rPr>
              <a:t>Code Editors - Azure Portal</a:t>
            </a:r>
          </a:p>
        </p:txBody>
      </p:sp>
    </p:spTree>
    <p:extLst>
      <p:ext uri="{BB962C8B-B14F-4D97-AF65-F5344CB8AC3E}">
        <p14:creationId xmlns:p14="http://schemas.microsoft.com/office/powerpoint/2010/main" val="940514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p:spPr>
        <p:txBody>
          <a:bodyPr/>
          <a:lstStyle/>
          <a:p>
            <a:r>
              <a:rPr lang="en-US" dirty="0">
                <a:solidFill>
                  <a:schemeClr val="accent3"/>
                </a:solidFill>
              </a:rPr>
              <a:t>Code Editors - Azure Portal</a:t>
            </a:r>
            <a:endParaRPr lang="en-US" sz="4000" dirty="0">
              <a:solidFill>
                <a:schemeClr val="accent3"/>
              </a:solidFill>
            </a:endParaRPr>
          </a:p>
        </p:txBody>
      </p:sp>
      <p:pic>
        <p:nvPicPr>
          <p:cNvPr id="4" name="Picture 3">
            <a:extLst>
              <a:ext uri="{FF2B5EF4-FFF2-40B4-BE49-F238E27FC236}">
                <a16:creationId xmlns:a16="http://schemas.microsoft.com/office/drawing/2014/main" id="{A64A982A-D0FB-46E7-A593-A726DE71BFD7}"/>
              </a:ext>
            </a:extLst>
          </p:cNvPr>
          <p:cNvPicPr>
            <a:picLocks noChangeAspect="1"/>
          </p:cNvPicPr>
          <p:nvPr/>
        </p:nvPicPr>
        <p:blipFill>
          <a:blip r:embed="rId3"/>
          <a:stretch>
            <a:fillRect/>
          </a:stretch>
        </p:blipFill>
        <p:spPr>
          <a:xfrm>
            <a:off x="1341437" y="1212849"/>
            <a:ext cx="9753600" cy="5305425"/>
          </a:xfrm>
          <a:prstGeom prst="rect">
            <a:avLst/>
          </a:prstGeom>
        </p:spPr>
      </p:pic>
    </p:spTree>
    <p:extLst>
      <p:ext uri="{BB962C8B-B14F-4D97-AF65-F5344CB8AC3E}">
        <p14:creationId xmlns:p14="http://schemas.microsoft.com/office/powerpoint/2010/main" val="106473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p:spPr>
        <p:txBody>
          <a:bodyPr/>
          <a:lstStyle/>
          <a:p>
            <a:r>
              <a:rPr lang="en-US" dirty="0">
                <a:solidFill>
                  <a:schemeClr val="accent3"/>
                </a:solidFill>
              </a:rPr>
              <a:t>Code Editors - Azure Portal (Continued)</a:t>
            </a:r>
            <a:endParaRPr lang="en-US" sz="4000" dirty="0">
              <a:solidFill>
                <a:schemeClr val="accent3"/>
              </a:solidFill>
            </a:endParaRPr>
          </a:p>
        </p:txBody>
      </p:sp>
      <p:pic>
        <p:nvPicPr>
          <p:cNvPr id="3" name="Picture 2">
            <a:extLst>
              <a:ext uri="{FF2B5EF4-FFF2-40B4-BE49-F238E27FC236}">
                <a16:creationId xmlns:a16="http://schemas.microsoft.com/office/drawing/2014/main" id="{D45FA19B-FF45-42F3-BF16-67EFB4C46A18}"/>
              </a:ext>
            </a:extLst>
          </p:cNvPr>
          <p:cNvPicPr>
            <a:picLocks noChangeAspect="1"/>
          </p:cNvPicPr>
          <p:nvPr/>
        </p:nvPicPr>
        <p:blipFill>
          <a:blip r:embed="rId3"/>
          <a:stretch>
            <a:fillRect/>
          </a:stretch>
        </p:blipFill>
        <p:spPr>
          <a:xfrm>
            <a:off x="1341437" y="1212849"/>
            <a:ext cx="9753600" cy="5305425"/>
          </a:xfrm>
          <a:prstGeom prst="rect">
            <a:avLst/>
          </a:prstGeom>
        </p:spPr>
      </p:pic>
    </p:spTree>
    <p:extLst>
      <p:ext uri="{BB962C8B-B14F-4D97-AF65-F5344CB8AC3E}">
        <p14:creationId xmlns:p14="http://schemas.microsoft.com/office/powerpoint/2010/main" val="77520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5"/>
            <a:ext cx="11887200" cy="1902059"/>
          </a:xfrm>
        </p:spPr>
        <p:txBody>
          <a:bodyPr/>
          <a:lstStyle/>
          <a:p>
            <a:r>
              <a:rPr lang="en-US" dirty="0"/>
              <a:t>Atom</a:t>
            </a:r>
          </a:p>
          <a:p>
            <a:r>
              <a:rPr lang="en-US" dirty="0"/>
              <a:t>Sublime</a:t>
            </a:r>
          </a:p>
          <a:p>
            <a:r>
              <a:rPr lang="en-US" dirty="0"/>
              <a:t>Notepad++</a:t>
            </a:r>
          </a:p>
        </p:txBody>
      </p:sp>
      <p:sp>
        <p:nvSpPr>
          <p:cNvPr id="2" name="Title 1"/>
          <p:cNvSpPr>
            <a:spLocks noGrp="1"/>
          </p:cNvSpPr>
          <p:nvPr>
            <p:ph type="title"/>
          </p:nvPr>
        </p:nvSpPr>
        <p:spPr/>
        <p:txBody>
          <a:bodyPr/>
          <a:lstStyle/>
          <a:p>
            <a:r>
              <a:rPr lang="en-US" dirty="0">
                <a:solidFill>
                  <a:schemeClr val="accent3"/>
                </a:solidFill>
              </a:rPr>
              <a:t>Code Editors - Other</a:t>
            </a:r>
            <a:br>
              <a:rPr lang="en-US" dirty="0">
                <a:solidFill>
                  <a:schemeClr val="accent3"/>
                </a:solidFill>
              </a:rPr>
            </a:br>
            <a:endParaRPr lang="en-US" dirty="0">
              <a:solidFill>
                <a:schemeClr val="accent3"/>
              </a:solidFill>
            </a:endParaRPr>
          </a:p>
        </p:txBody>
      </p:sp>
    </p:spTree>
    <p:extLst>
      <p:ext uri="{BB962C8B-B14F-4D97-AF65-F5344CB8AC3E}">
        <p14:creationId xmlns:p14="http://schemas.microsoft.com/office/powerpoint/2010/main" val="303919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5"/>
            <a:ext cx="11887200" cy="2511457"/>
          </a:xfrm>
        </p:spPr>
        <p:txBody>
          <a:bodyPr/>
          <a:lstStyle/>
          <a:p>
            <a:r>
              <a:rPr lang="en-US" dirty="0"/>
              <a:t>Infrastructure as Code beyond build</a:t>
            </a:r>
          </a:p>
          <a:p>
            <a:r>
              <a:rPr lang="en-US" dirty="0"/>
              <a:t>Enables team-based development</a:t>
            </a:r>
          </a:p>
          <a:p>
            <a:r>
              <a:rPr lang="en-US" dirty="0"/>
              <a:t>Recover to prior state</a:t>
            </a:r>
          </a:p>
          <a:p>
            <a:r>
              <a:rPr lang="en-US" dirty="0"/>
              <a:t>Compare changes over time</a:t>
            </a:r>
          </a:p>
        </p:txBody>
      </p:sp>
      <p:sp>
        <p:nvSpPr>
          <p:cNvPr id="2" name="Title 1"/>
          <p:cNvSpPr>
            <a:spLocks noGrp="1"/>
          </p:cNvSpPr>
          <p:nvPr>
            <p:ph type="title"/>
          </p:nvPr>
        </p:nvSpPr>
        <p:spPr/>
        <p:txBody>
          <a:bodyPr/>
          <a:lstStyle/>
          <a:p>
            <a:r>
              <a:rPr lang="en-US" dirty="0">
                <a:solidFill>
                  <a:schemeClr val="accent3"/>
                </a:solidFill>
              </a:rPr>
              <a:t>Version Control	</a:t>
            </a:r>
            <a:br>
              <a:rPr lang="en-US" dirty="0">
                <a:solidFill>
                  <a:schemeClr val="accent3"/>
                </a:solidFill>
              </a:rPr>
            </a:br>
            <a:endParaRPr lang="en-US" dirty="0">
              <a:solidFill>
                <a:schemeClr val="accent3"/>
              </a:solidFill>
            </a:endParaRPr>
          </a:p>
        </p:txBody>
      </p:sp>
    </p:spTree>
    <p:extLst>
      <p:ext uri="{BB962C8B-B14F-4D97-AF65-F5344CB8AC3E}">
        <p14:creationId xmlns:p14="http://schemas.microsoft.com/office/powerpoint/2010/main" val="368482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solidFill>
              </a:rPr>
              <a:t>Version Control	 - Azure DevOps Services</a:t>
            </a:r>
            <a:br>
              <a:rPr lang="en-US" dirty="0">
                <a:solidFill>
                  <a:schemeClr val="accent3"/>
                </a:solidFill>
              </a:rPr>
            </a:br>
            <a:endParaRPr lang="en-US" dirty="0">
              <a:solidFill>
                <a:schemeClr val="accent3"/>
              </a:solidFill>
            </a:endParaRPr>
          </a:p>
        </p:txBody>
      </p:sp>
      <p:pic>
        <p:nvPicPr>
          <p:cNvPr id="6" name="Picture 5" descr="A picture containing object&#10;&#10;Description generated with high confidence">
            <a:extLst>
              <a:ext uri="{FF2B5EF4-FFF2-40B4-BE49-F238E27FC236}">
                <a16:creationId xmlns:a16="http://schemas.microsoft.com/office/drawing/2014/main" id="{464DDD78-6989-4D03-99E3-3A84CEF26A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62398" y="2048393"/>
            <a:ext cx="900000" cy="900031"/>
          </a:xfrm>
          <a:prstGeom prst="rect">
            <a:avLst/>
          </a:prstGeom>
        </p:spPr>
      </p:pic>
      <p:pic>
        <p:nvPicPr>
          <p:cNvPr id="7" name="Picture 6" descr="A picture containing object&#10;&#10;Description generated with very high confidence">
            <a:extLst>
              <a:ext uri="{FF2B5EF4-FFF2-40B4-BE49-F238E27FC236}">
                <a16:creationId xmlns:a16="http://schemas.microsoft.com/office/drawing/2014/main" id="{48141029-09DF-4D7F-BC9E-88688A0F36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975" y="2060993"/>
            <a:ext cx="900000" cy="900000"/>
          </a:xfrm>
          <a:prstGeom prst="rect">
            <a:avLst/>
          </a:prstGeom>
        </p:spPr>
      </p:pic>
      <p:sp>
        <p:nvSpPr>
          <p:cNvPr id="8" name="TextBox 7">
            <a:extLst>
              <a:ext uri="{FF2B5EF4-FFF2-40B4-BE49-F238E27FC236}">
                <a16:creationId xmlns:a16="http://schemas.microsoft.com/office/drawing/2014/main" id="{CB0071A1-668D-4C98-A20B-D2A6F24D29E3}"/>
              </a:ext>
            </a:extLst>
          </p:cNvPr>
          <p:cNvSpPr txBox="1"/>
          <p:nvPr/>
        </p:nvSpPr>
        <p:spPr>
          <a:xfrm>
            <a:off x="346851" y="4092832"/>
            <a:ext cx="1794465" cy="1292662"/>
          </a:xfrm>
          <a:prstGeom prst="rect">
            <a:avLst/>
          </a:prstGeom>
          <a:noFill/>
        </p:spPr>
        <p:txBody>
          <a:bodyPr wrap="square" lIns="91440" tIns="91440" rIns="91440" bIns="91440" rtlCol="0">
            <a:spAutoFit/>
          </a:bodyPr>
          <a:lstStyle/>
          <a:p>
            <a:pPr>
              <a:lnSpc>
                <a:spcPct val="90000"/>
              </a:lnSpc>
              <a:spcAft>
                <a:spcPts val="600"/>
              </a:spcAft>
            </a:pPr>
            <a:r>
              <a:rPr lang="en-US" sz="1600" dirty="0"/>
              <a:t>Plan, track, and discuss work across teams, deliver value to your users faster.</a:t>
            </a:r>
          </a:p>
        </p:txBody>
      </p:sp>
      <p:cxnSp>
        <p:nvCxnSpPr>
          <p:cNvPr id="9" name="Straight Connector 8">
            <a:extLst>
              <a:ext uri="{FF2B5EF4-FFF2-40B4-BE49-F238E27FC236}">
                <a16:creationId xmlns:a16="http://schemas.microsoft.com/office/drawing/2014/main" id="{DC5E4267-604F-4ED1-BBFD-EBFA92079EE4}"/>
              </a:ext>
            </a:extLst>
          </p:cNvPr>
          <p:cNvCxnSpPr/>
          <p:nvPr/>
        </p:nvCxnSpPr>
        <p:spPr>
          <a:xfrm>
            <a:off x="434975" y="3951950"/>
            <a:ext cx="799043"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generated with high confidence">
            <a:extLst>
              <a:ext uri="{FF2B5EF4-FFF2-40B4-BE49-F238E27FC236}">
                <a16:creationId xmlns:a16="http://schemas.microsoft.com/office/drawing/2014/main" id="{FF75C083-00EA-4029-ACED-94A355673F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01167" y="2060993"/>
            <a:ext cx="900000" cy="900000"/>
          </a:xfrm>
          <a:prstGeom prst="rect">
            <a:avLst/>
          </a:prstGeom>
        </p:spPr>
      </p:pic>
      <p:sp>
        <p:nvSpPr>
          <p:cNvPr id="11" name="TextBox 10">
            <a:extLst>
              <a:ext uri="{FF2B5EF4-FFF2-40B4-BE49-F238E27FC236}">
                <a16:creationId xmlns:a16="http://schemas.microsoft.com/office/drawing/2014/main" id="{C208F756-F8F1-4863-AF0B-C0BED1ECD856}"/>
              </a:ext>
            </a:extLst>
          </p:cNvPr>
          <p:cNvSpPr txBox="1"/>
          <p:nvPr/>
        </p:nvSpPr>
        <p:spPr>
          <a:xfrm>
            <a:off x="2535210" y="4092832"/>
            <a:ext cx="2031629" cy="1735860"/>
          </a:xfrm>
          <a:prstGeom prst="rect">
            <a:avLst/>
          </a:prstGeom>
          <a:noFill/>
        </p:spPr>
        <p:txBody>
          <a:bodyPr wrap="square" lIns="91440" tIns="91440" rIns="91440" bIns="91440" rtlCol="0">
            <a:spAutoFit/>
          </a:bodyPr>
          <a:lstStyle/>
          <a:p>
            <a:pPr>
              <a:lnSpc>
                <a:spcPct val="90000"/>
              </a:lnSpc>
              <a:spcAft>
                <a:spcPts val="600"/>
              </a:spcAft>
            </a:pPr>
            <a:r>
              <a:rPr lang="en-US" sz="1600" dirty="0"/>
              <a:t>Unlimited cloud-hosted private Git repos. Collaborative pull requests, advanced file management, </a:t>
            </a:r>
            <a:br>
              <a:rPr lang="en-US" sz="1600" dirty="0"/>
            </a:br>
            <a:r>
              <a:rPr lang="en-US" sz="1600" dirty="0"/>
              <a:t>and more.</a:t>
            </a:r>
          </a:p>
        </p:txBody>
      </p:sp>
      <p:cxnSp>
        <p:nvCxnSpPr>
          <p:cNvPr id="12" name="Straight Connector 11">
            <a:extLst>
              <a:ext uri="{FF2B5EF4-FFF2-40B4-BE49-F238E27FC236}">
                <a16:creationId xmlns:a16="http://schemas.microsoft.com/office/drawing/2014/main" id="{6E40D75C-C68D-484B-966C-06F663A13EC7}"/>
              </a:ext>
            </a:extLst>
          </p:cNvPr>
          <p:cNvCxnSpPr/>
          <p:nvPr/>
        </p:nvCxnSpPr>
        <p:spPr>
          <a:xfrm>
            <a:off x="2624317" y="3951950"/>
            <a:ext cx="799043"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D614C63-00C4-4583-A9E7-C83BF26E2541}"/>
              </a:ext>
            </a:extLst>
          </p:cNvPr>
          <p:cNvSpPr txBox="1"/>
          <p:nvPr/>
        </p:nvSpPr>
        <p:spPr>
          <a:xfrm>
            <a:off x="4960733" y="4092832"/>
            <a:ext cx="2209801" cy="1735860"/>
          </a:xfrm>
          <a:prstGeom prst="rect">
            <a:avLst/>
          </a:prstGeom>
          <a:noFill/>
        </p:spPr>
        <p:txBody>
          <a:bodyPr wrap="square" lIns="91440" tIns="91440" rIns="91440" bIns="91440" rtlCol="0">
            <a:spAutoFit/>
          </a:bodyPr>
          <a:lstStyle/>
          <a:p>
            <a:pPr>
              <a:lnSpc>
                <a:spcPct val="90000"/>
              </a:lnSpc>
              <a:spcAft>
                <a:spcPts val="600"/>
              </a:spcAft>
            </a:pPr>
            <a:r>
              <a:rPr lang="en-US" sz="1600" dirty="0"/>
              <a:t>CI/CD that works </a:t>
            </a:r>
            <a:br>
              <a:rPr lang="en-US" sz="1600" dirty="0"/>
            </a:br>
            <a:r>
              <a:rPr lang="en-US" sz="1600" dirty="0"/>
              <a:t>with any language, platform, and cloud. Connect to GitHub or any Git provider and deploy continuously to any cloud.</a:t>
            </a:r>
          </a:p>
        </p:txBody>
      </p:sp>
      <p:cxnSp>
        <p:nvCxnSpPr>
          <p:cNvPr id="14" name="Straight Connector 13">
            <a:extLst>
              <a:ext uri="{FF2B5EF4-FFF2-40B4-BE49-F238E27FC236}">
                <a16:creationId xmlns:a16="http://schemas.microsoft.com/office/drawing/2014/main" id="{19F9056C-0F83-419E-97CB-0CAF02B59BDE}"/>
              </a:ext>
            </a:extLst>
          </p:cNvPr>
          <p:cNvCxnSpPr/>
          <p:nvPr/>
        </p:nvCxnSpPr>
        <p:spPr>
          <a:xfrm>
            <a:off x="5062398" y="3951950"/>
            <a:ext cx="799043"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descr="A close up of a logo&#10;&#10;Description generated with very high confidence">
            <a:extLst>
              <a:ext uri="{FF2B5EF4-FFF2-40B4-BE49-F238E27FC236}">
                <a16:creationId xmlns:a16="http://schemas.microsoft.com/office/drawing/2014/main" id="{2915120C-9BC3-454B-B9E9-4BE7940519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64388" y="2060993"/>
            <a:ext cx="900000" cy="900000"/>
          </a:xfrm>
          <a:prstGeom prst="rect">
            <a:avLst/>
          </a:prstGeom>
        </p:spPr>
      </p:pic>
      <p:sp>
        <p:nvSpPr>
          <p:cNvPr id="16" name="TextBox 15">
            <a:extLst>
              <a:ext uri="{FF2B5EF4-FFF2-40B4-BE49-F238E27FC236}">
                <a16:creationId xmlns:a16="http://schemas.microsoft.com/office/drawing/2014/main" id="{F1188C84-CF24-4651-BA85-6AB2BE1A07E3}"/>
              </a:ext>
            </a:extLst>
          </p:cNvPr>
          <p:cNvSpPr txBox="1"/>
          <p:nvPr/>
        </p:nvSpPr>
        <p:spPr>
          <a:xfrm>
            <a:off x="7564428" y="4092832"/>
            <a:ext cx="2069042" cy="1292662"/>
          </a:xfrm>
          <a:prstGeom prst="rect">
            <a:avLst/>
          </a:prstGeom>
          <a:noFill/>
        </p:spPr>
        <p:txBody>
          <a:bodyPr wrap="square" lIns="91440" tIns="91440" rIns="91440" bIns="91440" rtlCol="0">
            <a:spAutoFit/>
          </a:bodyPr>
          <a:lstStyle/>
          <a:p>
            <a:pPr>
              <a:lnSpc>
                <a:spcPct val="90000"/>
              </a:lnSpc>
              <a:spcAft>
                <a:spcPts val="600"/>
              </a:spcAft>
            </a:pPr>
            <a:r>
              <a:rPr lang="en-US" sz="1600" dirty="0"/>
              <a:t>The test management and exploratory testing toolkit that lets you ship with confidence.</a:t>
            </a:r>
          </a:p>
        </p:txBody>
      </p:sp>
      <p:cxnSp>
        <p:nvCxnSpPr>
          <p:cNvPr id="17" name="Straight Connector 16">
            <a:extLst>
              <a:ext uri="{FF2B5EF4-FFF2-40B4-BE49-F238E27FC236}">
                <a16:creationId xmlns:a16="http://schemas.microsoft.com/office/drawing/2014/main" id="{24E0CCF3-2F96-42FF-8139-0725CABDAC02}"/>
              </a:ext>
            </a:extLst>
          </p:cNvPr>
          <p:cNvCxnSpPr/>
          <p:nvPr/>
        </p:nvCxnSpPr>
        <p:spPr>
          <a:xfrm>
            <a:off x="7664388" y="3951950"/>
            <a:ext cx="799043"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descr="A picture containing vector graphics&#10;&#10;Description generated with high confidence">
            <a:extLst>
              <a:ext uri="{FF2B5EF4-FFF2-40B4-BE49-F238E27FC236}">
                <a16:creationId xmlns:a16="http://schemas.microsoft.com/office/drawing/2014/main" id="{4A7D56A6-9BA5-43AA-997C-69AD9A0831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25619" y="2060993"/>
            <a:ext cx="900000" cy="900000"/>
          </a:xfrm>
          <a:prstGeom prst="rect">
            <a:avLst/>
          </a:prstGeom>
        </p:spPr>
      </p:pic>
      <p:sp>
        <p:nvSpPr>
          <p:cNvPr id="19" name="TextBox 18">
            <a:extLst>
              <a:ext uri="{FF2B5EF4-FFF2-40B4-BE49-F238E27FC236}">
                <a16:creationId xmlns:a16="http://schemas.microsoft.com/office/drawing/2014/main" id="{9067CF9D-DE22-4F4B-8A09-D72295458AE7}"/>
              </a:ext>
            </a:extLst>
          </p:cNvPr>
          <p:cNvSpPr txBox="1"/>
          <p:nvPr/>
        </p:nvSpPr>
        <p:spPr>
          <a:xfrm>
            <a:off x="10027364" y="4092832"/>
            <a:ext cx="1987017" cy="1071062"/>
          </a:xfrm>
          <a:prstGeom prst="rect">
            <a:avLst/>
          </a:prstGeom>
          <a:noFill/>
        </p:spPr>
        <p:txBody>
          <a:bodyPr wrap="square" lIns="91440" tIns="91440" rIns="91440" bIns="91440" rtlCol="0">
            <a:spAutoFit/>
          </a:bodyPr>
          <a:lstStyle/>
          <a:p>
            <a:pPr>
              <a:lnSpc>
                <a:spcPct val="90000"/>
              </a:lnSpc>
              <a:spcAft>
                <a:spcPts val="600"/>
              </a:spcAft>
            </a:pPr>
            <a:r>
              <a:rPr lang="en-US" sz="1600" dirty="0"/>
              <a:t>Create, host, and share packages. Easily add artifacts to CI/CD pipelines.</a:t>
            </a:r>
          </a:p>
        </p:txBody>
      </p:sp>
      <p:cxnSp>
        <p:nvCxnSpPr>
          <p:cNvPr id="20" name="Straight Connector 19">
            <a:extLst>
              <a:ext uri="{FF2B5EF4-FFF2-40B4-BE49-F238E27FC236}">
                <a16:creationId xmlns:a16="http://schemas.microsoft.com/office/drawing/2014/main" id="{141EE400-EDF2-4835-98C5-E2CC96379B04}"/>
              </a:ext>
            </a:extLst>
          </p:cNvPr>
          <p:cNvCxnSpPr/>
          <p:nvPr/>
        </p:nvCxnSpPr>
        <p:spPr>
          <a:xfrm>
            <a:off x="10125619" y="3951950"/>
            <a:ext cx="799043"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98E1024-3EFB-4AE3-9D3B-44ED050F6BA6}"/>
              </a:ext>
            </a:extLst>
          </p:cNvPr>
          <p:cNvSpPr txBox="1"/>
          <p:nvPr/>
        </p:nvSpPr>
        <p:spPr>
          <a:xfrm>
            <a:off x="346851" y="3136800"/>
            <a:ext cx="1180877" cy="792000"/>
          </a:xfrm>
          <a:prstGeom prst="rect">
            <a:avLst/>
          </a:prstGeom>
          <a:noFill/>
        </p:spPr>
        <p:txBody>
          <a:bodyPr wrap="square" lIns="91440" tIns="91440" rIns="91440" bIns="91440" rtlCol="0">
            <a:noAutofit/>
          </a:bodyPr>
          <a:lstStyle/>
          <a:p>
            <a:pPr>
              <a:lnSpc>
                <a:spcPct val="90000"/>
              </a:lnSpc>
              <a:spcAft>
                <a:spcPts val="600"/>
              </a:spcAft>
            </a:pPr>
            <a:r>
              <a:rPr lang="en-US" sz="1800" dirty="0">
                <a:solidFill>
                  <a:srgbClr val="00B294"/>
                </a:solidFill>
                <a:latin typeface="+mj-lt"/>
              </a:rPr>
              <a:t>Azure Boards</a:t>
            </a:r>
          </a:p>
        </p:txBody>
      </p:sp>
      <p:sp>
        <p:nvSpPr>
          <p:cNvPr id="22" name="TextBox 21">
            <a:extLst>
              <a:ext uri="{FF2B5EF4-FFF2-40B4-BE49-F238E27FC236}">
                <a16:creationId xmlns:a16="http://schemas.microsoft.com/office/drawing/2014/main" id="{BB9824DC-1E55-4515-B7C6-7B737E564AD0}"/>
              </a:ext>
            </a:extLst>
          </p:cNvPr>
          <p:cNvSpPr txBox="1"/>
          <p:nvPr/>
        </p:nvSpPr>
        <p:spPr>
          <a:xfrm>
            <a:off x="2535210" y="3136800"/>
            <a:ext cx="1180877" cy="792000"/>
          </a:xfrm>
          <a:prstGeom prst="rect">
            <a:avLst/>
          </a:prstGeom>
          <a:noFill/>
        </p:spPr>
        <p:txBody>
          <a:bodyPr wrap="square" lIns="91440" tIns="91440" rIns="91440" bIns="91440" rtlCol="0">
            <a:noAutofit/>
          </a:bodyPr>
          <a:lstStyle/>
          <a:p>
            <a:pPr>
              <a:lnSpc>
                <a:spcPct val="90000"/>
              </a:lnSpc>
              <a:spcAft>
                <a:spcPts val="600"/>
              </a:spcAft>
            </a:pPr>
            <a:r>
              <a:rPr lang="en-US" sz="1800" dirty="0">
                <a:solidFill>
                  <a:srgbClr val="D83B01"/>
                </a:solidFill>
                <a:latin typeface="+mj-lt"/>
              </a:rPr>
              <a:t>Azure Repos</a:t>
            </a:r>
          </a:p>
        </p:txBody>
      </p:sp>
      <p:sp>
        <p:nvSpPr>
          <p:cNvPr id="23" name="TextBox 22">
            <a:extLst>
              <a:ext uri="{FF2B5EF4-FFF2-40B4-BE49-F238E27FC236}">
                <a16:creationId xmlns:a16="http://schemas.microsoft.com/office/drawing/2014/main" id="{D5D985E1-5F98-41AC-BF55-934E6AE06B2D}"/>
              </a:ext>
            </a:extLst>
          </p:cNvPr>
          <p:cNvSpPr txBox="1"/>
          <p:nvPr/>
        </p:nvSpPr>
        <p:spPr>
          <a:xfrm>
            <a:off x="4960733" y="3136800"/>
            <a:ext cx="1322307" cy="792000"/>
          </a:xfrm>
          <a:prstGeom prst="rect">
            <a:avLst/>
          </a:prstGeom>
          <a:noFill/>
        </p:spPr>
        <p:txBody>
          <a:bodyPr wrap="square" lIns="91440" tIns="91440" rIns="91440" bIns="91440" rtlCol="0">
            <a:noAutofit/>
          </a:bodyPr>
          <a:lstStyle/>
          <a:p>
            <a:pPr>
              <a:lnSpc>
                <a:spcPct val="90000"/>
              </a:lnSpc>
              <a:spcAft>
                <a:spcPts val="600"/>
              </a:spcAft>
            </a:pPr>
            <a:r>
              <a:rPr lang="en-US" sz="1800" dirty="0">
                <a:solidFill>
                  <a:srgbClr val="2560E0"/>
                </a:solidFill>
                <a:latin typeface="+mj-lt"/>
              </a:rPr>
              <a:t>Azure Pipelines</a:t>
            </a:r>
          </a:p>
        </p:txBody>
      </p:sp>
      <p:sp>
        <p:nvSpPr>
          <p:cNvPr id="24" name="TextBox 23">
            <a:extLst>
              <a:ext uri="{FF2B5EF4-FFF2-40B4-BE49-F238E27FC236}">
                <a16:creationId xmlns:a16="http://schemas.microsoft.com/office/drawing/2014/main" id="{AB728EF2-3FE1-476D-8304-4A92E172D9D6}"/>
              </a:ext>
            </a:extLst>
          </p:cNvPr>
          <p:cNvSpPr txBox="1"/>
          <p:nvPr/>
        </p:nvSpPr>
        <p:spPr>
          <a:xfrm>
            <a:off x="7564428" y="3136800"/>
            <a:ext cx="1433587" cy="792000"/>
          </a:xfrm>
          <a:prstGeom prst="rect">
            <a:avLst/>
          </a:prstGeom>
          <a:noFill/>
        </p:spPr>
        <p:txBody>
          <a:bodyPr wrap="square" lIns="91440" tIns="91440" rIns="91440" bIns="91440" rtlCol="0">
            <a:noAutofit/>
          </a:bodyPr>
          <a:lstStyle/>
          <a:p>
            <a:pPr>
              <a:lnSpc>
                <a:spcPct val="90000"/>
              </a:lnSpc>
              <a:spcAft>
                <a:spcPts val="600"/>
              </a:spcAft>
            </a:pPr>
            <a:r>
              <a:rPr lang="en-US" sz="1800" dirty="0">
                <a:solidFill>
                  <a:srgbClr val="854CC7"/>
                </a:solidFill>
                <a:latin typeface="+mj-lt"/>
              </a:rPr>
              <a:t>Azure </a:t>
            </a:r>
            <a:br>
              <a:rPr lang="en-US" sz="1800" dirty="0">
                <a:solidFill>
                  <a:srgbClr val="854CC7"/>
                </a:solidFill>
                <a:latin typeface="+mj-lt"/>
              </a:rPr>
            </a:br>
            <a:r>
              <a:rPr lang="en-US" sz="1800" dirty="0">
                <a:solidFill>
                  <a:srgbClr val="854CC7"/>
                </a:solidFill>
                <a:latin typeface="+mj-lt"/>
              </a:rPr>
              <a:t>Test Plans</a:t>
            </a:r>
          </a:p>
        </p:txBody>
      </p:sp>
      <p:sp>
        <p:nvSpPr>
          <p:cNvPr id="25" name="TextBox 24">
            <a:extLst>
              <a:ext uri="{FF2B5EF4-FFF2-40B4-BE49-F238E27FC236}">
                <a16:creationId xmlns:a16="http://schemas.microsoft.com/office/drawing/2014/main" id="{4B2D01FE-73C5-4281-94DA-02054FCEF440}"/>
              </a:ext>
            </a:extLst>
          </p:cNvPr>
          <p:cNvSpPr txBox="1"/>
          <p:nvPr/>
        </p:nvSpPr>
        <p:spPr>
          <a:xfrm>
            <a:off x="10027364" y="3136800"/>
            <a:ext cx="1322307" cy="792000"/>
          </a:xfrm>
          <a:prstGeom prst="rect">
            <a:avLst/>
          </a:prstGeom>
          <a:noFill/>
        </p:spPr>
        <p:txBody>
          <a:bodyPr wrap="square" lIns="91440" tIns="91440" rIns="91440" bIns="91440" rtlCol="0">
            <a:noAutofit/>
          </a:bodyPr>
          <a:lstStyle/>
          <a:p>
            <a:pPr>
              <a:lnSpc>
                <a:spcPct val="90000"/>
              </a:lnSpc>
              <a:spcAft>
                <a:spcPts val="600"/>
              </a:spcAft>
            </a:pPr>
            <a:r>
              <a:rPr lang="en-US" sz="1800" dirty="0">
                <a:solidFill>
                  <a:srgbClr val="CB2E6D"/>
                </a:solidFill>
                <a:latin typeface="+mj-lt"/>
              </a:rPr>
              <a:t>Azure Artifacts</a:t>
            </a:r>
          </a:p>
        </p:txBody>
      </p:sp>
    </p:spTree>
    <p:extLst>
      <p:ext uri="{BB962C8B-B14F-4D97-AF65-F5344CB8AC3E}">
        <p14:creationId xmlns:p14="http://schemas.microsoft.com/office/powerpoint/2010/main" val="345528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5"/>
            <a:ext cx="11887200" cy="1902059"/>
          </a:xfrm>
        </p:spPr>
        <p:txBody>
          <a:bodyPr/>
          <a:lstStyle/>
          <a:p>
            <a:r>
              <a:rPr lang="en-US" dirty="0"/>
              <a:t>Largest developer platform in the world</a:t>
            </a:r>
          </a:p>
          <a:p>
            <a:r>
              <a:rPr lang="en-US" dirty="0"/>
              <a:t>Integration with Azure DevOps Pipelines</a:t>
            </a:r>
          </a:p>
          <a:p>
            <a:r>
              <a:rPr lang="en-US" dirty="0"/>
              <a:t>Free public and private repositories</a:t>
            </a:r>
          </a:p>
        </p:txBody>
      </p:sp>
      <p:sp>
        <p:nvSpPr>
          <p:cNvPr id="2" name="Title 1"/>
          <p:cNvSpPr>
            <a:spLocks noGrp="1"/>
          </p:cNvSpPr>
          <p:nvPr>
            <p:ph type="title"/>
          </p:nvPr>
        </p:nvSpPr>
        <p:spPr/>
        <p:txBody>
          <a:bodyPr/>
          <a:lstStyle/>
          <a:p>
            <a:r>
              <a:rPr lang="en-US" dirty="0">
                <a:solidFill>
                  <a:schemeClr val="accent3"/>
                </a:solidFill>
              </a:rPr>
              <a:t>Version Control	 - GitHub</a:t>
            </a:r>
            <a:br>
              <a:rPr lang="en-US" dirty="0">
                <a:solidFill>
                  <a:schemeClr val="accent3"/>
                </a:solidFill>
              </a:rPr>
            </a:br>
            <a:endParaRPr lang="en-US" dirty="0">
              <a:solidFill>
                <a:schemeClr val="accent3"/>
              </a:solidFill>
            </a:endParaRPr>
          </a:p>
        </p:txBody>
      </p:sp>
    </p:spTree>
    <p:extLst>
      <p:ext uri="{BB962C8B-B14F-4D97-AF65-F5344CB8AC3E}">
        <p14:creationId xmlns:p14="http://schemas.microsoft.com/office/powerpoint/2010/main" val="2624182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5"/>
            <a:ext cx="11887200" cy="1902059"/>
          </a:xfrm>
        </p:spPr>
        <p:txBody>
          <a:bodyPr/>
          <a:lstStyle/>
          <a:p>
            <a:r>
              <a:rPr lang="en-US" dirty="0"/>
              <a:t>Bitbucket</a:t>
            </a:r>
          </a:p>
          <a:p>
            <a:r>
              <a:rPr lang="en-US" dirty="0"/>
              <a:t>GitLab</a:t>
            </a:r>
          </a:p>
          <a:p>
            <a:r>
              <a:rPr lang="en-US" dirty="0"/>
              <a:t>Beanstalk</a:t>
            </a:r>
          </a:p>
        </p:txBody>
      </p:sp>
      <p:sp>
        <p:nvSpPr>
          <p:cNvPr id="2" name="Title 1"/>
          <p:cNvSpPr>
            <a:spLocks noGrp="1"/>
          </p:cNvSpPr>
          <p:nvPr>
            <p:ph type="title"/>
          </p:nvPr>
        </p:nvSpPr>
        <p:spPr/>
        <p:txBody>
          <a:bodyPr/>
          <a:lstStyle/>
          <a:p>
            <a:r>
              <a:rPr lang="en-US" dirty="0">
                <a:solidFill>
                  <a:schemeClr val="accent3"/>
                </a:solidFill>
              </a:rPr>
              <a:t>Version Control	 - Other</a:t>
            </a:r>
            <a:br>
              <a:rPr lang="en-US" dirty="0">
                <a:solidFill>
                  <a:schemeClr val="accent3"/>
                </a:solidFill>
              </a:rPr>
            </a:br>
            <a:endParaRPr lang="en-US" dirty="0">
              <a:solidFill>
                <a:schemeClr val="accent3"/>
              </a:solidFill>
            </a:endParaRPr>
          </a:p>
        </p:txBody>
      </p:sp>
    </p:spTree>
    <p:extLst>
      <p:ext uri="{BB962C8B-B14F-4D97-AF65-F5344CB8AC3E}">
        <p14:creationId xmlns:p14="http://schemas.microsoft.com/office/powerpoint/2010/main" val="245428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18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919879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702" y="2125677"/>
            <a:ext cx="6402388" cy="3657560"/>
          </a:xfrm>
        </p:spPr>
        <p:txBody>
          <a:bodyPr/>
          <a:lstStyle/>
          <a:p>
            <a:r>
              <a:rPr lang="en-US" sz="4000" dirty="0"/>
              <a:t>Module 2: Tools - Code Lifecycle</a:t>
            </a:r>
            <a:endParaRPr lang="en-US" sz="3200" i="1" dirty="0"/>
          </a:p>
        </p:txBody>
      </p:sp>
    </p:spTree>
    <p:extLst>
      <p:ext uri="{BB962C8B-B14F-4D97-AF65-F5344CB8AC3E}">
        <p14:creationId xmlns:p14="http://schemas.microsoft.com/office/powerpoint/2010/main" val="2715238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5"/>
            <a:ext cx="11887200" cy="2400657"/>
          </a:xfrm>
        </p:spPr>
        <p:txBody>
          <a:bodyPr/>
          <a:lstStyle/>
          <a:p>
            <a:r>
              <a:rPr lang="en-US" dirty="0"/>
              <a:t>Understand which tools can be used for Infrastructure as Code development and lifecycle management</a:t>
            </a:r>
          </a:p>
          <a:p>
            <a:r>
              <a:rPr lang="en-US" dirty="0"/>
              <a:t>Code Editors</a:t>
            </a:r>
          </a:p>
          <a:p>
            <a:r>
              <a:rPr lang="en-US" dirty="0"/>
              <a:t>Version control systems</a:t>
            </a:r>
          </a:p>
        </p:txBody>
      </p:sp>
      <p:sp>
        <p:nvSpPr>
          <p:cNvPr id="2" name="Title 1"/>
          <p:cNvSpPr>
            <a:spLocks noGrp="1"/>
          </p:cNvSpPr>
          <p:nvPr>
            <p:ph type="title"/>
          </p:nvPr>
        </p:nvSpPr>
        <p:spPr/>
        <p:txBody>
          <a:bodyPr/>
          <a:lstStyle/>
          <a:p>
            <a:r>
              <a:rPr lang="en-US" dirty="0">
                <a:solidFill>
                  <a:schemeClr val="accent3"/>
                </a:solidFill>
              </a:rPr>
              <a:t>Objectives</a:t>
            </a:r>
            <a:endParaRPr lang="en-US" sz="4000" dirty="0">
              <a:solidFill>
                <a:schemeClr val="accent3"/>
              </a:solidFill>
            </a:endParaRPr>
          </a:p>
        </p:txBody>
      </p:sp>
    </p:spTree>
    <p:extLst>
      <p:ext uri="{BB962C8B-B14F-4D97-AF65-F5344CB8AC3E}">
        <p14:creationId xmlns:p14="http://schemas.microsoft.com/office/powerpoint/2010/main" val="1320176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5"/>
            <a:ext cx="11887200" cy="1791260"/>
          </a:xfrm>
        </p:spPr>
        <p:txBody>
          <a:bodyPr/>
          <a:lstStyle/>
          <a:p>
            <a:r>
              <a:rPr lang="en-US" dirty="0"/>
              <a:t>Infrastructure as Code files are text based</a:t>
            </a:r>
          </a:p>
          <a:p>
            <a:r>
              <a:rPr lang="en-US" dirty="0"/>
              <a:t>Integrated Development Environments (IDE’s) enhance the development experience</a:t>
            </a:r>
          </a:p>
        </p:txBody>
      </p:sp>
      <p:sp>
        <p:nvSpPr>
          <p:cNvPr id="2" name="Title 1"/>
          <p:cNvSpPr>
            <a:spLocks noGrp="1"/>
          </p:cNvSpPr>
          <p:nvPr>
            <p:ph type="title"/>
          </p:nvPr>
        </p:nvSpPr>
        <p:spPr/>
        <p:txBody>
          <a:bodyPr/>
          <a:lstStyle/>
          <a:p>
            <a:r>
              <a:rPr lang="en-US" dirty="0">
                <a:solidFill>
                  <a:schemeClr val="accent3"/>
                </a:solidFill>
              </a:rPr>
              <a:t>Code Editors</a:t>
            </a:r>
            <a:endParaRPr lang="en-US" dirty="0"/>
          </a:p>
        </p:txBody>
      </p:sp>
    </p:spTree>
    <p:extLst>
      <p:ext uri="{BB962C8B-B14F-4D97-AF65-F5344CB8AC3E}">
        <p14:creationId xmlns:p14="http://schemas.microsoft.com/office/powerpoint/2010/main" val="110876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5"/>
            <a:ext cx="11887200" cy="3730252"/>
          </a:xfrm>
        </p:spPr>
        <p:txBody>
          <a:bodyPr/>
          <a:lstStyle/>
          <a:p>
            <a:r>
              <a:rPr lang="en-US" dirty="0"/>
              <a:t>Lightweight source code editor</a:t>
            </a:r>
          </a:p>
          <a:p>
            <a:r>
              <a:rPr lang="en-US" dirty="0"/>
              <a:t>Available for Windows, macOS and Linux</a:t>
            </a:r>
          </a:p>
          <a:p>
            <a:r>
              <a:rPr lang="en-US" dirty="0"/>
              <a:t>Rich ecosystem of extensions</a:t>
            </a:r>
          </a:p>
          <a:p>
            <a:r>
              <a:rPr lang="en-US" dirty="0"/>
              <a:t>Enhanced support for Azure</a:t>
            </a:r>
          </a:p>
          <a:p>
            <a:r>
              <a:rPr lang="en-US" dirty="0"/>
              <a:t>Built in Git version control</a:t>
            </a:r>
          </a:p>
          <a:p>
            <a:r>
              <a:rPr lang="en-US" dirty="0">
                <a:hlinkClick r:id="rId3"/>
              </a:rPr>
              <a:t>https://code.visualstudio.com/</a:t>
            </a:r>
            <a:endParaRPr lang="en-US" dirty="0"/>
          </a:p>
        </p:txBody>
      </p:sp>
      <p:sp>
        <p:nvSpPr>
          <p:cNvPr id="2" name="Title 1"/>
          <p:cNvSpPr>
            <a:spLocks noGrp="1"/>
          </p:cNvSpPr>
          <p:nvPr>
            <p:ph type="title"/>
          </p:nvPr>
        </p:nvSpPr>
        <p:spPr/>
        <p:txBody>
          <a:bodyPr/>
          <a:lstStyle/>
          <a:p>
            <a:r>
              <a:rPr lang="en-US" dirty="0">
                <a:solidFill>
                  <a:schemeClr val="accent3"/>
                </a:solidFill>
              </a:rPr>
              <a:t>Code Editors - Visual Studio Code</a:t>
            </a:r>
          </a:p>
        </p:txBody>
      </p:sp>
    </p:spTree>
    <p:extLst>
      <p:ext uri="{BB962C8B-B14F-4D97-AF65-F5344CB8AC3E}">
        <p14:creationId xmlns:p14="http://schemas.microsoft.com/office/powerpoint/2010/main" val="225047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p:spPr>
        <p:txBody>
          <a:bodyPr/>
          <a:lstStyle/>
          <a:p>
            <a:r>
              <a:rPr lang="en-US" dirty="0">
                <a:solidFill>
                  <a:schemeClr val="accent3"/>
                </a:solidFill>
              </a:rPr>
              <a:t>Code Editors - Visual Studio Code</a:t>
            </a:r>
            <a:endParaRPr lang="en-US" sz="4000" dirty="0">
              <a:solidFill>
                <a:schemeClr val="accent3"/>
              </a:solidFill>
            </a:endParaRPr>
          </a:p>
        </p:txBody>
      </p:sp>
      <p:pic>
        <p:nvPicPr>
          <p:cNvPr id="3" name="Picture 4" descr="A screenshot of a cell phone&#10;&#10;Description generated with very high confidence">
            <a:extLst>
              <a:ext uri="{FF2B5EF4-FFF2-40B4-BE49-F238E27FC236}">
                <a16:creationId xmlns:a16="http://schemas.microsoft.com/office/drawing/2014/main" id="{410326D4-BA9C-44CA-B064-7B90F60904A2}"/>
              </a:ext>
            </a:extLst>
          </p:cNvPr>
          <p:cNvPicPr>
            <a:picLocks noChangeAspect="1"/>
          </p:cNvPicPr>
          <p:nvPr/>
        </p:nvPicPr>
        <p:blipFill>
          <a:blip r:embed="rId3"/>
          <a:stretch>
            <a:fillRect/>
          </a:stretch>
        </p:blipFill>
        <p:spPr>
          <a:xfrm>
            <a:off x="1584083" y="1336075"/>
            <a:ext cx="9531853" cy="5296301"/>
          </a:xfrm>
          <a:prstGeom prst="rect">
            <a:avLst/>
          </a:prstGeom>
        </p:spPr>
      </p:pic>
    </p:spTree>
    <p:extLst>
      <p:ext uri="{BB962C8B-B14F-4D97-AF65-F5344CB8AC3E}">
        <p14:creationId xmlns:p14="http://schemas.microsoft.com/office/powerpoint/2010/main" val="3878278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5"/>
            <a:ext cx="11887200" cy="2511457"/>
          </a:xfrm>
        </p:spPr>
        <p:txBody>
          <a:bodyPr/>
          <a:lstStyle/>
          <a:p>
            <a:r>
              <a:rPr lang="en-US" dirty="0"/>
              <a:t>Fully-featured integrated development environment (IDE)</a:t>
            </a:r>
          </a:p>
          <a:p>
            <a:r>
              <a:rPr lang="en-US" dirty="0"/>
              <a:t>Available for Windows and macOS</a:t>
            </a:r>
          </a:p>
          <a:p>
            <a:r>
              <a:rPr lang="en-US" dirty="0"/>
              <a:t>Built in support for Azure</a:t>
            </a:r>
          </a:p>
          <a:p>
            <a:r>
              <a:rPr lang="en-US" dirty="0"/>
              <a:t>Built in Git version control</a:t>
            </a:r>
          </a:p>
        </p:txBody>
      </p:sp>
      <p:sp>
        <p:nvSpPr>
          <p:cNvPr id="2" name="Title 1"/>
          <p:cNvSpPr>
            <a:spLocks noGrp="1"/>
          </p:cNvSpPr>
          <p:nvPr>
            <p:ph type="title"/>
          </p:nvPr>
        </p:nvSpPr>
        <p:spPr/>
        <p:txBody>
          <a:bodyPr/>
          <a:lstStyle/>
          <a:p>
            <a:r>
              <a:rPr lang="en-US" dirty="0">
                <a:solidFill>
                  <a:schemeClr val="accent3"/>
                </a:solidFill>
              </a:rPr>
              <a:t>Code Editors - Visual Studio</a:t>
            </a:r>
          </a:p>
        </p:txBody>
      </p:sp>
    </p:spTree>
    <p:extLst>
      <p:ext uri="{BB962C8B-B14F-4D97-AF65-F5344CB8AC3E}">
        <p14:creationId xmlns:p14="http://schemas.microsoft.com/office/powerpoint/2010/main" val="251260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p:spPr>
        <p:txBody>
          <a:bodyPr/>
          <a:lstStyle/>
          <a:p>
            <a:r>
              <a:rPr lang="en-US" dirty="0">
                <a:solidFill>
                  <a:schemeClr val="accent3"/>
                </a:solidFill>
              </a:rPr>
              <a:t>Code Editors - Visual Studio</a:t>
            </a:r>
            <a:endParaRPr lang="en-US" sz="4000" dirty="0">
              <a:solidFill>
                <a:schemeClr val="accent3"/>
              </a:solidFill>
            </a:endParaRPr>
          </a:p>
        </p:txBody>
      </p:sp>
      <p:pic>
        <p:nvPicPr>
          <p:cNvPr id="3" name="Picture 2">
            <a:extLst>
              <a:ext uri="{FF2B5EF4-FFF2-40B4-BE49-F238E27FC236}">
                <a16:creationId xmlns:a16="http://schemas.microsoft.com/office/drawing/2014/main" id="{6CCFA6A7-163D-4C93-A754-1BD3FA53F2EB}"/>
              </a:ext>
            </a:extLst>
          </p:cNvPr>
          <p:cNvPicPr>
            <a:picLocks noChangeAspect="1"/>
          </p:cNvPicPr>
          <p:nvPr/>
        </p:nvPicPr>
        <p:blipFill>
          <a:blip r:embed="rId3"/>
          <a:stretch>
            <a:fillRect/>
          </a:stretch>
        </p:blipFill>
        <p:spPr>
          <a:xfrm>
            <a:off x="1341437" y="1212849"/>
            <a:ext cx="9753600" cy="5305425"/>
          </a:xfrm>
          <a:prstGeom prst="rect">
            <a:avLst/>
          </a:prstGeom>
        </p:spPr>
      </p:pic>
    </p:spTree>
    <p:extLst>
      <p:ext uri="{BB962C8B-B14F-4D97-AF65-F5344CB8AC3E}">
        <p14:creationId xmlns:p14="http://schemas.microsoft.com/office/powerpoint/2010/main" val="3113337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1A6D54F3-F9C7-407A-9538-6F46E67083D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0" ma:contentTypeDescription="Create a new document." ma:contentTypeScope="" ma:versionID="7f2849a1d84fa692135be6ea9b29b7d0">
  <xsd:schema xmlns:xsd="http://www.w3.org/2001/XMLSchema" xmlns:xs="http://www.w3.org/2001/XMLSchema" xmlns:p="http://schemas.microsoft.com/office/2006/metadata/properties" xmlns:ns1="http://schemas.microsoft.com/sharepoint/v3" xmlns:ns2="cea7764e-6bf9-427d-be15-e74097e0a61c" xmlns:ns3="fb9ea31f-0ab8-44ff-80d1-5777f6d9d945" targetNamespace="http://schemas.microsoft.com/office/2006/metadata/properties" ma:root="true" ma:fieldsID="5c92c20a2036624b74c25c2ec89dd542" ns1:_="" ns2:_="" ns3:_="">
    <xsd:import namespace="http://schemas.microsoft.com/sharepoint/v3"/>
    <xsd:import namespace="cea7764e-6bf9-427d-be15-e74097e0a61c"/>
    <xsd:import namespace="fb9ea31f-0ab8-44ff-80d1-5777f6d9d945"/>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_Flow_SignoffStatu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ma:readOnly="false">
      <xsd:simpleType>
        <xsd:restriction base="dms:Note"/>
      </xsd:simpleType>
    </xsd:element>
    <xsd:element name="_ip_UnifiedCompliancePolicyUIAction" ma:index="24"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AutoTags" ma:index="19" nillable="true" ma:displayName="Tags" ma:hidden="true"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hidden="true" ma:internalName="MediaServiceOCR" ma:readOnly="true">
      <xsd:simpleType>
        <xsd:restriction base="dms:Note"/>
      </xsd:simpleType>
    </xsd:element>
    <xsd:element name="_Flow_SignoffStatus" ma:index="25" nillable="true" ma:displayName="Sign-off status" ma:hidden="true" ma:internalName="Sign_x002d_off_x0020_status0" ma:readOnly="false">
      <xsd:simpleType>
        <xsd:restriction base="dms:Text"/>
      </xsd:simpleType>
    </xsd:element>
    <xsd:element name="MediaServiceDateTaken" ma:index="2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fb9ea31f-0ab8-44ff-80d1-5777f6d9d945">
      <UserInfo>
        <DisplayName/>
        <AccountId xsi:nil="true"/>
        <AccountType/>
      </UserInfo>
    </SharedWithUsers>
    <MediaServiceKeyPoints xmlns="cea7764e-6bf9-427d-be15-e74097e0a61c" xsi:nil="true"/>
    <Sign_x002d_off_x0020_status xmlns="cea7764e-6bf9-427d-be15-e74097e0a61c" xsi:nil="true"/>
    <Title_x0020_URL xmlns="cea7764e-6bf9-427d-be15-e74097e0a61c">
      <Url>https://sirona.visualstudio.com/_workitems/edit/79030</Url>
      <Description>https://sirona.visualstudio.com/_workitems/edit/79030</Description>
    </Title_x0020_URL>
    <Mail_x0020_Sent xmlns="cea7764e-6bf9-427d-be15-e74097e0a61c">false</Mail_x0020_Sent>
    <_Flow_SignoffStatus xmlns="cea7764e-6bf9-427d-be15-e74097e0a61c" xsi:nil="true"/>
    <Comments xmlns="cea7764e-6bf9-427d-be15-e74097e0a61c" xsi:nil="true"/>
    <Title_x0020_ID xmlns="cea7764e-6bf9-427d-be15-e74097e0a61c">79030</Title_x0020_I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524FA2A-8CB0-443E-A230-8F188504F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7ed30aa2-a9a3-48dd-93de-4f2bc034e61b"/>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1f6b9331-8e6d-46cf-bfbd-35ad5f8d7b32"/>
    <ds:schemaRef ds:uri="http://schemas.microsoft.com/sharepoint/v3"/>
    <ds:schemaRef ds:uri="230e9df3-be65-4c73-a93b-d1236ebd677e"/>
    <ds:schemaRef ds:uri="http://purl.org/dc/terms/"/>
    <ds:schemaRef ds:uri="http://schemas.microsoft.com/sharepoint/v4"/>
    <ds:schemaRef ds:uri="04560d1f-b888-43bb-a39f-fd9886ef0fa8"/>
    <ds:schemaRef ds:uri="http://www.w3.org/XML/1998/namespace"/>
    <ds:schemaRef ds:uri="http://purl.org/dc/dcmitype/"/>
    <ds:schemaRef ds:uri="49115d27-25be-4747-8854-8d8280779053"/>
    <ds:schemaRef ds:uri="582f60ad-a7c5-40f8-a33c-6f1409babf05"/>
    <ds:schemaRef ds:uri="fb9ea31f-0ab8-44ff-80d1-5777f6d9d945"/>
    <ds:schemaRef ds:uri="cea7764e-6bf9-427d-be15-e74097e0a61c"/>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Lesson Template Advanced Services Delivery</Template>
  <TotalTime>1027</TotalTime>
  <Words>1717</Words>
  <Application>Microsoft Office PowerPoint</Application>
  <PresentationFormat>Custom</PresentationFormat>
  <Paragraphs>160</Paragraphs>
  <Slides>18</Slides>
  <Notes>18</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Arial</vt:lpstr>
      <vt:lpstr>Calibri Light</vt:lpstr>
      <vt:lpstr>Consolas</vt:lpstr>
      <vt:lpstr>Segoe UI</vt:lpstr>
      <vt:lpstr>Segoe UI Light</vt:lpstr>
      <vt:lpstr>Wingdings</vt:lpstr>
      <vt:lpstr>WHITE TEMPLATE</vt:lpstr>
      <vt:lpstr>COLOR TEMPLATE</vt:lpstr>
      <vt:lpstr>WorkshopPLUS – Azure:  Infrastructure as Code   </vt:lpstr>
      <vt:lpstr>PowerPoint Presentation</vt:lpstr>
      <vt:lpstr>Module 2: Tools - Code Lifecycle</vt:lpstr>
      <vt:lpstr>Objectives</vt:lpstr>
      <vt:lpstr>Code Editors</vt:lpstr>
      <vt:lpstr>Code Editors - Visual Studio Code</vt:lpstr>
      <vt:lpstr>Code Editors - Visual Studio Code</vt:lpstr>
      <vt:lpstr>Code Editors - Visual Studio</vt:lpstr>
      <vt:lpstr>Code Editors - Visual Studio</vt:lpstr>
      <vt:lpstr>Code Editors - Azure Portal</vt:lpstr>
      <vt:lpstr>Code Editors - Azure Portal</vt:lpstr>
      <vt:lpstr>Code Editors - Azure Portal (Continued)</vt:lpstr>
      <vt:lpstr>Code Editors - Other </vt:lpstr>
      <vt:lpstr>Version Control  </vt:lpstr>
      <vt:lpstr>Version Control  - Azure DevOps Services </vt:lpstr>
      <vt:lpstr>Version Control  - GitHub </vt:lpstr>
      <vt:lpstr>Version Control  - Other </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&lt;&lt;Product Name: Lesson Title&gt;&gt;  &lt;&lt;Lesson Description&gt;&gt;</dc:title>
  <dc:subject>&lt;Speech title here&gt;</dc:subject>
  <dc:creator>Mark Short</dc:creator>
  <cp:keywords>MSVID, Brand Guidelines, Branding, Visual Identity, grid</cp:keywords>
  <dc:description>Template: Maryfj_x000d_
Formatting: _x000d_
Audience Type:</dc:description>
  <cp:lastModifiedBy>Billy Smolen</cp:lastModifiedBy>
  <cp:revision>113</cp:revision>
  <dcterms:created xsi:type="dcterms:W3CDTF">2016-06-21T22:22:39Z</dcterms:created>
  <dcterms:modified xsi:type="dcterms:W3CDTF">2019-09-19T19:02:22Z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0x01010039A62E282DDA434E979CD3E03185182E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_dlc_DocIdItemGuid">
    <vt:lpwstr>f2745818-14c6-4653-909b-ca3ed565e4c3</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Ref">
    <vt:lpwstr>https://api.informationprotection.azure.com/api/72f988bf-86f1-41af-91ab-2d7cd011db47</vt:lpwstr>
  </property>
  <property fmtid="{D5CDD505-2E9C-101B-9397-08002B2CF9AE}" pid="15" name="MSIP_Label_f42aa342-8706-4288-bd11-ebb85995028c_Owner">
    <vt:lpwstr>sanair@microsoft.com</vt:lpwstr>
  </property>
  <property fmtid="{D5CDD505-2E9C-101B-9397-08002B2CF9AE}" pid="16" name="MSIP_Label_f42aa342-8706-4288-bd11-ebb85995028c_SetDate">
    <vt:lpwstr>2017-10-04T13:13:59.1289953-07:00</vt:lpwstr>
  </property>
  <property fmtid="{D5CDD505-2E9C-101B-9397-08002B2CF9AE}" pid="17" name="MSIP_Label_f42aa342-8706-4288-bd11-ebb85995028c_Name">
    <vt:lpwstr>General</vt:lpwstr>
  </property>
  <property fmtid="{D5CDD505-2E9C-101B-9397-08002B2CF9AE}" pid="18" name="MSIP_Label_f42aa342-8706-4288-bd11-ebb85995028c_Application">
    <vt:lpwstr>Microsoft Azure Information Protection</vt:lpwstr>
  </property>
  <property fmtid="{D5CDD505-2E9C-101B-9397-08002B2CF9AE}" pid="19" name="MSIP_Label_f42aa342-8706-4288-bd11-ebb85995028c_Extended_MSFT_Method">
    <vt:lpwstr>Automatic</vt:lpwstr>
  </property>
  <property fmtid="{D5CDD505-2E9C-101B-9397-08002B2CF9AE}" pid="20" name="Sensitivity">
    <vt:lpwstr>General</vt:lpwstr>
  </property>
</Properties>
</file>