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9" r:id="rId6"/>
  </p:sldMasterIdLst>
  <p:notesMasterIdLst>
    <p:notesMasterId r:id="rId55"/>
  </p:notesMasterIdLst>
  <p:handoutMasterIdLst>
    <p:handoutMasterId r:id="rId56"/>
  </p:handoutMasterIdLst>
  <p:sldIdLst>
    <p:sldId id="310" r:id="rId7"/>
    <p:sldId id="286" r:id="rId8"/>
    <p:sldId id="260" r:id="rId9"/>
    <p:sldId id="313" r:id="rId10"/>
    <p:sldId id="314" r:id="rId11"/>
    <p:sldId id="315" r:id="rId12"/>
    <p:sldId id="312" r:id="rId13"/>
    <p:sldId id="316" r:id="rId14"/>
    <p:sldId id="317" r:id="rId15"/>
    <p:sldId id="318" r:id="rId16"/>
    <p:sldId id="285" r:id="rId17"/>
    <p:sldId id="320" r:id="rId18"/>
    <p:sldId id="261" r:id="rId19"/>
    <p:sldId id="322" r:id="rId20"/>
    <p:sldId id="287" r:id="rId21"/>
    <p:sldId id="324" r:id="rId22"/>
    <p:sldId id="330" r:id="rId23"/>
    <p:sldId id="331" r:id="rId24"/>
    <p:sldId id="332" r:id="rId25"/>
    <p:sldId id="336" r:id="rId26"/>
    <p:sldId id="337" r:id="rId27"/>
    <p:sldId id="340" r:id="rId28"/>
    <p:sldId id="341" r:id="rId29"/>
    <p:sldId id="358" r:id="rId30"/>
    <p:sldId id="359" r:id="rId31"/>
    <p:sldId id="360" r:id="rId32"/>
    <p:sldId id="361" r:id="rId33"/>
    <p:sldId id="393" r:id="rId34"/>
    <p:sldId id="395" r:id="rId35"/>
    <p:sldId id="394" r:id="rId36"/>
    <p:sldId id="370" r:id="rId37"/>
    <p:sldId id="371" r:id="rId38"/>
    <p:sldId id="396" r:id="rId39"/>
    <p:sldId id="397" r:id="rId40"/>
    <p:sldId id="399" r:id="rId41"/>
    <p:sldId id="400" r:id="rId42"/>
    <p:sldId id="401" r:id="rId43"/>
    <p:sldId id="402" r:id="rId44"/>
    <p:sldId id="403" r:id="rId45"/>
    <p:sldId id="404" r:id="rId46"/>
    <p:sldId id="405" r:id="rId47"/>
    <p:sldId id="406" r:id="rId48"/>
    <p:sldId id="373" r:id="rId49"/>
    <p:sldId id="326" r:id="rId50"/>
    <p:sldId id="344" r:id="rId51"/>
    <p:sldId id="273" r:id="rId52"/>
    <p:sldId id="271" r:id="rId53"/>
    <p:sldId id="268"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08D6596-BB4D-4089-8A5B-7243B36BE07E}">
          <p14:sldIdLst>
            <p14:sldId id="310"/>
            <p14:sldId id="286"/>
            <p14:sldId id="260"/>
            <p14:sldId id="313"/>
            <p14:sldId id="314"/>
            <p14:sldId id="315"/>
            <p14:sldId id="312"/>
            <p14:sldId id="316"/>
            <p14:sldId id="317"/>
            <p14:sldId id="318"/>
          </p14:sldIdLst>
        </p14:section>
        <p14:section name="Section 0: Configuring Terraform Environment" id="{E9F01361-7F67-4362-9BB7-A878CBFDBC44}">
          <p14:sldIdLst>
            <p14:sldId id="285"/>
            <p14:sldId id="320"/>
            <p14:sldId id="261"/>
            <p14:sldId id="322"/>
            <p14:sldId id="287"/>
            <p14:sldId id="324"/>
            <p14:sldId id="330"/>
            <p14:sldId id="331"/>
            <p14:sldId id="332"/>
          </p14:sldIdLst>
        </p14:section>
        <p14:section name="Section 1: Setup Azure Provider" id="{F646254B-2EE6-4C77-9D18-EB82DFED1BA0}">
          <p14:sldIdLst>
            <p14:sldId id="336"/>
            <p14:sldId id="337"/>
            <p14:sldId id="340"/>
            <p14:sldId id="341"/>
            <p14:sldId id="358"/>
            <p14:sldId id="359"/>
            <p14:sldId id="360"/>
          </p14:sldIdLst>
        </p14:section>
        <p14:section name="Section 2: Setup Remote Backend" id="{8F7F7840-403B-4AE7-B239-482ED215405E}">
          <p14:sldIdLst>
            <p14:sldId id="361"/>
            <p14:sldId id="393"/>
            <p14:sldId id="395"/>
            <p14:sldId id="394"/>
            <p14:sldId id="370"/>
            <p14:sldId id="371"/>
          </p14:sldIdLst>
        </p14:section>
        <p14:section name="Section 3: Terraform Modules" id="{71884B5E-8E3F-4D99-B854-10D51AE6B511}">
          <p14:sldIdLst>
            <p14:sldId id="396"/>
            <p14:sldId id="397"/>
            <p14:sldId id="399"/>
            <p14:sldId id="400"/>
            <p14:sldId id="401"/>
          </p14:sldIdLst>
        </p14:section>
        <p14:section name="Section 4: Deploying Resources" id="{5AC00B1A-4D0C-4751-835D-2ACA9B993FF3}">
          <p14:sldIdLst>
            <p14:sldId id="402"/>
            <p14:sldId id="403"/>
            <p14:sldId id="404"/>
            <p14:sldId id="405"/>
            <p14:sldId id="406"/>
          </p14:sldIdLst>
        </p14:section>
        <p14:section name="end" id="{ABE39F4C-2B5B-47BB-8D61-0854588F3353}">
          <p14:sldIdLst>
            <p14:sldId id="373"/>
          </p14:sldIdLst>
        </p14:section>
        <p14:section name="Template" id="{AF5BE1FA-E023-4819-A134-11458828CD26}">
          <p14:sldIdLst>
            <p14:sldId id="326"/>
            <p14:sldId id="344"/>
            <p14:sldId id="273"/>
            <p14:sldId id="271"/>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FFFFFF"/>
    <a:srgbClr val="00BCF2"/>
    <a:srgbClr val="00188F"/>
    <a:srgbClr val="107C10"/>
    <a:srgbClr val="008272"/>
    <a:srgbClr val="B4009E"/>
    <a:srgbClr val="002050"/>
    <a:srgbClr val="52525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61491" autoAdjust="0"/>
  </p:normalViewPr>
  <p:slideViewPr>
    <p:cSldViewPr>
      <p:cViewPr varScale="1">
        <p:scale>
          <a:sx n="38" d="100"/>
          <a:sy n="38" d="100"/>
        </p:scale>
        <p:origin x="1668"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commentAuthors" Target="commentAuthor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1/3/2020 11:11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1/3/2020 11:11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terraform.io/docs/commands/graph.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1/3/2020 11:11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45332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Any questions before we get started?</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92116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Section 1 we will cover how to configure your development workstation to get started with Terraform and Azure together.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1/3/2020 11:11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1082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Running Terraform on your favorite platform</a:t>
            </a:r>
          </a:p>
          <a:p>
            <a:r>
              <a:rPr lang="en-US" dirty="0"/>
              <a:t>Setting up Terraform to work with a team</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804240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Terraform runs on the shown platforms.</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36981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Cloud shell is a great way to get up and running instantly with both Azure and Terraform.  This is because Cloud shell has Terraform and the Azure CLI built in by default.  </a:t>
            </a:r>
          </a:p>
          <a:p>
            <a:endParaRPr lang="en-US" dirty="0"/>
          </a:p>
          <a:p>
            <a:r>
              <a:rPr lang="en-US" dirty="0"/>
              <a:t>You can use Bash or PowerShell for your Cloud Shell.  Additionally, many other tools are preinstalled and ready to be used right out of the box; such as, </a:t>
            </a:r>
            <a:r>
              <a:rPr lang="en-US" dirty="0" err="1"/>
              <a:t>InSpec</a:t>
            </a:r>
            <a:r>
              <a:rPr lang="en-US" dirty="0"/>
              <a:t>, Chef, Terraform and more.</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66195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Feel free to use your favorite editor when creating and editing playbooks and other files related to Terraform.  There are a ton of great options out there.</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1/3/2020 11:11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4954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VS Code is a great editor!  It is open source and has seen amazing adoption over it’s first few years of life.  VS Code has great support for both Terraform and Azure.  There are plugins that make logging into Azure and deploying Azure resources simpler.  </a:t>
            </a:r>
          </a:p>
          <a:p>
            <a:endParaRPr lang="en-US" dirty="0"/>
          </a:p>
          <a:p>
            <a:r>
              <a:rPr lang="en-US" dirty="0"/>
              <a:t>Also, there is a great Terraform extension, let’s look at some of the features it provides.</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896750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aseline="0" dirty="0"/>
              <a:t>Let’s take a minute to ask our participates which is their go-to editor.  This can drive some fun conversation.</a:t>
            </a:r>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1/3/2020 11:11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0693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1/3/2020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292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71737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2110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1/3/2020 11:11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1082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109220" lvl="1" indent="0">
              <a:buNone/>
            </a:pPr>
            <a:r>
              <a:rPr lang="en-US" dirty="0"/>
              <a:t>In this section we’ll cover Authenticating with Terraform. There are many ways to authenticate, but we will simply authenticate via </a:t>
            </a:r>
            <a:r>
              <a:rPr lang="en-US" dirty="0" err="1"/>
              <a:t>az</a:t>
            </a:r>
            <a:r>
              <a:rPr lang="en-US" dirty="0"/>
              <a:t> login through the azure cli.</a:t>
            </a:r>
            <a:endParaRPr lang="en-US" dirty="0">
              <a:latin typeface="Segoe UI Light"/>
              <a:cs typeface="Segoe UI Light"/>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262689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Two of the most common authentication methods are Service Principal authentication and standard Azure AD User account authentication.</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135802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A service principal is commonly used for programmatic access to Azure.  Service principals are favored because access can be restricted via RBAC for least privilege access to the required services.  Service principals can be setup using certificate or password authentication.  </a:t>
            </a:r>
          </a:p>
          <a:p>
            <a:endParaRPr lang="en-US" dirty="0"/>
          </a:p>
          <a:p>
            <a:r>
              <a:rPr lang="en-US" dirty="0"/>
              <a:t>Service principals can be created via the Azure CLI using the following command:</a:t>
            </a:r>
          </a:p>
          <a:p>
            <a:r>
              <a:rPr lang="en-US" dirty="0" err="1"/>
              <a:t>az</a:t>
            </a:r>
            <a:r>
              <a:rPr lang="en-US" dirty="0"/>
              <a:t> ad </a:t>
            </a:r>
            <a:r>
              <a:rPr lang="en-US" dirty="0" err="1"/>
              <a:t>sp</a:t>
            </a:r>
            <a:r>
              <a:rPr lang="en-US" dirty="0"/>
              <a:t> create-for-</a:t>
            </a:r>
            <a:r>
              <a:rPr lang="en-US" dirty="0" err="1"/>
              <a:t>rbac</a:t>
            </a:r>
            <a:r>
              <a:rPr lang="en-US" dirty="0"/>
              <a:t> --name </a:t>
            </a:r>
            <a:r>
              <a:rPr lang="en-US" dirty="0" err="1"/>
              <a:t>ServicePrincipalName</a:t>
            </a:r>
            <a:r>
              <a:rPr lang="en-US" dirty="0"/>
              <a:t> --password &lt;Choose a strong password&gt;</a:t>
            </a:r>
          </a:p>
          <a:p>
            <a:endParaRPr lang="en-US" dirty="0"/>
          </a:p>
          <a:p>
            <a:r>
              <a:rPr lang="en-US" dirty="0"/>
              <a:t>To make use of a service principal you need the following information about your account:</a:t>
            </a:r>
          </a:p>
          <a:p>
            <a:pPr marL="171450" indent="-171450">
              <a:buFont typeface="Arial" panose="020B0604020202020204" pitchFamily="34" charset="0"/>
              <a:buChar char="•"/>
            </a:pPr>
            <a:r>
              <a:rPr lang="en-US" dirty="0" err="1"/>
              <a:t>client_id</a:t>
            </a:r>
            <a:endParaRPr lang="en-US" dirty="0"/>
          </a:p>
          <a:p>
            <a:pPr marL="171450" indent="-171450">
              <a:buFont typeface="Arial" panose="020B0604020202020204" pitchFamily="34" charset="0"/>
              <a:buChar char="•"/>
            </a:pPr>
            <a:r>
              <a:rPr lang="en-US" dirty="0" err="1"/>
              <a:t>tenant_id</a:t>
            </a:r>
            <a:endParaRPr lang="en-US" dirty="0"/>
          </a:p>
          <a:p>
            <a:pPr marL="171450" indent="-171450">
              <a:buFont typeface="Arial" panose="020B0604020202020204" pitchFamily="34" charset="0"/>
              <a:buChar char="•"/>
            </a:pPr>
            <a:r>
              <a:rPr lang="en-US" dirty="0" err="1"/>
              <a:t>subscription_id</a:t>
            </a:r>
            <a:endParaRPr lang="en-US" dirty="0"/>
          </a:p>
          <a:p>
            <a:pPr marL="171450" indent="-171450">
              <a:buFont typeface="Arial" panose="020B0604020202020204" pitchFamily="34" charset="0"/>
              <a:buChar char="•"/>
            </a:pPr>
            <a:r>
              <a:rPr lang="en-US" dirty="0"/>
              <a:t>secret/certificate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information can be stored in a profile, environment variables or specified on the azure resource itself in the terraform file.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Using Service Principals is the standard way of deploying infrastructure through Automation like in Jenkins, Azure DevOps, Octopus, etc.</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2668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kick off a lab that shows how to deploy some Azure infrastructure.</a:t>
            </a:r>
          </a:p>
          <a:p>
            <a:endParaRPr lang="en-US" dirty="0"/>
          </a:p>
          <a:p>
            <a:r>
              <a:rPr lang="en-US" dirty="0"/>
              <a:t>After the lab, perform a simple knowledge check.</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1/3/2020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634073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Question</a:t>
            </a:r>
            <a:r>
              <a:rPr lang="en-US" baseline="0" dirty="0"/>
              <a:t> 1 Answer:</a:t>
            </a:r>
          </a:p>
          <a:p>
            <a:r>
              <a:rPr lang="en-US" baseline="0" dirty="0" err="1"/>
              <a:t>azurerm</a:t>
            </a:r>
            <a:endParaRPr lang="en-US" baseline="0" dirty="0"/>
          </a:p>
          <a:p>
            <a:endParaRPr lang="en-US" baseline="0" dirty="0"/>
          </a:p>
          <a:p>
            <a:r>
              <a:rPr lang="en-US" baseline="0" dirty="0"/>
              <a:t>Question 2 Answer:</a:t>
            </a:r>
          </a:p>
          <a:p>
            <a:pPr fontAlgn="base"/>
            <a:r>
              <a:rPr lang="en-US" sz="900" u="none" strike="noStrike" kern="1200" dirty="0">
                <a:solidFill>
                  <a:schemeClr val="tx1"/>
                </a:solidFill>
                <a:effectLst/>
                <a:latin typeface="Segoe UI Light" pitchFamily="34" charset="0"/>
                <a:ea typeface="+mn-ea"/>
                <a:cs typeface="+mn-cs"/>
              </a:rPr>
              <a:t>A </a:t>
            </a:r>
            <a:r>
              <a:rPr lang="en-US" sz="900" b="1" u="none" strike="noStrike" kern="1200" dirty="0">
                <a:solidFill>
                  <a:schemeClr val="tx1"/>
                </a:solidFill>
                <a:effectLst/>
                <a:latin typeface="Segoe UI Light" pitchFamily="34" charset="0"/>
                <a:ea typeface="+mn-ea"/>
                <a:cs typeface="+mn-cs"/>
              </a:rPr>
              <a:t>variables.tf</a:t>
            </a:r>
            <a:r>
              <a:rPr lang="en-US" sz="900" u="none" strike="noStrike" kern="1200" dirty="0">
                <a:solidFill>
                  <a:schemeClr val="tx1"/>
                </a:solidFill>
                <a:effectLst/>
                <a:latin typeface="Segoe UI Light" pitchFamily="34" charset="0"/>
                <a:ea typeface="+mn-ea"/>
                <a:cs typeface="+mn-cs"/>
              </a:rPr>
              <a:t> file is used to define the </a:t>
            </a:r>
            <a:r>
              <a:rPr lang="en-US" sz="900" b="1" u="none" strike="noStrike" kern="1200" dirty="0">
                <a:solidFill>
                  <a:schemeClr val="tx1"/>
                </a:solidFill>
                <a:effectLst/>
                <a:latin typeface="Segoe UI Light" pitchFamily="34" charset="0"/>
                <a:ea typeface="+mn-ea"/>
                <a:cs typeface="+mn-cs"/>
              </a:rPr>
              <a:t>variables type</a:t>
            </a:r>
            <a:r>
              <a:rPr lang="en-US" sz="900" u="none" strike="noStrike" kern="1200" dirty="0">
                <a:solidFill>
                  <a:schemeClr val="tx1"/>
                </a:solidFill>
                <a:effectLst/>
                <a:latin typeface="Segoe UI Light" pitchFamily="34" charset="0"/>
                <a:ea typeface="+mn-ea"/>
                <a:cs typeface="+mn-cs"/>
              </a:rPr>
              <a:t> and optionally </a:t>
            </a:r>
            <a:r>
              <a:rPr lang="en-US" sz="900" b="1" u="none" strike="noStrike" kern="1200" dirty="0">
                <a:solidFill>
                  <a:schemeClr val="tx1"/>
                </a:solidFill>
                <a:effectLst/>
                <a:latin typeface="Segoe UI Light" pitchFamily="34" charset="0"/>
                <a:ea typeface="+mn-ea"/>
                <a:cs typeface="+mn-cs"/>
              </a:rPr>
              <a:t>set a default value</a:t>
            </a:r>
            <a:r>
              <a:rPr lang="en-US" sz="900" u="none" strike="noStrike" kern="1200" dirty="0">
                <a:solidFill>
                  <a:schemeClr val="tx1"/>
                </a:solidFill>
                <a:effectLst/>
                <a:latin typeface="Segoe UI Light" pitchFamily="34" charset="0"/>
                <a:ea typeface="+mn-ea"/>
                <a:cs typeface="+mn-cs"/>
              </a:rPr>
              <a:t>.</a:t>
            </a:r>
          </a:p>
          <a:p>
            <a:pPr fontAlgn="base"/>
            <a:r>
              <a:rPr lang="en-US" sz="900" u="none" strike="noStrike" kern="1200" dirty="0">
                <a:solidFill>
                  <a:schemeClr val="tx1"/>
                </a:solidFill>
                <a:effectLst/>
                <a:latin typeface="Segoe UI Light" pitchFamily="34" charset="0"/>
                <a:ea typeface="+mn-ea"/>
                <a:cs typeface="+mn-cs"/>
              </a:rPr>
              <a:t>A </a:t>
            </a:r>
            <a:r>
              <a:rPr lang="en-US" sz="900" b="1" u="none" strike="noStrike" kern="1200" dirty="0" err="1">
                <a:solidFill>
                  <a:schemeClr val="tx1"/>
                </a:solidFill>
                <a:effectLst/>
                <a:latin typeface="Segoe UI Light" pitchFamily="34" charset="0"/>
                <a:ea typeface="+mn-ea"/>
                <a:cs typeface="+mn-cs"/>
              </a:rPr>
              <a:t>terraform.tfvars</a:t>
            </a:r>
            <a:r>
              <a:rPr lang="en-US" sz="900" u="none" strike="noStrike" kern="1200" dirty="0">
                <a:solidFill>
                  <a:schemeClr val="tx1"/>
                </a:solidFill>
                <a:effectLst/>
                <a:latin typeface="Segoe UI Light" pitchFamily="34" charset="0"/>
                <a:ea typeface="+mn-ea"/>
                <a:cs typeface="+mn-cs"/>
              </a:rPr>
              <a:t> file is used to </a:t>
            </a:r>
            <a:r>
              <a:rPr lang="en-US" sz="900" b="1" u="none" strike="noStrike" kern="1200" dirty="0">
                <a:solidFill>
                  <a:schemeClr val="tx1"/>
                </a:solidFill>
                <a:effectLst/>
                <a:latin typeface="Segoe UI Light" pitchFamily="34" charset="0"/>
                <a:ea typeface="+mn-ea"/>
                <a:cs typeface="+mn-cs"/>
              </a:rPr>
              <a:t>set the actual values</a:t>
            </a:r>
            <a:r>
              <a:rPr lang="en-US" sz="900" u="none" strike="noStrike" kern="1200" dirty="0">
                <a:solidFill>
                  <a:schemeClr val="tx1"/>
                </a:solidFill>
                <a:effectLst/>
                <a:latin typeface="Segoe UI Light" pitchFamily="34" charset="0"/>
                <a:ea typeface="+mn-ea"/>
                <a:cs typeface="+mn-cs"/>
              </a:rPr>
              <a:t> of the variables.</a:t>
            </a:r>
          </a:p>
          <a:p>
            <a:pPr fontAlgn="base"/>
            <a:r>
              <a:rPr lang="en-US" sz="900" u="none" strike="noStrike" kern="1200" dirty="0">
                <a:solidFill>
                  <a:schemeClr val="tx1"/>
                </a:solidFill>
                <a:effectLst/>
                <a:latin typeface="Segoe UI Light" pitchFamily="34" charset="0"/>
                <a:ea typeface="+mn-ea"/>
                <a:cs typeface="+mn-cs"/>
              </a:rPr>
              <a:t>You could set default values for all your variables and not use </a:t>
            </a:r>
            <a:r>
              <a:rPr lang="en-US" sz="900" u="none" strike="noStrike" kern="1200" dirty="0" err="1">
                <a:solidFill>
                  <a:schemeClr val="tx1"/>
                </a:solidFill>
                <a:effectLst/>
                <a:latin typeface="Segoe UI Light" pitchFamily="34" charset="0"/>
                <a:ea typeface="+mn-ea"/>
                <a:cs typeface="+mn-cs"/>
              </a:rPr>
              <a:t>tfvars</a:t>
            </a:r>
            <a:r>
              <a:rPr lang="en-US" sz="900" u="none" strike="noStrike" kern="1200" dirty="0">
                <a:solidFill>
                  <a:schemeClr val="tx1"/>
                </a:solidFill>
                <a:effectLst/>
                <a:latin typeface="Segoe UI Light" pitchFamily="34" charset="0"/>
                <a:ea typeface="+mn-ea"/>
                <a:cs typeface="+mn-cs"/>
              </a:rPr>
              <a:t> files at all.</a:t>
            </a:r>
          </a:p>
          <a:p>
            <a:pPr fontAlgn="base"/>
            <a:r>
              <a:rPr lang="en-US" sz="900" u="none" strike="noStrike" kern="1200" dirty="0">
                <a:solidFill>
                  <a:schemeClr val="tx1"/>
                </a:solidFill>
                <a:effectLst/>
                <a:latin typeface="Segoe UI Light" pitchFamily="34" charset="0"/>
                <a:ea typeface="+mn-ea"/>
                <a:cs typeface="+mn-cs"/>
              </a:rPr>
              <a:t>Actually the objective of splitting between the definitions and the values, is to allow the definition of a common infrastructure design, and then apply specific values per environment.</a:t>
            </a:r>
          </a:p>
          <a:p>
            <a:pPr fontAlgn="base"/>
            <a:r>
              <a:rPr lang="en-US" sz="900" u="none" strike="noStrike" kern="1200" dirty="0">
                <a:solidFill>
                  <a:schemeClr val="tx1"/>
                </a:solidFill>
                <a:effectLst/>
                <a:latin typeface="Segoe UI Light" pitchFamily="34" charset="0"/>
                <a:ea typeface="+mn-ea"/>
                <a:cs typeface="+mn-cs"/>
              </a:rPr>
              <a:t>Using multiple </a:t>
            </a:r>
            <a:r>
              <a:rPr lang="en-US" sz="900" u="none" strike="noStrike" kern="1200" dirty="0" err="1">
                <a:solidFill>
                  <a:schemeClr val="tx1"/>
                </a:solidFill>
                <a:effectLst/>
                <a:latin typeface="Segoe UI Light" pitchFamily="34" charset="0"/>
                <a:ea typeface="+mn-ea"/>
                <a:cs typeface="+mn-cs"/>
              </a:rPr>
              <a:t>tfvars</a:t>
            </a:r>
            <a:r>
              <a:rPr lang="en-US" sz="900" u="none" strike="noStrike" kern="1200" dirty="0">
                <a:solidFill>
                  <a:schemeClr val="tx1"/>
                </a:solidFill>
                <a:effectLst/>
                <a:latin typeface="Segoe UI Light" pitchFamily="34" charset="0"/>
                <a:ea typeface="+mn-ea"/>
                <a:cs typeface="+mn-cs"/>
              </a:rPr>
              <a:t> files that you give as an argument allows you to set different values per environment : secrets, VM size, number of instances, etc.</a:t>
            </a:r>
          </a:p>
          <a:p>
            <a:endParaRPr lang="en-US" baseline="0" dirty="0"/>
          </a:p>
          <a:p>
            <a:r>
              <a:rPr lang="en-US" baseline="0" dirty="0"/>
              <a:t>Question 3 Answer:</a:t>
            </a:r>
          </a:p>
          <a:p>
            <a:r>
              <a:rPr lang="en-US" sz="900" b="0" i="0" u="none" strike="noStrike" kern="1200" dirty="0">
                <a:solidFill>
                  <a:schemeClr val="tx1"/>
                </a:solidFill>
                <a:effectLst/>
                <a:latin typeface="Segoe UI Light" pitchFamily="34" charset="0"/>
                <a:ea typeface="+mn-ea"/>
                <a:cs typeface="+mn-cs"/>
              </a:rPr>
              <a:t>Authenticating to Azure using the Azure CLI</a:t>
            </a:r>
          </a:p>
          <a:p>
            <a:r>
              <a:rPr lang="en-US" sz="900" b="0" i="0" u="none" strike="noStrike" kern="1200" dirty="0">
                <a:solidFill>
                  <a:schemeClr val="tx1"/>
                </a:solidFill>
                <a:effectLst/>
                <a:latin typeface="Segoe UI Light" pitchFamily="34" charset="0"/>
                <a:ea typeface="+mn-ea"/>
                <a:cs typeface="+mn-cs"/>
              </a:rPr>
              <a:t>Authenticating to Azure using Managed Service Identity</a:t>
            </a:r>
          </a:p>
          <a:p>
            <a:r>
              <a:rPr lang="en-US" sz="900" b="0" i="0" u="none" strike="noStrike" kern="1200" dirty="0">
                <a:solidFill>
                  <a:schemeClr val="tx1"/>
                </a:solidFill>
                <a:effectLst/>
                <a:latin typeface="Segoe UI Light" pitchFamily="34" charset="0"/>
                <a:ea typeface="+mn-ea"/>
                <a:cs typeface="+mn-cs"/>
              </a:rPr>
              <a:t>Authenticating to Azure using a Service Principal and a Client Certificate</a:t>
            </a:r>
          </a:p>
          <a:p>
            <a:r>
              <a:rPr lang="en-US" sz="900" b="0" i="0" u="none" strike="noStrike" kern="1200" dirty="0">
                <a:solidFill>
                  <a:schemeClr val="tx1"/>
                </a:solidFill>
                <a:effectLst/>
                <a:latin typeface="Segoe UI Light" pitchFamily="34" charset="0"/>
                <a:ea typeface="+mn-ea"/>
                <a:cs typeface="+mn-cs"/>
              </a:rPr>
              <a:t>Authenticating to Azure using a Service Principal and a Client Secret (which is covered in this guide)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75540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19890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We can now authenticate and build Terraform resources. That’s great!</a:t>
            </a:r>
          </a:p>
          <a:p>
            <a:r>
              <a:rPr lang="en-US" dirty="0"/>
              <a:t>You’ll notice that once you run terraform apply, a ./.terraform/</a:t>
            </a:r>
            <a:r>
              <a:rPr lang="en-US" dirty="0" err="1"/>
              <a:t>terraform.tfstate</a:t>
            </a:r>
            <a:r>
              <a:rPr lang="en-US" dirty="0"/>
              <a:t> file was created for you. That is the local state. That is how terraform is able to </a:t>
            </a:r>
            <a:r>
              <a:rPr lang="en-US" sz="900" b="0" i="0" u="none" strike="noStrike" kern="1200" dirty="0">
                <a:solidFill>
                  <a:schemeClr val="tx1"/>
                </a:solidFill>
                <a:effectLst/>
                <a:latin typeface="Segoe UI Light" pitchFamily="34" charset="0"/>
                <a:ea typeface="+mn-ea"/>
                <a:cs typeface="+mn-cs"/>
              </a:rPr>
              <a:t>reconcile deployed resources with Terraform configurations.</a:t>
            </a:r>
          </a:p>
          <a:p>
            <a:r>
              <a:rPr lang="en-US" sz="900" b="0" i="0" u="none" strike="noStrike" kern="1200" dirty="0">
                <a:solidFill>
                  <a:schemeClr val="tx1"/>
                </a:solidFill>
                <a:effectLst/>
                <a:latin typeface="Segoe UI Light" pitchFamily="34" charset="0"/>
                <a:ea typeface="+mn-ea"/>
                <a:cs typeface="+mn-cs"/>
              </a:rPr>
              <a:t>My teammate may be working on the same code, but her/his state file may be different from mine? How do I collaborate with other teammates? In this section, we will enable team collaboration by setting up the remote backend state</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1/3/2020 11:11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1082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this section we’ll</a:t>
            </a:r>
          </a:p>
          <a:p>
            <a:r>
              <a:rPr lang="en-US" dirty="0"/>
              <a:t>Learn how to manage terraform state on Azure</a:t>
            </a:r>
          </a:p>
          <a:p>
            <a:r>
              <a:rPr lang="en-US" dirty="0"/>
              <a:t>Learn how to work on a team with Terraform</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100786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dirty="0">
                <a:solidFill>
                  <a:schemeClr val="tx1"/>
                </a:solidFill>
                <a:effectLst/>
                <a:latin typeface="Segoe UI Light" pitchFamily="34" charset="0"/>
                <a:ea typeface="+mn-ea"/>
                <a:cs typeface="+mn-cs"/>
              </a:rPr>
              <a:t>Cloud applications and services use cryptographic keys and secrets to help keep information secure. Azure Key Vault safeguards these keys and secrets. When you use Key Vault, you can encrypt authentication keys, storage account keys, data encryption keys, .</a:t>
            </a:r>
            <a:r>
              <a:rPr lang="en-US" sz="900" b="0" i="0" kern="1200" dirty="0" err="1">
                <a:solidFill>
                  <a:schemeClr val="tx1"/>
                </a:solidFill>
                <a:effectLst/>
                <a:latin typeface="Segoe UI Light" pitchFamily="34" charset="0"/>
                <a:ea typeface="+mn-ea"/>
                <a:cs typeface="+mn-cs"/>
              </a:rPr>
              <a:t>pfx</a:t>
            </a:r>
            <a:r>
              <a:rPr lang="en-US" sz="900" b="0" i="0" kern="1200" dirty="0">
                <a:solidFill>
                  <a:schemeClr val="tx1"/>
                </a:solidFill>
                <a:effectLst/>
                <a:latin typeface="Segoe UI Light" pitchFamily="34" charset="0"/>
                <a:ea typeface="+mn-ea"/>
                <a:cs typeface="+mn-cs"/>
              </a:rPr>
              <a:t> files, and passwords by using keys that are protected by hardware security modules (HSMs).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Key Vault helps solve the following problems:</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Secret management</a:t>
            </a:r>
            <a:r>
              <a:rPr lang="en-US" sz="900" b="0" i="0" kern="1200" dirty="0">
                <a:solidFill>
                  <a:schemeClr val="tx1"/>
                </a:solidFill>
                <a:effectLst/>
                <a:latin typeface="Segoe UI Light" pitchFamily="34" charset="0"/>
                <a:ea typeface="+mn-ea"/>
                <a:cs typeface="+mn-cs"/>
              </a:rPr>
              <a:t>: Securely store and tightly control access to tokens, passwords, certificates, API keys, and other secrets.</a:t>
            </a:r>
          </a:p>
          <a:p>
            <a:r>
              <a:rPr lang="en-US" sz="900" b="1" i="0" kern="1200" dirty="0">
                <a:solidFill>
                  <a:schemeClr val="tx1"/>
                </a:solidFill>
                <a:effectLst/>
                <a:latin typeface="Segoe UI Light" pitchFamily="34" charset="0"/>
                <a:ea typeface="+mn-ea"/>
                <a:cs typeface="+mn-cs"/>
              </a:rPr>
              <a:t>Key management</a:t>
            </a:r>
            <a:r>
              <a:rPr lang="en-US" sz="900" b="0" i="0" kern="1200" dirty="0">
                <a:solidFill>
                  <a:schemeClr val="tx1"/>
                </a:solidFill>
                <a:effectLst/>
                <a:latin typeface="Segoe UI Light" pitchFamily="34" charset="0"/>
                <a:ea typeface="+mn-ea"/>
                <a:cs typeface="+mn-cs"/>
              </a:rPr>
              <a:t>: Create and control encryption keys that encrypt your data.</a:t>
            </a:r>
          </a:p>
          <a:p>
            <a:r>
              <a:rPr lang="en-US" sz="900" b="1" i="0" kern="1200" dirty="0">
                <a:solidFill>
                  <a:schemeClr val="tx1"/>
                </a:solidFill>
                <a:effectLst/>
                <a:latin typeface="Segoe UI Light" pitchFamily="34" charset="0"/>
                <a:ea typeface="+mn-ea"/>
                <a:cs typeface="+mn-cs"/>
              </a:rPr>
              <a:t>Certificate management</a:t>
            </a:r>
            <a:r>
              <a:rPr lang="en-US" sz="900" b="0" i="0" kern="1200" dirty="0">
                <a:solidFill>
                  <a:schemeClr val="tx1"/>
                </a:solidFill>
                <a:effectLst/>
                <a:latin typeface="Segoe UI Light" pitchFamily="34" charset="0"/>
                <a:ea typeface="+mn-ea"/>
                <a:cs typeface="+mn-cs"/>
              </a:rPr>
              <a:t>: Provision, manage, and deploy public and private Secure Sockets Layer/Transport Layer Security (SSL/TLS) certificates for use with Azure and your internal connected resources.</a:t>
            </a:r>
          </a:p>
          <a:p>
            <a:r>
              <a:rPr lang="en-US" sz="900" b="1" i="0" kern="1200" dirty="0">
                <a:solidFill>
                  <a:schemeClr val="tx1"/>
                </a:solidFill>
                <a:effectLst/>
                <a:latin typeface="Segoe UI Light" pitchFamily="34" charset="0"/>
                <a:ea typeface="+mn-ea"/>
                <a:cs typeface="+mn-cs"/>
              </a:rPr>
              <a:t>Store secrets backed by HSMs</a:t>
            </a:r>
            <a:r>
              <a:rPr lang="en-US" sz="900" b="0" i="0" kern="1200" dirty="0">
                <a:solidFill>
                  <a:schemeClr val="tx1"/>
                </a:solidFill>
                <a:effectLst/>
                <a:latin typeface="Segoe UI Light" pitchFamily="34" charset="0"/>
                <a:ea typeface="+mn-ea"/>
                <a:cs typeface="+mn-cs"/>
              </a:rPr>
              <a:t>: Use either software or FIPS 140-2 Level 2 validated HSMs to help protect secrets and keys.</a:t>
            </a:r>
          </a:p>
          <a:p>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64428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Take time to set expectations on the schedule.</a:t>
            </a:r>
          </a:p>
          <a:p>
            <a:endParaRPr lang="en-US" dirty="0"/>
          </a:p>
          <a:p>
            <a:r>
              <a:rPr lang="en-US" dirty="0"/>
              <a:t>Address any need to know facility awareness if needed; such as, parking, restroom location, snack location, locations for lunch/lunch plans, etc.</a:t>
            </a:r>
          </a:p>
          <a:p>
            <a:endParaRPr lang="en-US" dirty="0"/>
          </a:p>
          <a:p>
            <a:r>
              <a:rPr lang="en-US" dirty="0"/>
              <a:t>Set expectations on how interruptions and distractions will be handled during the delivery of this workshop</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kick off a lab that shows how to </a:t>
            </a:r>
            <a:r>
              <a:rPr lang="en-US" sz="900" b="0" i="0" u="none" strike="noStrike" kern="1200" dirty="0">
                <a:solidFill>
                  <a:schemeClr val="tx1"/>
                </a:solidFill>
                <a:effectLst/>
                <a:latin typeface="Segoe UI Light" pitchFamily="34" charset="0"/>
                <a:ea typeface="+mn-ea"/>
                <a:cs typeface="+mn-cs"/>
              </a:rPr>
              <a:t>Managing Terraform State on Azure by Setting up the remote backend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1/3/2020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772491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kern="1200" dirty="0">
                <a:latin typeface="Segoe UI Light"/>
                <a:cs typeface="Segoe UI Light"/>
              </a:rPr>
              <a:t>Q1</a:t>
            </a:r>
          </a:p>
          <a:p>
            <a:r>
              <a:rPr lang="en-US" sz="900" kern="1200" dirty="0">
                <a:latin typeface="Segoe UI Light"/>
                <a:cs typeface="Segoe UI Light"/>
              </a:rPr>
              <a:t>Yes, terraform state will see things in plain text.</a:t>
            </a:r>
          </a:p>
          <a:p>
            <a:r>
              <a:rPr lang="en-US" sz="900" kern="1200" dirty="0">
                <a:latin typeface="Segoe UI Light"/>
                <a:cs typeface="Segoe UI Light"/>
              </a:rPr>
              <a:t>Q2 https://www.terraform.io/docs/backends/types/azurerm.html</a:t>
            </a:r>
          </a:p>
          <a:p>
            <a:r>
              <a:rPr lang="en-US" sz="900" b="0" i="0" u="none" strike="noStrike" kern="1200" dirty="0">
                <a:solidFill>
                  <a:schemeClr val="tx1"/>
                </a:solidFill>
                <a:effectLst/>
                <a:latin typeface="Segoe UI Light" pitchFamily="34" charset="0"/>
                <a:ea typeface="+mn-ea"/>
                <a:cs typeface="+mn-cs"/>
              </a:rPr>
              <a:t>using the Azure CLI or a Service Principal</a:t>
            </a:r>
          </a:p>
          <a:p>
            <a:r>
              <a:rPr lang="en-US" sz="900" b="0" i="0" u="none" strike="noStrike" kern="1200" dirty="0">
                <a:solidFill>
                  <a:schemeClr val="tx1"/>
                </a:solidFill>
                <a:effectLst/>
                <a:latin typeface="Segoe UI Light" pitchFamily="34" charset="0"/>
                <a:ea typeface="+mn-ea"/>
                <a:cs typeface="+mn-cs"/>
              </a:rPr>
              <a:t>using Managed Service Identity (MSI)</a:t>
            </a:r>
          </a:p>
          <a:p>
            <a:r>
              <a:rPr lang="en-US" sz="900" b="0" i="0" u="none" strike="noStrike" kern="1200" dirty="0">
                <a:solidFill>
                  <a:schemeClr val="tx1"/>
                </a:solidFill>
                <a:effectLst/>
                <a:latin typeface="Segoe UI Light" pitchFamily="34" charset="0"/>
                <a:ea typeface="+mn-ea"/>
                <a:cs typeface="+mn-cs"/>
              </a:rPr>
              <a:t>using the Access Key associated with the Storage Account</a:t>
            </a:r>
          </a:p>
          <a:p>
            <a:r>
              <a:rPr lang="en-US" sz="900" b="0" i="0" u="none" strike="noStrike" kern="1200" dirty="0">
                <a:solidFill>
                  <a:schemeClr val="tx1"/>
                </a:solidFill>
                <a:effectLst/>
                <a:latin typeface="Segoe UI Light" pitchFamily="34" charset="0"/>
                <a:ea typeface="+mn-ea"/>
                <a:cs typeface="+mn-cs"/>
              </a:rPr>
              <a:t>using a SAS Token associated with the Storage Account</a:t>
            </a:r>
            <a:endParaRPr lang="en-US" sz="900" kern="1200" dirty="0">
              <a:latin typeface="Segoe UI Light"/>
              <a:cs typeface="Segoe UI Light"/>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77350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89220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A module is a container for multiple resources that are used together. Modules can be used to create lightweight abstractions, so that you can describe your infrastructure in terms of its architecture, rather than directly in terms of physical objects.</a:t>
            </a:r>
          </a:p>
          <a:p>
            <a:r>
              <a:rPr lang="en-US" sz="900" b="0" kern="1200" dirty="0">
                <a:solidFill>
                  <a:schemeClr val="tx1"/>
                </a:solidFill>
                <a:effectLst/>
                <a:latin typeface="Segoe UI Light" pitchFamily="34" charset="0"/>
                <a:ea typeface="+mn-ea"/>
                <a:cs typeface="+mn-cs"/>
              </a:rPr>
              <a:t>The </a:t>
            </a:r>
            <a:r>
              <a:rPr lang="en-US" sz="900" b="0" i="1" kern="1200" dirty="0">
                <a:solidFill>
                  <a:schemeClr val="tx1"/>
                </a:solidFill>
                <a:effectLst/>
                <a:latin typeface="Segoe UI Light" pitchFamily="34" charset="0"/>
                <a:ea typeface="+mn-ea"/>
                <a:cs typeface="+mn-cs"/>
              </a:rPr>
              <a:t>*.</a:t>
            </a:r>
            <a:r>
              <a:rPr lang="en-US" sz="900" b="0" i="1" kern="1200" dirty="0" err="1">
                <a:solidFill>
                  <a:schemeClr val="tx1"/>
                </a:solidFill>
                <a:effectLst/>
                <a:latin typeface="Segoe UI Light" pitchFamily="34" charset="0"/>
                <a:ea typeface="+mn-ea"/>
                <a:cs typeface="+mn-cs"/>
              </a:rPr>
              <a:t>tf</a:t>
            </a:r>
            <a:r>
              <a:rPr lang="en-US" sz="900" b="0" i="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files in your working directory when you run terraform plan or terraform apply together form the root module. That module may call other modules and connect them together by passing output values from one to input values of another.</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1/3/2020 11:11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2776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20181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1/3/2020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140320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kern="1200" dirty="0">
                <a:latin typeface="Segoe UI Light"/>
                <a:cs typeface="Segoe UI Light"/>
              </a:rPr>
              <a:t>Q1</a:t>
            </a:r>
          </a:p>
          <a:p>
            <a:r>
              <a:rPr lang="en-US" sz="900" kern="1200" dirty="0">
                <a:latin typeface="Segoe UI Light"/>
                <a:cs typeface="Segoe UI Light"/>
              </a:rPr>
              <a:t>Keep this in mind https://www.terraform.io/docs/modules/index.html#when-to-write-a-module</a:t>
            </a:r>
          </a:p>
          <a:p>
            <a:r>
              <a:rPr lang="en-US" sz="900" kern="1200" dirty="0">
                <a:latin typeface="Segoe UI Light"/>
                <a:cs typeface="Segoe UI Light"/>
              </a:rPr>
              <a:t>Yes, creating a resource group is a terrible example. The answers can vary. Think of this as a team</a:t>
            </a:r>
          </a:p>
          <a:p>
            <a:endParaRPr lang="en-US" sz="900" kern="1200" dirty="0">
              <a:latin typeface="Segoe UI Light"/>
              <a:cs typeface="Segoe UI Light"/>
            </a:endParaRPr>
          </a:p>
          <a:p>
            <a:r>
              <a:rPr lang="en-US" sz="900" kern="1200" dirty="0">
                <a:latin typeface="Segoe UI Light"/>
                <a:cs typeface="Segoe UI Light"/>
              </a:rPr>
              <a:t>Q2</a:t>
            </a:r>
          </a:p>
          <a:p>
            <a:r>
              <a:rPr lang="en-US" sz="900" kern="1200" dirty="0">
                <a:latin typeface="Segoe UI Light"/>
                <a:cs typeface="Segoe UI Light"/>
              </a:rPr>
              <a:t>This question is not really related to what we learned, but hopefully the audience picked up where to find this when scavenging for the Terraform functions</a:t>
            </a:r>
          </a:p>
          <a:p>
            <a:r>
              <a:rPr lang="en-US" sz="900" b="0" i="0" u="none" strike="noStrike" kern="1200" dirty="0" err="1">
                <a:solidFill>
                  <a:schemeClr val="tx1"/>
                </a:solidFill>
                <a:effectLst/>
                <a:latin typeface="Segoe UI Light" pitchFamily="34" charset="0"/>
                <a:ea typeface="+mn-ea"/>
                <a:cs typeface="+mn-cs"/>
              </a:rPr>
              <a:t>cidrhost</a:t>
            </a:r>
            <a:r>
              <a:rPr lang="en-US" sz="900" b="0" i="0" u="none" strike="noStrike" kern="1200" dirty="0">
                <a:solidFill>
                  <a:schemeClr val="tx1"/>
                </a:solidFill>
                <a:effectLst/>
                <a:latin typeface="Segoe UI Light" pitchFamily="34" charset="0"/>
                <a:ea typeface="+mn-ea"/>
                <a:cs typeface="+mn-cs"/>
              </a:rPr>
              <a:t>("10.12.127.0/20", 16)</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Q3</a:t>
            </a:r>
          </a:p>
          <a:p>
            <a:r>
              <a:rPr lang="en-US" sz="900" kern="1200" dirty="0">
                <a:latin typeface="Segoe UI Light"/>
                <a:cs typeface="Segoe UI Light"/>
              </a:rPr>
              <a:t>https://www.terraform.io/docs/configuration/locals.html#when-to-use-local-values</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0423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803199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lab, we will learn how to deploy multiple Azure resources that depend on each other</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1/3/2020 11:11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9299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456126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Describe who you are, your role within Microsoft and your experience with the content.  If multiple resources are delivering, then have everyone do the same.</a:t>
            </a:r>
          </a:p>
          <a:p>
            <a:endParaRPr lang="en-US" dirty="0"/>
          </a:p>
          <a:p>
            <a:r>
              <a:rPr lang="en-US" dirty="0"/>
              <a:t>Drive interaction here to get verbal answers or a show of hands to learn who has experience with Terraform and Azure.</a:t>
            </a:r>
          </a:p>
          <a:p>
            <a:endParaRPr lang="en-US" dirty="0"/>
          </a:p>
          <a:p>
            <a:r>
              <a:rPr lang="en-US" dirty="0"/>
              <a:t>Ideally, everyone has some basic level of experience in both at a minimum.</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653307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1/3/2020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763026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kern="1200" dirty="0">
                <a:latin typeface="Segoe UI Light"/>
                <a:cs typeface="Segoe UI Light"/>
              </a:rPr>
              <a:t>A1</a:t>
            </a:r>
          </a:p>
          <a:p>
            <a:r>
              <a:rPr lang="en-US" sz="900" kern="1200" dirty="0" err="1">
                <a:latin typeface="Segoe UI Light"/>
                <a:cs typeface="Segoe UI Light"/>
              </a:rPr>
              <a:t>Depends_on</a:t>
            </a:r>
            <a:r>
              <a:rPr lang="en-US" sz="900" kern="1200" dirty="0">
                <a:latin typeface="Segoe UI Light"/>
                <a:cs typeface="Segoe UI Light"/>
              </a:rPr>
              <a:t> = [</a:t>
            </a:r>
            <a:r>
              <a:rPr lang="en-US" dirty="0"/>
              <a:t>azurerm_network_interface.vm</a:t>
            </a:r>
            <a:r>
              <a:rPr lang="en-US" sz="900" kern="1200" dirty="0">
                <a:latin typeface="Segoe UI Light"/>
                <a:cs typeface="Segoe UI Light"/>
              </a:rPr>
              <a:t>]</a:t>
            </a:r>
          </a:p>
          <a:p>
            <a:endParaRPr lang="en-US" sz="900" kern="1200" dirty="0">
              <a:latin typeface="Segoe UI Light"/>
              <a:cs typeface="Segoe UI Light"/>
            </a:endParaRPr>
          </a:p>
          <a:p>
            <a:r>
              <a:rPr lang="en-US" sz="900" kern="1200" dirty="0">
                <a:latin typeface="Segoe UI Light"/>
                <a:cs typeface="Segoe UI Light"/>
              </a:rPr>
              <a:t>A2</a:t>
            </a:r>
          </a:p>
          <a:p>
            <a:r>
              <a:rPr lang="en-US" sz="900" b="0" kern="1200" dirty="0">
                <a:solidFill>
                  <a:schemeClr val="tx1"/>
                </a:solidFill>
                <a:effectLst/>
                <a:latin typeface="Segoe UI Light" pitchFamily="34" charset="0"/>
                <a:ea typeface="+mn-ea"/>
                <a:cs typeface="+mn-cs"/>
              </a:rPr>
              <a:t>data "</a:t>
            </a:r>
            <a:r>
              <a:rPr lang="en-US" sz="900" b="0" kern="1200" dirty="0" err="1">
                <a:solidFill>
                  <a:schemeClr val="tx1"/>
                </a:solidFill>
                <a:effectLst/>
                <a:latin typeface="Segoe UI Light" pitchFamily="34" charset="0"/>
                <a:ea typeface="+mn-ea"/>
                <a:cs typeface="+mn-cs"/>
              </a:rPr>
              <a:t>azurerm_key_vault_secret</a:t>
            </a:r>
            <a:r>
              <a:rPr lang="en-US" sz="900" b="0" kern="1200" dirty="0">
                <a:solidFill>
                  <a:schemeClr val="tx1"/>
                </a:solidFill>
                <a:effectLst/>
                <a:latin typeface="Segoe UI Light" pitchFamily="34" charset="0"/>
                <a:ea typeface="+mn-ea"/>
                <a:cs typeface="+mn-cs"/>
              </a:rPr>
              <a:t>" "main" {</a:t>
            </a:r>
          </a:p>
          <a:p>
            <a:pPr marL="109306" lvl="1" indent="0">
              <a:buNone/>
            </a:pPr>
            <a:r>
              <a:rPr lang="en-US" sz="900" b="0" kern="1200" dirty="0">
                <a:solidFill>
                  <a:schemeClr val="tx1"/>
                </a:solidFill>
                <a:effectLst/>
                <a:latin typeface="Segoe UI Light" pitchFamily="34" charset="0"/>
                <a:ea typeface="+mn-ea"/>
                <a:cs typeface="+mn-cs"/>
              </a:rPr>
              <a:t>name = </a:t>
            </a:r>
            <a:r>
              <a:rPr lang="en-US" sz="900" b="0" kern="1200" dirty="0" err="1">
                <a:solidFill>
                  <a:schemeClr val="tx1"/>
                </a:solidFill>
                <a:effectLst/>
                <a:latin typeface="Segoe UI Light" pitchFamily="34" charset="0"/>
                <a:ea typeface="+mn-ea"/>
                <a:cs typeface="+mn-cs"/>
              </a:rPr>
              <a:t>var.admin_pw_name</a:t>
            </a:r>
            <a:endParaRPr lang="en-US" sz="900" b="0" kern="1200" dirty="0">
              <a:solidFill>
                <a:schemeClr val="tx1"/>
              </a:solidFill>
              <a:effectLst/>
              <a:latin typeface="Segoe UI Light" pitchFamily="34" charset="0"/>
              <a:ea typeface="+mn-ea"/>
              <a:cs typeface="+mn-cs"/>
            </a:endParaRPr>
          </a:p>
          <a:p>
            <a:pPr marL="109306" lvl="1" indent="0">
              <a:buNone/>
            </a:pPr>
            <a:r>
              <a:rPr lang="en-US" sz="900" b="0" kern="1200" dirty="0" err="1">
                <a:solidFill>
                  <a:schemeClr val="tx1"/>
                </a:solidFill>
                <a:effectLst/>
                <a:latin typeface="Segoe UI Light" pitchFamily="34" charset="0"/>
                <a:ea typeface="+mn-ea"/>
                <a:cs typeface="+mn-cs"/>
              </a:rPr>
              <a:t>key_vault_id</a:t>
            </a:r>
            <a:r>
              <a:rPr lang="en-US" sz="900" b="0" kern="1200" dirty="0">
                <a:solidFill>
                  <a:schemeClr val="tx1"/>
                </a:solidFill>
                <a:effectLst/>
                <a:latin typeface="Segoe UI Light" pitchFamily="34" charset="0"/>
                <a:ea typeface="+mn-ea"/>
                <a:cs typeface="+mn-cs"/>
              </a:rPr>
              <a:t> = </a:t>
            </a:r>
            <a:r>
              <a:rPr lang="en-US" sz="900" b="0" kern="1200" dirty="0" err="1">
                <a:solidFill>
                  <a:schemeClr val="tx1"/>
                </a:solidFill>
                <a:effectLst/>
                <a:latin typeface="Segoe UI Light" pitchFamily="34" charset="0"/>
                <a:ea typeface="+mn-ea"/>
                <a:cs typeface="+mn-cs"/>
              </a:rPr>
              <a:t>var.key_vault_resource_id</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A3</a:t>
            </a:r>
          </a:p>
          <a:p>
            <a:r>
              <a:rPr lang="en-US" dirty="0">
                <a:hlinkClick r:id="rId3"/>
              </a:rPr>
              <a:t>https://www.terraform.io/docs/commands/graph.html</a:t>
            </a:r>
            <a:endParaRPr lang="en-US" dirty="0"/>
          </a:p>
          <a:p>
            <a:r>
              <a:rPr lang="en-US" sz="900" b="0" kern="1200" dirty="0">
                <a:solidFill>
                  <a:schemeClr val="tx1"/>
                </a:solidFill>
                <a:effectLst/>
                <a:latin typeface="Segoe UI Light" pitchFamily="34" charset="0"/>
                <a:ea typeface="+mn-ea"/>
                <a:cs typeface="+mn-cs"/>
              </a:rPr>
              <a:t>Terraform graph</a:t>
            </a:r>
          </a:p>
          <a:p>
            <a:endParaRPr lang="en-US" sz="900" kern="1200" dirty="0">
              <a:latin typeface="Segoe UI Light"/>
              <a:cs typeface="Segoe UI Light"/>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22828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627631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1/3/2020 11:11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4127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1/3/2020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40173428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02967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1/3/2020 11:11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2293378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Question</a:t>
            </a:r>
            <a:r>
              <a:rPr lang="en-US" baseline="0" dirty="0"/>
              <a:t> 1 Answer:</a:t>
            </a:r>
          </a:p>
          <a:p>
            <a:endParaRPr lang="en-US" baseline="0" dirty="0"/>
          </a:p>
          <a:p>
            <a:r>
              <a:rPr lang="en-US" baseline="0" dirty="0"/>
              <a:t>Question 2 Answer:</a:t>
            </a:r>
          </a:p>
          <a:p>
            <a:endParaRPr lang="en-US" baseline="0" dirty="0"/>
          </a:p>
          <a:p>
            <a:r>
              <a:rPr lang="en-US" baseline="0" dirty="0"/>
              <a:t>Question 3 Answer:</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7603315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1/3/2020 11:11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Ideally, the attendees in this workshop will have some level of experience with both Terraform and Azure.  However, we’re not covering very deep topics as far as Terraform HCL and execution control.  Also, we’re not covering any deep Azure concepts.  So, even if there are some with no experience in either, there should still be benefit from working through the content.  </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2619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During this workshop we will start by getting our development environment setup.  We will show you some tools that make Terraform playbook creation a bit smoother regardless of what platform you prefer to work on (macOS, Windows and Linux).</a:t>
            </a:r>
          </a:p>
          <a:p>
            <a:endParaRPr lang="en-US" dirty="0"/>
          </a:p>
          <a:p>
            <a:r>
              <a:rPr lang="en-US" dirty="0"/>
              <a:t>Then, we’ll start creating resources in Azure.  We’ll do this by using some of the common Terraform modules for Azure.  We will see what it’s like to create things like </a:t>
            </a:r>
            <a:r>
              <a:rPr lang="en-US" dirty="0" err="1"/>
              <a:t>Vnets</a:t>
            </a:r>
            <a:r>
              <a:rPr lang="en-US" dirty="0"/>
              <a:t>, VMs, NICs, etc.  </a:t>
            </a:r>
          </a:p>
          <a:p>
            <a:endParaRPr lang="en-US" dirty="0"/>
          </a:p>
          <a:p>
            <a:endParaRPr lang="en-US" dirty="0"/>
          </a:p>
          <a:p>
            <a:r>
              <a:rPr lang="en-US" dirty="0"/>
              <a:t>We’ll also work through storing our master password in Azure Key Vault so that it’s secure and we don’t have to type it in every time we run Terraform apply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70788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dirty="0">
                <a:solidFill>
                  <a:schemeClr val="tx1"/>
                </a:solidFill>
                <a:effectLst/>
                <a:latin typeface="Segoe UI Light" pitchFamily="34" charset="0"/>
                <a:ea typeface="+mn-ea"/>
                <a:cs typeface="+mn-cs"/>
              </a:rPr>
              <a:t>Infrastructure as Code is the process of managing and provisioning computing infrastructure and its configuration through machine-processable definition files. It treats the infrastructure as a software system, applying software engineering practices to manage changes to the system in a repeatable, structured and safe way.</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Infrastructure as Code characteristics</a:t>
            </a:r>
            <a:endParaRPr lang="en-US" sz="900"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Our infrastructure deployment example has the following infrastructure provisioning characteristics, which will be explained in the following paragraphs: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Declarative</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Single source of truth</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Increase repeatability and testability</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Decrease provisioning time</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Rely less on availability of persons to perform tasks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Use proven software development practices for deploying infrastructure</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Repeatable and testable</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Faster to provision</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Idempotent provisioning and configuration (calls can be executed repeatedly while producing the same result)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76587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Ask the class what their expectations are for today.  Hopefully, they align with the intentions of the workshop.  If not, let’s learn how we can update the workshop or better communicate the value proposition of the workshop.</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21986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 workshop is only one day long, but there will be opportunities to learn a lot of new things.  My recommendation is to make sure you understand what you’re doing as you work through the labs.  If you don’t understand something, don’t hesitate to ask, we’re all here to learn together.  Also, feel free to checkout any of the commands we use in more detail.  There is no way to cover everything so throw that –help on the end of a command and investigate what else it does.  We’ll be using the typical Terraform commands and a couple of others as well.</a:t>
            </a:r>
          </a:p>
          <a:p>
            <a:endParaRPr lang="en-US" dirty="0"/>
          </a:p>
          <a:p>
            <a:r>
              <a:rPr lang="en-US" dirty="0"/>
              <a:t>Remember, most of all, ask questions.  </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1/3/2020 11:11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81700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2018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822590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8497051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32438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209799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050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67662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91191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825844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89212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842001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346604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08755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30869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993810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529957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1035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264038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686695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63059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4730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6594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2773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02362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229176913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0823226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76514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1.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image" Target="../media/image1.png"/><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heme" Target="../theme/theme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 id="2147484268"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35826692"/>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 id="2147484286" r:id="rId17"/>
    <p:sldLayoutId id="2147484287" r:id="rId18"/>
    <p:sldLayoutId id="2147484288" r:id="rId19"/>
    <p:sldLayoutId id="2147484289" r:id="rId20"/>
    <p:sldLayoutId id="2147484290" r:id="rId21"/>
    <p:sldLayoutId id="2147484291" r:id="rId22"/>
    <p:sldLayoutId id="2147484292" r:id="rId23"/>
    <p:sldLayoutId id="2147484293"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marketplace.visualstudio.com/items?itemName=ms-azuretools.vscode-azureterraform"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vert="horz" wrap="square" lIns="146304" tIns="91440" rIns="146304" bIns="91440" rtlCol="0" anchor="ctr" anchorCtr="0">
            <a:noAutofit/>
          </a:bodyPr>
          <a:lstStyle/>
          <a:p>
            <a:r>
              <a:rPr lang="en-US" sz="2800" dirty="0">
                <a:cs typeface="Segoe UI"/>
              </a:rPr>
              <a:t>Introduction</a:t>
            </a:r>
            <a:br>
              <a:rPr lang="en-US" sz="2800" dirty="0">
                <a:cs typeface="Segoe UI"/>
              </a:rPr>
            </a:br>
            <a:r>
              <a:rPr lang="en-US" sz="4000" dirty="0">
                <a:cs typeface="Segoe UI"/>
              </a:rPr>
              <a:t>Terraform &amp; Azure</a:t>
            </a:r>
            <a:endParaRPr lang="en-US" sz="4000" i="1" dirty="0"/>
          </a:p>
        </p:txBody>
      </p:sp>
    </p:spTree>
    <p:extLst>
      <p:ext uri="{BB962C8B-B14F-4D97-AF65-F5344CB8AC3E}">
        <p14:creationId xmlns:p14="http://schemas.microsoft.com/office/powerpoint/2010/main" val="129076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Follow up questions?</a:t>
            </a:r>
            <a:endParaRPr lang="en-US" sz="4000" dirty="0">
              <a:solidFill>
                <a:schemeClr val="accent3"/>
              </a:solidFill>
            </a:endParaRPr>
          </a:p>
        </p:txBody>
      </p:sp>
    </p:spTree>
    <p:extLst>
      <p:ext uri="{BB962C8B-B14F-4D97-AF65-F5344CB8AC3E}">
        <p14:creationId xmlns:p14="http://schemas.microsoft.com/office/powerpoint/2010/main" val="39049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nchor="ctr"/>
          <a:lstStyle/>
          <a:p>
            <a:r>
              <a:rPr lang="en-US" sz="2800" dirty="0">
                <a:cs typeface="Segoe UI"/>
              </a:rPr>
              <a:t>Section 0</a:t>
            </a:r>
            <a:br>
              <a:rPr lang="en-US" sz="3200" dirty="0">
                <a:cs typeface="Segoe UI"/>
              </a:rPr>
            </a:br>
            <a:r>
              <a:rPr lang="en-US" sz="4000" dirty="0">
                <a:cs typeface="Segoe UI"/>
              </a:rPr>
              <a:t>Configuring Terraform Environment</a:t>
            </a:r>
            <a:endParaRPr lang="en-US" sz="3200" i="1" dirty="0"/>
          </a:p>
        </p:txBody>
      </p:sp>
    </p:spTree>
    <p:extLst>
      <p:ext uri="{BB962C8B-B14F-4D97-AF65-F5344CB8AC3E}">
        <p14:creationId xmlns:p14="http://schemas.microsoft.com/office/powerpoint/2010/main" val="27152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292662"/>
          </a:xfrm>
        </p:spPr>
        <p:txBody>
          <a:bodyPr/>
          <a:lstStyle/>
          <a:p>
            <a:r>
              <a:rPr lang="en-US" dirty="0"/>
              <a:t>Running Terraform on your favorite platform</a:t>
            </a:r>
          </a:p>
          <a:p>
            <a:r>
              <a:rPr lang="en-US" dirty="0"/>
              <a:t>Setting up Terraform to work with a team</a:t>
            </a:r>
          </a:p>
        </p:txBody>
      </p:sp>
      <p:sp>
        <p:nvSpPr>
          <p:cNvPr id="2" name="Title 1"/>
          <p:cNvSpPr>
            <a:spLocks noGrp="1"/>
          </p:cNvSpPr>
          <p:nvPr>
            <p:ph type="title"/>
          </p:nvPr>
        </p:nvSpPr>
        <p:spPr/>
        <p:txBody>
          <a:bodyPr/>
          <a:lstStyle/>
          <a:p>
            <a:r>
              <a:rPr lang="en-US" dirty="0">
                <a:solidFill>
                  <a:schemeClr val="accent3"/>
                </a:solidFill>
              </a:rPr>
              <a:t>Objectives</a:t>
            </a:r>
            <a:endParaRPr lang="en-US" sz="4000" dirty="0">
              <a:solidFill>
                <a:schemeClr val="accent3"/>
              </a:solidFill>
            </a:endParaRPr>
          </a:p>
        </p:txBody>
      </p:sp>
    </p:spTree>
    <p:extLst>
      <p:ext uri="{BB962C8B-B14F-4D97-AF65-F5344CB8AC3E}">
        <p14:creationId xmlns:p14="http://schemas.microsoft.com/office/powerpoint/2010/main" val="183590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292662"/>
          </a:xfrm>
        </p:spPr>
        <p:txBody>
          <a:bodyPr/>
          <a:lstStyle/>
          <a:p>
            <a:r>
              <a:rPr lang="en-US" dirty="0"/>
              <a:t>macOS, FreeBSD, Linux, OpenBSD, Solaris, Windows</a:t>
            </a:r>
          </a:p>
          <a:p>
            <a:r>
              <a:rPr lang="en-US" dirty="0"/>
              <a:t>Terraform is distributed as a single binary.</a:t>
            </a:r>
          </a:p>
        </p:txBody>
      </p:sp>
      <p:sp>
        <p:nvSpPr>
          <p:cNvPr id="2" name="Title 1"/>
          <p:cNvSpPr>
            <a:spLocks noGrp="1"/>
          </p:cNvSpPr>
          <p:nvPr>
            <p:ph type="title"/>
          </p:nvPr>
        </p:nvSpPr>
        <p:spPr/>
        <p:txBody>
          <a:bodyPr/>
          <a:lstStyle/>
          <a:p>
            <a:r>
              <a:rPr lang="en-US" dirty="0">
                <a:solidFill>
                  <a:schemeClr val="accent3"/>
                </a:solidFill>
              </a:rPr>
              <a:t>Platforms:</a:t>
            </a:r>
            <a:endParaRPr lang="en-US" sz="4000" dirty="0">
              <a:solidFill>
                <a:schemeClr val="accent3"/>
              </a:solidFill>
            </a:endParaRPr>
          </a:p>
        </p:txBody>
      </p:sp>
    </p:spTree>
    <p:extLst>
      <p:ext uri="{BB962C8B-B14F-4D97-AF65-F5344CB8AC3E}">
        <p14:creationId xmlns:p14="http://schemas.microsoft.com/office/powerpoint/2010/main" val="39319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917722"/>
          </a:xfrm>
        </p:spPr>
        <p:txBody>
          <a:bodyPr/>
          <a:lstStyle/>
          <a:p>
            <a:r>
              <a:rPr lang="en-US" dirty="0"/>
              <a:t>Platform neutral</a:t>
            </a:r>
          </a:p>
          <a:p>
            <a:r>
              <a:rPr lang="en-US" dirty="0"/>
              <a:t>State persists in Azure Storage Account</a:t>
            </a:r>
          </a:p>
          <a:p>
            <a:r>
              <a:rPr lang="en-US" dirty="0"/>
              <a:t>Has Terraform pre-installed</a:t>
            </a:r>
          </a:p>
          <a:p>
            <a:pPr lvl="1"/>
            <a:r>
              <a:rPr lang="en-US" dirty="0">
                <a:latin typeface="Consolas" panose="020B0609020204030204" pitchFamily="49" charset="0"/>
              </a:rPr>
              <a:t>Terraform –-version</a:t>
            </a:r>
          </a:p>
          <a:p>
            <a:r>
              <a:rPr lang="en-US" dirty="0"/>
              <a:t>Bash or PowerShell options</a:t>
            </a:r>
          </a:p>
        </p:txBody>
      </p:sp>
      <p:sp>
        <p:nvSpPr>
          <p:cNvPr id="2" name="Title 1"/>
          <p:cNvSpPr>
            <a:spLocks noGrp="1"/>
          </p:cNvSpPr>
          <p:nvPr>
            <p:ph type="title"/>
          </p:nvPr>
        </p:nvSpPr>
        <p:spPr/>
        <p:txBody>
          <a:bodyPr/>
          <a:lstStyle/>
          <a:p>
            <a:r>
              <a:rPr lang="en-US" dirty="0">
                <a:solidFill>
                  <a:schemeClr val="accent3"/>
                </a:solidFill>
              </a:rPr>
              <a:t>Azure Cloud Shell</a:t>
            </a:r>
            <a:endParaRPr lang="en-US" sz="4000" dirty="0">
              <a:solidFill>
                <a:schemeClr val="accent3"/>
              </a:solidFill>
            </a:endParaRPr>
          </a:p>
        </p:txBody>
      </p:sp>
    </p:spTree>
    <p:extLst>
      <p:ext uri="{BB962C8B-B14F-4D97-AF65-F5344CB8AC3E}">
        <p14:creationId xmlns:p14="http://schemas.microsoft.com/office/powerpoint/2010/main" val="256464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63" y="1393797"/>
            <a:ext cx="3681262" cy="1724656"/>
          </a:xfrm>
        </p:spPr>
        <p:txBody>
          <a:bodyPr vert="horz" lIns="91440" tIns="45720" rIns="91440" bIns="45720" rtlCol="0" anchor="b">
            <a:normAutofit/>
          </a:bodyPr>
          <a:lstStyle/>
          <a:p>
            <a:pPr defTabSz="914400"/>
            <a:r>
              <a:rPr lang="en-US" sz="6600" b="1" kern="1200" dirty="0">
                <a:solidFill>
                  <a:srgbClr val="FFFFFF"/>
                </a:solidFill>
                <a:latin typeface="+mj-lt"/>
                <a:ea typeface="+mj-ea"/>
                <a:cs typeface="+mj-cs"/>
              </a:rPr>
              <a:t>Editing</a:t>
            </a:r>
          </a:p>
        </p:txBody>
      </p:sp>
      <p:pic>
        <p:nvPicPr>
          <p:cNvPr id="16" name="Picture 15">
            <a:extLst>
              <a:ext uri="{FF2B5EF4-FFF2-40B4-BE49-F238E27FC236}">
                <a16:creationId xmlns:a16="http://schemas.microsoft.com/office/drawing/2014/main" id="{BB2C101D-8A4B-4F50-AA4A-17FA0F4B1EAF}"/>
              </a:ext>
            </a:extLst>
          </p:cNvPr>
          <p:cNvPicPr>
            <a:picLocks noChangeAspect="1"/>
          </p:cNvPicPr>
          <p:nvPr/>
        </p:nvPicPr>
        <p:blipFill rotWithShape="1">
          <a:blip r:embed="rId3"/>
          <a:srcRect t="2768" r="-6" b="2277"/>
          <a:stretch/>
        </p:blipFill>
        <p:spPr>
          <a:xfrm>
            <a:off x="5067873" y="332392"/>
            <a:ext cx="2294530" cy="2042478"/>
          </a:xfrm>
          <a:prstGeom prst="rect">
            <a:avLst/>
          </a:prstGeom>
          <a:ln>
            <a:noFill/>
          </a:ln>
          <a:effectLst>
            <a:softEdge rad="112500"/>
          </a:effectLst>
        </p:spPr>
      </p:pic>
      <p:pic>
        <p:nvPicPr>
          <p:cNvPr id="10" name="Picture 9">
            <a:extLst>
              <a:ext uri="{FF2B5EF4-FFF2-40B4-BE49-F238E27FC236}">
                <a16:creationId xmlns:a16="http://schemas.microsoft.com/office/drawing/2014/main" id="{C4ABD001-78DB-4C34-99BA-4EFC137A097B}"/>
              </a:ext>
            </a:extLst>
          </p:cNvPr>
          <p:cNvPicPr>
            <a:picLocks noChangeAspect="1"/>
          </p:cNvPicPr>
          <p:nvPr/>
        </p:nvPicPr>
        <p:blipFill rotWithShape="1">
          <a:blip r:embed="rId4"/>
          <a:srcRect l="12496" r="3084" b="-1"/>
          <a:stretch/>
        </p:blipFill>
        <p:spPr>
          <a:xfrm>
            <a:off x="7441487" y="332393"/>
            <a:ext cx="2294530" cy="2038513"/>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7D7DA762-024A-47AC-8AEF-824E01AB511E}"/>
              </a:ext>
            </a:extLst>
          </p:cNvPr>
          <p:cNvPicPr>
            <a:picLocks noChangeAspect="1"/>
          </p:cNvPicPr>
          <p:nvPr/>
        </p:nvPicPr>
        <p:blipFill rotWithShape="1">
          <a:blip r:embed="rId5"/>
          <a:srcRect t="5311" r="4" b="5451"/>
          <a:stretch/>
        </p:blipFill>
        <p:spPr>
          <a:xfrm>
            <a:off x="9815103" y="336358"/>
            <a:ext cx="2288714" cy="2042478"/>
          </a:xfrm>
          <a:prstGeom prst="rect">
            <a:avLst/>
          </a:prstGeom>
          <a:ln>
            <a:noFill/>
          </a:ln>
          <a:effectLst>
            <a:outerShdw blurRad="292100" dist="139700" dir="2700000" algn="tl" rotWithShape="0">
              <a:srgbClr val="333333">
                <a:alpha val="65000"/>
              </a:srgbClr>
            </a:outerShdw>
          </a:effectLst>
        </p:spPr>
      </p:pic>
      <p:sp>
        <p:nvSpPr>
          <p:cNvPr id="3" name="Text Placeholder 2"/>
          <p:cNvSpPr>
            <a:spLocks noGrp="1"/>
          </p:cNvSpPr>
          <p:nvPr>
            <p:ph type="body" sz="quarter" idx="10"/>
          </p:nvPr>
        </p:nvSpPr>
        <p:spPr>
          <a:xfrm>
            <a:off x="814262" y="3267099"/>
            <a:ext cx="3680277" cy="3750360"/>
          </a:xfrm>
        </p:spPr>
        <p:txBody>
          <a:bodyPr vert="horz" lIns="91440" tIns="45720" rIns="91440" bIns="45720" rtlCol="0" anchor="t">
            <a:normAutofit/>
          </a:bodyPr>
          <a:lstStyle/>
          <a:p>
            <a:pPr marL="114300" indent="0" defTabSz="914400">
              <a:buNone/>
            </a:pPr>
            <a:r>
              <a:rPr lang="en-US" sz="2800">
                <a:solidFill>
                  <a:srgbClr val="FFFFFF"/>
                </a:solidFill>
                <a:latin typeface="+mn-lt"/>
              </a:rPr>
              <a:t>Use your favorite code editor!</a:t>
            </a:r>
          </a:p>
          <a:p>
            <a:pPr marL="0" indent="-228600" defTabSz="914400"/>
            <a:endParaRPr lang="en-US" sz="2000">
              <a:solidFill>
                <a:srgbClr val="FFFFFF"/>
              </a:solidFill>
              <a:latin typeface="+mn-lt"/>
            </a:endParaRPr>
          </a:p>
          <a:p>
            <a:pPr marL="0" indent="-228600" defTabSz="914400"/>
            <a:endParaRPr lang="en-US" sz="2000">
              <a:solidFill>
                <a:srgbClr val="FFFFFF"/>
              </a:solidFill>
              <a:latin typeface="+mn-lt"/>
            </a:endParaRPr>
          </a:p>
        </p:txBody>
      </p:sp>
      <p:pic>
        <p:nvPicPr>
          <p:cNvPr id="27" name="Picture 26">
            <a:extLst>
              <a:ext uri="{FF2B5EF4-FFF2-40B4-BE49-F238E27FC236}">
                <a16:creationId xmlns:a16="http://schemas.microsoft.com/office/drawing/2014/main" id="{AFFAFF88-A5EA-45D0-A3AD-9FCC521D82E9}"/>
              </a:ext>
            </a:extLst>
          </p:cNvPr>
          <p:cNvPicPr>
            <a:picLocks noChangeAspect="1"/>
          </p:cNvPicPr>
          <p:nvPr/>
        </p:nvPicPr>
        <p:blipFill rotWithShape="1">
          <a:blip r:embed="rId6"/>
          <a:srcRect t="1791" r="-6" b="8915"/>
          <a:stretch/>
        </p:blipFill>
        <p:spPr>
          <a:xfrm>
            <a:off x="5067872" y="2461864"/>
            <a:ext cx="2294530" cy="2048744"/>
          </a:xfrm>
          <a:prstGeom prst="rect">
            <a:avLst/>
          </a:prstGeom>
          <a:ln>
            <a:noFill/>
          </a:ln>
          <a:effectLst>
            <a:outerShdw blurRad="292100" dist="139700" dir="2700000" algn="tl" rotWithShape="0">
              <a:srgbClr val="333333">
                <a:alpha val="65000"/>
              </a:srgbClr>
            </a:outerShdw>
          </a:effectLst>
        </p:spPr>
      </p:pic>
      <p:pic>
        <p:nvPicPr>
          <p:cNvPr id="29" name="Picture 28">
            <a:extLst>
              <a:ext uri="{FF2B5EF4-FFF2-40B4-BE49-F238E27FC236}">
                <a16:creationId xmlns:a16="http://schemas.microsoft.com/office/drawing/2014/main" id="{7DAE797E-9E73-45FC-B495-75BF062FA96A}"/>
              </a:ext>
            </a:extLst>
          </p:cNvPr>
          <p:cNvPicPr>
            <a:picLocks noChangeAspect="1"/>
          </p:cNvPicPr>
          <p:nvPr/>
        </p:nvPicPr>
        <p:blipFill rotWithShape="1">
          <a:blip r:embed="rId7"/>
          <a:srcRect r="-7" b="25662"/>
          <a:stretch/>
        </p:blipFill>
        <p:spPr>
          <a:xfrm>
            <a:off x="5076448" y="4595273"/>
            <a:ext cx="2294529" cy="2048745"/>
          </a:xfrm>
          <a:prstGeom prst="rect">
            <a:avLst/>
          </a:prstGeom>
          <a:ln>
            <a:noFill/>
          </a:ln>
          <a:effectLst>
            <a:softEdge rad="112500"/>
          </a:effectLst>
        </p:spPr>
      </p:pic>
      <p:pic>
        <p:nvPicPr>
          <p:cNvPr id="12" name="Picture 11">
            <a:extLst>
              <a:ext uri="{FF2B5EF4-FFF2-40B4-BE49-F238E27FC236}">
                <a16:creationId xmlns:a16="http://schemas.microsoft.com/office/drawing/2014/main" id="{5DE5C0D8-2084-4F53-B1FF-54916DD76032}"/>
              </a:ext>
            </a:extLst>
          </p:cNvPr>
          <p:cNvPicPr>
            <a:picLocks noChangeAspect="1"/>
          </p:cNvPicPr>
          <p:nvPr/>
        </p:nvPicPr>
        <p:blipFill rotWithShape="1">
          <a:blip r:embed="rId8"/>
          <a:srcRect l="8478" r="8349" b="-1"/>
          <a:stretch/>
        </p:blipFill>
        <p:spPr>
          <a:xfrm>
            <a:off x="7441487" y="2453933"/>
            <a:ext cx="4662328" cy="4204233"/>
          </a:xfrm>
          <a:prstGeom prst="rect">
            <a:avLst/>
          </a:prstGeom>
          <a:ln>
            <a:noFill/>
          </a:ln>
          <a:effectLst>
            <a:softEdge rad="112500"/>
          </a:effectLst>
        </p:spPr>
      </p:pic>
      <p:sp>
        <p:nvSpPr>
          <p:cNvPr id="4" name="AutoShape 2" descr="Image result for code editor logos">
            <a:extLst>
              <a:ext uri="{FF2B5EF4-FFF2-40B4-BE49-F238E27FC236}">
                <a16:creationId xmlns:a16="http://schemas.microsoft.com/office/drawing/2014/main" id="{E5819CE3-3656-42CA-8F55-EAFBAF6848B5}"/>
              </a:ext>
            </a:extLst>
          </p:cNvPr>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AutoShape 4" descr="Visual Studio Code 1.18 icon.svg">
            <a:extLst>
              <a:ext uri="{FF2B5EF4-FFF2-40B4-BE49-F238E27FC236}">
                <a16:creationId xmlns:a16="http://schemas.microsoft.com/office/drawing/2014/main" id="{509B050A-2383-4E31-9F6B-9B23D637F48B}"/>
              </a:ext>
            </a:extLst>
          </p:cNvPr>
          <p:cNvSpPr>
            <a:spLocks noChangeAspect="1" noChangeArrowheads="1"/>
          </p:cNvSpPr>
          <p:nvPr/>
        </p:nvSpPr>
        <p:spPr bwMode="auto">
          <a:xfrm>
            <a:off x="4541837" y="3497262"/>
            <a:ext cx="1981201" cy="990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AutoShape 6" descr="https://user-images.githubusercontent.com/10379994/31985754-c56b8dba-b998-11e7-9705-a7f984433049.png">
            <a:extLst>
              <a:ext uri="{FF2B5EF4-FFF2-40B4-BE49-F238E27FC236}">
                <a16:creationId xmlns:a16="http://schemas.microsoft.com/office/drawing/2014/main" id="{E4CFFCF6-A11F-4CBF-A2F2-D05C41FFABBD}"/>
              </a:ext>
            </a:extLst>
          </p:cNvPr>
          <p:cNvSpPr>
            <a:spLocks noChangeAspect="1" noChangeArrowheads="1"/>
          </p:cNvSpPr>
          <p:nvPr/>
        </p:nvSpPr>
        <p:spPr bwMode="auto">
          <a:xfrm>
            <a:off x="4922837" y="3497262"/>
            <a:ext cx="1600201" cy="1600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1B3CC0D1-5C1D-4AF3-9AE3-A575AA665108}"/>
              </a:ext>
            </a:extLst>
          </p:cNvPr>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bwMode="invGray">
          <a:xfrm>
            <a:off x="516821" y="6077999"/>
            <a:ext cx="1828800" cy="391754"/>
          </a:xfrm>
          <a:prstGeom prst="rect">
            <a:avLst/>
          </a:prstGeom>
        </p:spPr>
      </p:pic>
      <p:sp>
        <p:nvSpPr>
          <p:cNvPr id="18" name="Title 1">
            <a:extLst>
              <a:ext uri="{FF2B5EF4-FFF2-40B4-BE49-F238E27FC236}">
                <a16:creationId xmlns:a16="http://schemas.microsoft.com/office/drawing/2014/main" id="{7E6801AB-4C74-40D8-9EB2-E958956EF12E}"/>
              </a:ext>
            </a:extLst>
          </p:cNvPr>
          <p:cNvSpPr txBox="1">
            <a:spLocks/>
          </p:cNvSpPr>
          <p:nvPr/>
        </p:nvSpPr>
        <p:spPr>
          <a:xfrm>
            <a:off x="274639" y="1241426"/>
            <a:ext cx="5486399" cy="201285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Editing</a:t>
            </a:r>
          </a:p>
          <a:p>
            <a:endParaRPr lang="en-US" dirty="0"/>
          </a:p>
          <a:p>
            <a:r>
              <a:rPr lang="en-US" dirty="0"/>
              <a:t>Use your favorite</a:t>
            </a:r>
          </a:p>
          <a:p>
            <a:r>
              <a:rPr lang="en-US" dirty="0"/>
              <a:t>code editor!</a:t>
            </a:r>
          </a:p>
        </p:txBody>
      </p:sp>
    </p:spTree>
    <p:extLst>
      <p:ext uri="{BB962C8B-B14F-4D97-AF65-F5344CB8AC3E}">
        <p14:creationId xmlns:p14="http://schemas.microsoft.com/office/powerpoint/2010/main" val="125686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511457"/>
          </a:xfrm>
        </p:spPr>
        <p:txBody>
          <a:bodyPr/>
          <a:lstStyle/>
          <a:p>
            <a:r>
              <a:rPr lang="en-US" dirty="0"/>
              <a:t>Open Source editor maintained by Microsoft</a:t>
            </a:r>
          </a:p>
          <a:p>
            <a:r>
              <a:rPr lang="en-US" dirty="0"/>
              <a:t>Supports Azure Authentication</a:t>
            </a:r>
          </a:p>
          <a:p>
            <a:r>
              <a:rPr lang="en-US" dirty="0"/>
              <a:t>Wide range of extensions</a:t>
            </a:r>
          </a:p>
          <a:p>
            <a:r>
              <a:rPr lang="en-US" dirty="0"/>
              <a:t>Excellent </a:t>
            </a:r>
            <a:r>
              <a:rPr lang="en-US" dirty="0">
                <a:hlinkClick r:id="rId3"/>
              </a:rPr>
              <a:t>Azure Terraform Extension</a:t>
            </a:r>
            <a:endParaRPr lang="en-US" dirty="0"/>
          </a:p>
        </p:txBody>
      </p:sp>
      <p:sp>
        <p:nvSpPr>
          <p:cNvPr id="2" name="Title 1"/>
          <p:cNvSpPr>
            <a:spLocks noGrp="1"/>
          </p:cNvSpPr>
          <p:nvPr>
            <p:ph type="title"/>
          </p:nvPr>
        </p:nvSpPr>
        <p:spPr/>
        <p:txBody>
          <a:bodyPr/>
          <a:lstStyle/>
          <a:p>
            <a:r>
              <a:rPr lang="en-US" dirty="0">
                <a:solidFill>
                  <a:schemeClr val="accent3"/>
                </a:solidFill>
              </a:rPr>
              <a:t>VS Code</a:t>
            </a:r>
            <a:endParaRPr lang="en-US" sz="4000" dirty="0">
              <a:solidFill>
                <a:schemeClr val="accent3"/>
              </a:solidFill>
            </a:endParaRPr>
          </a:p>
        </p:txBody>
      </p:sp>
    </p:spTree>
    <p:extLst>
      <p:ext uri="{BB962C8B-B14F-4D97-AF65-F5344CB8AC3E}">
        <p14:creationId xmlns:p14="http://schemas.microsoft.com/office/powerpoint/2010/main" val="241024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63" y="1393797"/>
            <a:ext cx="3681262" cy="1724656"/>
          </a:xfrm>
        </p:spPr>
        <p:txBody>
          <a:bodyPr vert="horz" lIns="91440" tIns="45720" rIns="91440" bIns="45720" rtlCol="0" anchor="b">
            <a:normAutofit/>
          </a:bodyPr>
          <a:lstStyle/>
          <a:p>
            <a:pPr defTabSz="914400"/>
            <a:r>
              <a:rPr lang="en-US" sz="6600" b="1" kern="1200" dirty="0">
                <a:solidFill>
                  <a:srgbClr val="FFFFFF"/>
                </a:solidFill>
                <a:latin typeface="+mj-lt"/>
                <a:ea typeface="+mj-ea"/>
                <a:cs typeface="+mj-cs"/>
              </a:rPr>
              <a:t>Editing</a:t>
            </a:r>
          </a:p>
        </p:txBody>
      </p:sp>
      <p:pic>
        <p:nvPicPr>
          <p:cNvPr id="16" name="Picture 15">
            <a:extLst>
              <a:ext uri="{FF2B5EF4-FFF2-40B4-BE49-F238E27FC236}">
                <a16:creationId xmlns:a16="http://schemas.microsoft.com/office/drawing/2014/main" id="{BB2C101D-8A4B-4F50-AA4A-17FA0F4B1EAF}"/>
              </a:ext>
            </a:extLst>
          </p:cNvPr>
          <p:cNvPicPr>
            <a:picLocks noChangeAspect="1"/>
          </p:cNvPicPr>
          <p:nvPr/>
        </p:nvPicPr>
        <p:blipFill rotWithShape="1">
          <a:blip r:embed="rId3"/>
          <a:srcRect t="2768" r="-6" b="2277"/>
          <a:stretch/>
        </p:blipFill>
        <p:spPr>
          <a:xfrm>
            <a:off x="5067873" y="332392"/>
            <a:ext cx="2294530" cy="2042478"/>
          </a:xfrm>
          <a:prstGeom prst="rect">
            <a:avLst/>
          </a:prstGeom>
          <a:ln>
            <a:noFill/>
          </a:ln>
          <a:effectLst>
            <a:softEdge rad="112500"/>
          </a:effectLst>
        </p:spPr>
      </p:pic>
      <p:pic>
        <p:nvPicPr>
          <p:cNvPr id="10" name="Picture 9">
            <a:extLst>
              <a:ext uri="{FF2B5EF4-FFF2-40B4-BE49-F238E27FC236}">
                <a16:creationId xmlns:a16="http://schemas.microsoft.com/office/drawing/2014/main" id="{C4ABD001-78DB-4C34-99BA-4EFC137A097B}"/>
              </a:ext>
            </a:extLst>
          </p:cNvPr>
          <p:cNvPicPr>
            <a:picLocks noChangeAspect="1"/>
          </p:cNvPicPr>
          <p:nvPr/>
        </p:nvPicPr>
        <p:blipFill rotWithShape="1">
          <a:blip r:embed="rId4"/>
          <a:srcRect l="12496" r="3084" b="-1"/>
          <a:stretch/>
        </p:blipFill>
        <p:spPr>
          <a:xfrm>
            <a:off x="7441487" y="332393"/>
            <a:ext cx="2294530" cy="2038513"/>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7D7DA762-024A-47AC-8AEF-824E01AB511E}"/>
              </a:ext>
            </a:extLst>
          </p:cNvPr>
          <p:cNvPicPr>
            <a:picLocks noChangeAspect="1"/>
          </p:cNvPicPr>
          <p:nvPr/>
        </p:nvPicPr>
        <p:blipFill rotWithShape="1">
          <a:blip r:embed="rId5"/>
          <a:srcRect t="5311" r="4" b="5451"/>
          <a:stretch/>
        </p:blipFill>
        <p:spPr>
          <a:xfrm>
            <a:off x="9815103" y="336358"/>
            <a:ext cx="2288714" cy="2042478"/>
          </a:xfrm>
          <a:prstGeom prst="rect">
            <a:avLst/>
          </a:prstGeom>
          <a:ln>
            <a:noFill/>
          </a:ln>
          <a:effectLst>
            <a:outerShdw blurRad="292100" dist="139700" dir="2700000" algn="tl" rotWithShape="0">
              <a:srgbClr val="333333">
                <a:alpha val="65000"/>
              </a:srgbClr>
            </a:outerShdw>
          </a:effectLst>
        </p:spPr>
      </p:pic>
      <p:sp>
        <p:nvSpPr>
          <p:cNvPr id="3" name="Text Placeholder 2"/>
          <p:cNvSpPr>
            <a:spLocks noGrp="1"/>
          </p:cNvSpPr>
          <p:nvPr>
            <p:ph type="body" sz="quarter" idx="10"/>
          </p:nvPr>
        </p:nvSpPr>
        <p:spPr>
          <a:xfrm>
            <a:off x="814262" y="3267099"/>
            <a:ext cx="3680277" cy="3750360"/>
          </a:xfrm>
        </p:spPr>
        <p:txBody>
          <a:bodyPr vert="horz" lIns="91440" tIns="45720" rIns="91440" bIns="45720" rtlCol="0" anchor="t">
            <a:normAutofit/>
          </a:bodyPr>
          <a:lstStyle/>
          <a:p>
            <a:pPr marL="114300" indent="0" defTabSz="914400">
              <a:buNone/>
            </a:pPr>
            <a:r>
              <a:rPr lang="en-US" sz="2800" dirty="0">
                <a:solidFill>
                  <a:srgbClr val="FFFFFF"/>
                </a:solidFill>
                <a:latin typeface="+mn-lt"/>
              </a:rPr>
              <a:t>Use your favorite code editor!</a:t>
            </a:r>
          </a:p>
          <a:p>
            <a:pPr marL="0" indent="-228600" defTabSz="914400"/>
            <a:endParaRPr lang="en-US" sz="2000" dirty="0">
              <a:solidFill>
                <a:srgbClr val="FFFFFF"/>
              </a:solidFill>
              <a:latin typeface="+mn-lt"/>
            </a:endParaRPr>
          </a:p>
          <a:p>
            <a:pPr marL="0" indent="-228600" defTabSz="914400"/>
            <a:endParaRPr lang="en-US" sz="2000" dirty="0">
              <a:solidFill>
                <a:srgbClr val="FFFFFF"/>
              </a:solidFill>
              <a:latin typeface="+mn-lt"/>
            </a:endParaRPr>
          </a:p>
        </p:txBody>
      </p:sp>
      <p:pic>
        <p:nvPicPr>
          <p:cNvPr id="27" name="Picture 26">
            <a:extLst>
              <a:ext uri="{FF2B5EF4-FFF2-40B4-BE49-F238E27FC236}">
                <a16:creationId xmlns:a16="http://schemas.microsoft.com/office/drawing/2014/main" id="{AFFAFF88-A5EA-45D0-A3AD-9FCC521D82E9}"/>
              </a:ext>
            </a:extLst>
          </p:cNvPr>
          <p:cNvPicPr>
            <a:picLocks noChangeAspect="1"/>
          </p:cNvPicPr>
          <p:nvPr/>
        </p:nvPicPr>
        <p:blipFill rotWithShape="1">
          <a:blip r:embed="rId6"/>
          <a:srcRect t="1791" r="-6" b="8915"/>
          <a:stretch/>
        </p:blipFill>
        <p:spPr>
          <a:xfrm>
            <a:off x="5067872" y="2461864"/>
            <a:ext cx="2294530" cy="2048744"/>
          </a:xfrm>
          <a:prstGeom prst="rect">
            <a:avLst/>
          </a:prstGeom>
          <a:ln>
            <a:noFill/>
          </a:ln>
          <a:effectLst>
            <a:outerShdw blurRad="292100" dist="139700" dir="2700000" algn="tl" rotWithShape="0">
              <a:srgbClr val="333333">
                <a:alpha val="65000"/>
              </a:srgbClr>
            </a:outerShdw>
          </a:effectLst>
        </p:spPr>
      </p:pic>
      <p:pic>
        <p:nvPicPr>
          <p:cNvPr id="29" name="Picture 28">
            <a:extLst>
              <a:ext uri="{FF2B5EF4-FFF2-40B4-BE49-F238E27FC236}">
                <a16:creationId xmlns:a16="http://schemas.microsoft.com/office/drawing/2014/main" id="{7DAE797E-9E73-45FC-B495-75BF062FA96A}"/>
              </a:ext>
            </a:extLst>
          </p:cNvPr>
          <p:cNvPicPr>
            <a:picLocks noChangeAspect="1"/>
          </p:cNvPicPr>
          <p:nvPr/>
        </p:nvPicPr>
        <p:blipFill rotWithShape="1">
          <a:blip r:embed="rId7"/>
          <a:srcRect r="-7" b="25662"/>
          <a:stretch/>
        </p:blipFill>
        <p:spPr>
          <a:xfrm>
            <a:off x="5076448" y="4595273"/>
            <a:ext cx="2294529" cy="2048745"/>
          </a:xfrm>
          <a:prstGeom prst="rect">
            <a:avLst/>
          </a:prstGeom>
          <a:ln>
            <a:noFill/>
          </a:ln>
          <a:effectLst>
            <a:softEdge rad="112500"/>
          </a:effectLst>
        </p:spPr>
      </p:pic>
      <p:pic>
        <p:nvPicPr>
          <p:cNvPr id="12" name="Picture 11">
            <a:extLst>
              <a:ext uri="{FF2B5EF4-FFF2-40B4-BE49-F238E27FC236}">
                <a16:creationId xmlns:a16="http://schemas.microsoft.com/office/drawing/2014/main" id="{5DE5C0D8-2084-4F53-B1FF-54916DD76032}"/>
              </a:ext>
            </a:extLst>
          </p:cNvPr>
          <p:cNvPicPr>
            <a:picLocks noChangeAspect="1"/>
          </p:cNvPicPr>
          <p:nvPr/>
        </p:nvPicPr>
        <p:blipFill rotWithShape="1">
          <a:blip r:embed="rId8"/>
          <a:srcRect l="8478" r="8349" b="-1"/>
          <a:stretch/>
        </p:blipFill>
        <p:spPr>
          <a:xfrm>
            <a:off x="7441487" y="2453933"/>
            <a:ext cx="4662328" cy="4204233"/>
          </a:xfrm>
          <a:prstGeom prst="rect">
            <a:avLst/>
          </a:prstGeom>
          <a:ln>
            <a:noFill/>
          </a:ln>
          <a:effectLst>
            <a:softEdge rad="112500"/>
          </a:effectLst>
        </p:spPr>
      </p:pic>
      <p:sp>
        <p:nvSpPr>
          <p:cNvPr id="4" name="AutoShape 2" descr="Image result for code editor logos">
            <a:extLst>
              <a:ext uri="{FF2B5EF4-FFF2-40B4-BE49-F238E27FC236}">
                <a16:creationId xmlns:a16="http://schemas.microsoft.com/office/drawing/2014/main" id="{E5819CE3-3656-42CA-8F55-EAFBAF6848B5}"/>
              </a:ext>
            </a:extLst>
          </p:cNvPr>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AutoShape 4" descr="Visual Studio Code 1.18 icon.svg">
            <a:extLst>
              <a:ext uri="{FF2B5EF4-FFF2-40B4-BE49-F238E27FC236}">
                <a16:creationId xmlns:a16="http://schemas.microsoft.com/office/drawing/2014/main" id="{509B050A-2383-4E31-9F6B-9B23D637F48B}"/>
              </a:ext>
            </a:extLst>
          </p:cNvPr>
          <p:cNvSpPr>
            <a:spLocks noChangeAspect="1" noChangeArrowheads="1"/>
          </p:cNvSpPr>
          <p:nvPr/>
        </p:nvSpPr>
        <p:spPr bwMode="auto">
          <a:xfrm>
            <a:off x="4541837" y="3497262"/>
            <a:ext cx="1981201" cy="990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AutoShape 6" descr="https://user-images.githubusercontent.com/10379994/31985754-c56b8dba-b998-11e7-9705-a7f984433049.png">
            <a:extLst>
              <a:ext uri="{FF2B5EF4-FFF2-40B4-BE49-F238E27FC236}">
                <a16:creationId xmlns:a16="http://schemas.microsoft.com/office/drawing/2014/main" id="{E4CFFCF6-A11F-4CBF-A2F2-D05C41FFABBD}"/>
              </a:ext>
            </a:extLst>
          </p:cNvPr>
          <p:cNvSpPr>
            <a:spLocks noChangeAspect="1" noChangeArrowheads="1"/>
          </p:cNvSpPr>
          <p:nvPr/>
        </p:nvSpPr>
        <p:spPr bwMode="auto">
          <a:xfrm>
            <a:off x="4922837" y="3497262"/>
            <a:ext cx="1600201" cy="1600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1B3CC0D1-5C1D-4AF3-9AE3-A575AA665108}"/>
              </a:ext>
            </a:extLst>
          </p:cNvPr>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bwMode="invGray">
          <a:xfrm>
            <a:off x="516821" y="6077999"/>
            <a:ext cx="1828800" cy="391754"/>
          </a:xfrm>
          <a:prstGeom prst="rect">
            <a:avLst/>
          </a:prstGeom>
        </p:spPr>
      </p:pic>
      <p:sp>
        <p:nvSpPr>
          <p:cNvPr id="18" name="Title 1">
            <a:extLst>
              <a:ext uri="{FF2B5EF4-FFF2-40B4-BE49-F238E27FC236}">
                <a16:creationId xmlns:a16="http://schemas.microsoft.com/office/drawing/2014/main" id="{7E6801AB-4C74-40D8-9EB2-E958956EF12E}"/>
              </a:ext>
            </a:extLst>
          </p:cNvPr>
          <p:cNvSpPr txBox="1">
            <a:spLocks/>
          </p:cNvSpPr>
          <p:nvPr/>
        </p:nvSpPr>
        <p:spPr>
          <a:xfrm>
            <a:off x="211064" y="1427927"/>
            <a:ext cx="5486399" cy="201285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What’s your favorite editor?</a:t>
            </a:r>
          </a:p>
        </p:txBody>
      </p:sp>
    </p:spTree>
    <p:extLst>
      <p:ext uri="{BB962C8B-B14F-4D97-AF65-F5344CB8AC3E}">
        <p14:creationId xmlns:p14="http://schemas.microsoft.com/office/powerpoint/2010/main" val="221308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383" r="20383"/>
          <a:stretch>
            <a:fillRect/>
          </a:stretch>
        </p:blipFill>
        <p:spPr/>
      </p:pic>
      <p:sp>
        <p:nvSpPr>
          <p:cNvPr id="6" name="Title 1"/>
          <p:cNvSpPr>
            <a:spLocks noGrp="1"/>
          </p:cNvSpPr>
          <p:nvPr>
            <p:ph type="title"/>
          </p:nvPr>
        </p:nvSpPr>
        <p:spPr>
          <a:xfrm>
            <a:off x="37644" y="296862"/>
            <a:ext cx="5867400" cy="1292662"/>
          </a:xfrm>
        </p:spPr>
        <p:txBody>
          <a:bodyPr/>
          <a:lstStyle/>
          <a:p>
            <a:r>
              <a:rPr lang="en-US" sz="4000" dirty="0"/>
              <a:t>Lab: </a:t>
            </a:r>
            <a:r>
              <a:rPr lang="en-US" sz="4000" dirty="0">
                <a:solidFill>
                  <a:schemeClr val="accent3"/>
                </a:solidFill>
              </a:rPr>
              <a:t>Environment Setup &amp; Configuration</a:t>
            </a:r>
          </a:p>
        </p:txBody>
      </p:sp>
      <p:sp>
        <p:nvSpPr>
          <p:cNvPr id="7" name="Title 1"/>
          <p:cNvSpPr txBox="1">
            <a:spLocks/>
          </p:cNvSpPr>
          <p:nvPr/>
        </p:nvSpPr>
        <p:spPr>
          <a:xfrm>
            <a:off x="228144" y="3268662"/>
            <a:ext cx="5486399" cy="1680460"/>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Installing and Configuring a Terraform Development Environment</a:t>
            </a:r>
          </a:p>
        </p:txBody>
      </p:sp>
    </p:spTree>
    <p:extLst>
      <p:ext uri="{BB962C8B-B14F-4D97-AF65-F5344CB8AC3E}">
        <p14:creationId xmlns:p14="http://schemas.microsoft.com/office/powerpoint/2010/main" val="26777101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Follow up questions?</a:t>
            </a:r>
            <a:endParaRPr lang="en-US" sz="4000" dirty="0">
              <a:solidFill>
                <a:schemeClr val="accent3"/>
              </a:solidFill>
            </a:endParaRPr>
          </a:p>
        </p:txBody>
      </p:sp>
    </p:spTree>
    <p:extLst>
      <p:ext uri="{BB962C8B-B14F-4D97-AF65-F5344CB8AC3E}">
        <p14:creationId xmlns:p14="http://schemas.microsoft.com/office/powerpoint/2010/main" val="19668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1987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vert="horz" wrap="square" lIns="146304" tIns="91440" rIns="146304" bIns="91440" rtlCol="0" anchor="ctr" anchorCtr="0">
            <a:noAutofit/>
          </a:bodyPr>
          <a:lstStyle/>
          <a:p>
            <a:r>
              <a:rPr lang="en-US" sz="2800" dirty="0">
                <a:cs typeface="Segoe UI"/>
              </a:rPr>
              <a:t>Section 1</a:t>
            </a:r>
            <a:br>
              <a:rPr lang="en-US" sz="4000" dirty="0">
                <a:cs typeface="Segoe UI"/>
              </a:rPr>
            </a:br>
            <a:r>
              <a:rPr lang="en-US" sz="4000" dirty="0">
                <a:cs typeface="Segoe UI"/>
              </a:rPr>
              <a:t>Setup Azure Provider</a:t>
            </a:r>
            <a:endParaRPr lang="en-US" sz="3200" i="1" dirty="0"/>
          </a:p>
        </p:txBody>
      </p:sp>
    </p:spTree>
    <p:extLst>
      <p:ext uri="{BB962C8B-B14F-4D97-AF65-F5344CB8AC3E}">
        <p14:creationId xmlns:p14="http://schemas.microsoft.com/office/powerpoint/2010/main" val="327564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Understand how to set up the Azure Provider</a:t>
            </a:r>
          </a:p>
          <a:p>
            <a:r>
              <a:rPr lang="en-US" dirty="0"/>
              <a:t>Successfully Authenticate</a:t>
            </a:r>
          </a:p>
          <a:p>
            <a:r>
              <a:rPr lang="en-US" dirty="0"/>
              <a:t>Deploy an </a:t>
            </a:r>
            <a:r>
              <a:rPr lang="en-US" dirty="0" err="1"/>
              <a:t>azurerm</a:t>
            </a:r>
            <a:r>
              <a:rPr lang="en-US" dirty="0"/>
              <a:t> resource</a:t>
            </a:r>
          </a:p>
        </p:txBody>
      </p:sp>
      <p:sp>
        <p:nvSpPr>
          <p:cNvPr id="2" name="Title 1"/>
          <p:cNvSpPr>
            <a:spLocks noGrp="1"/>
          </p:cNvSpPr>
          <p:nvPr>
            <p:ph type="title"/>
          </p:nvPr>
        </p:nvSpPr>
        <p:spPr/>
        <p:txBody>
          <a:bodyPr/>
          <a:lstStyle/>
          <a:p>
            <a:r>
              <a:rPr lang="en-US" dirty="0">
                <a:solidFill>
                  <a:schemeClr val="accent3"/>
                </a:solidFill>
              </a:rPr>
              <a:t>Objectives</a:t>
            </a:r>
            <a:endParaRPr lang="en-US" sz="4000" dirty="0">
              <a:solidFill>
                <a:schemeClr val="accent3"/>
              </a:solidFill>
            </a:endParaRPr>
          </a:p>
        </p:txBody>
      </p:sp>
    </p:spTree>
    <p:extLst>
      <p:ext uri="{BB962C8B-B14F-4D97-AF65-F5344CB8AC3E}">
        <p14:creationId xmlns:p14="http://schemas.microsoft.com/office/powerpoint/2010/main" val="412525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Authentication</a:t>
            </a:r>
            <a:endParaRPr lang="en-US" sz="4000" dirty="0">
              <a:solidFill>
                <a:schemeClr val="accent3"/>
              </a:solidFill>
            </a:endParaRPr>
          </a:p>
        </p:txBody>
      </p:sp>
    </p:spTree>
    <p:extLst>
      <p:ext uri="{BB962C8B-B14F-4D97-AF65-F5344CB8AC3E}">
        <p14:creationId xmlns:p14="http://schemas.microsoft.com/office/powerpoint/2010/main" val="295239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4228850"/>
          </a:xfrm>
        </p:spPr>
        <p:txBody>
          <a:bodyPr/>
          <a:lstStyle/>
          <a:p>
            <a:r>
              <a:rPr lang="en-US" dirty="0" err="1">
                <a:latin typeface="Consolas" panose="020B0609020204030204" pitchFamily="49" charset="0"/>
              </a:rPr>
              <a:t>client_id</a:t>
            </a:r>
            <a:endParaRPr lang="en-US" dirty="0">
              <a:latin typeface="Consolas" panose="020B0609020204030204" pitchFamily="49" charset="0"/>
            </a:endParaRPr>
          </a:p>
          <a:p>
            <a:r>
              <a:rPr lang="en-US" dirty="0" err="1">
                <a:latin typeface="Consolas" panose="020B0609020204030204" pitchFamily="49" charset="0"/>
              </a:rPr>
              <a:t>tenant_id</a:t>
            </a:r>
            <a:endParaRPr lang="en-US" dirty="0">
              <a:latin typeface="Consolas" panose="020B0609020204030204" pitchFamily="49" charset="0"/>
            </a:endParaRPr>
          </a:p>
          <a:p>
            <a:r>
              <a:rPr lang="en-US" dirty="0">
                <a:latin typeface="Consolas" panose="020B0609020204030204" pitchFamily="49" charset="0"/>
              </a:rPr>
              <a:t>Secret</a:t>
            </a:r>
          </a:p>
          <a:p>
            <a:r>
              <a:rPr lang="en-US" dirty="0" err="1">
                <a:latin typeface="Consolas" panose="020B0609020204030204" pitchFamily="49" charset="0"/>
              </a:rPr>
              <a:t>subscription_id</a:t>
            </a:r>
            <a:endParaRPr lang="en-US" dirty="0">
              <a:latin typeface="Consolas" panose="020B0609020204030204" pitchFamily="49" charset="0"/>
            </a:endParaRPr>
          </a:p>
          <a:p>
            <a:r>
              <a:rPr lang="en-US" dirty="0"/>
              <a:t>Credentials are stored in environment variables or a credentials file</a:t>
            </a:r>
          </a:p>
          <a:p>
            <a:r>
              <a:rPr lang="en-US" dirty="0"/>
              <a:t>Profile Configuration at </a:t>
            </a:r>
            <a:r>
              <a:rPr lang="en-US" dirty="0">
                <a:latin typeface="Consolas" panose="020B0609020204030204" pitchFamily="49" charset="0"/>
              </a:rPr>
              <a:t>~/.azure/credentials</a:t>
            </a:r>
          </a:p>
        </p:txBody>
      </p:sp>
      <p:sp>
        <p:nvSpPr>
          <p:cNvPr id="2" name="Title 1"/>
          <p:cNvSpPr>
            <a:spLocks noGrp="1"/>
          </p:cNvSpPr>
          <p:nvPr>
            <p:ph type="title"/>
          </p:nvPr>
        </p:nvSpPr>
        <p:spPr/>
        <p:txBody>
          <a:bodyPr/>
          <a:lstStyle/>
          <a:p>
            <a:r>
              <a:rPr lang="en-US" dirty="0">
                <a:solidFill>
                  <a:schemeClr val="accent3"/>
                </a:solidFill>
              </a:rPr>
              <a:t>Service Principal</a:t>
            </a:r>
            <a:endParaRPr lang="en-US" sz="4000" dirty="0">
              <a:solidFill>
                <a:schemeClr val="accent3"/>
              </a:solidFill>
            </a:endParaRPr>
          </a:p>
        </p:txBody>
      </p:sp>
    </p:spTree>
    <p:extLst>
      <p:ext uri="{BB962C8B-B14F-4D97-AF65-F5344CB8AC3E}">
        <p14:creationId xmlns:p14="http://schemas.microsoft.com/office/powerpoint/2010/main" val="103707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383" r="20383"/>
          <a:stretch>
            <a:fillRect/>
          </a:stretch>
        </p:blipFill>
        <p:spPr/>
      </p:pic>
      <p:sp>
        <p:nvSpPr>
          <p:cNvPr id="6" name="Title 1"/>
          <p:cNvSpPr>
            <a:spLocks noGrp="1"/>
          </p:cNvSpPr>
          <p:nvPr>
            <p:ph type="title"/>
          </p:nvPr>
        </p:nvSpPr>
        <p:spPr>
          <a:xfrm>
            <a:off x="37644" y="296862"/>
            <a:ext cx="5867400" cy="738664"/>
          </a:xfrm>
        </p:spPr>
        <p:txBody>
          <a:bodyPr/>
          <a:lstStyle/>
          <a:p>
            <a:r>
              <a:rPr lang="en-US" sz="4000" dirty="0"/>
              <a:t>Lab: </a:t>
            </a:r>
            <a:r>
              <a:rPr lang="en-US" sz="4000" dirty="0">
                <a:solidFill>
                  <a:schemeClr val="accent3"/>
                </a:solidFill>
              </a:rPr>
              <a:t>Setup Azure Provider</a:t>
            </a:r>
          </a:p>
        </p:txBody>
      </p:sp>
    </p:spTree>
    <p:extLst>
      <p:ext uri="{BB962C8B-B14F-4D97-AF65-F5344CB8AC3E}">
        <p14:creationId xmlns:p14="http://schemas.microsoft.com/office/powerpoint/2010/main" val="16378341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400657"/>
          </a:xfrm>
        </p:spPr>
        <p:txBody>
          <a:bodyPr/>
          <a:lstStyle/>
          <a:p>
            <a:r>
              <a:rPr lang="en-US" dirty="0"/>
              <a:t>What is the name of the Azure Provider?</a:t>
            </a:r>
          </a:p>
          <a:p>
            <a:r>
              <a:rPr lang="en-US" dirty="0"/>
              <a:t>What’s the difference b/w .</a:t>
            </a:r>
            <a:r>
              <a:rPr lang="en-US" dirty="0" err="1"/>
              <a:t>tf</a:t>
            </a:r>
            <a:r>
              <a:rPr lang="en-US" dirty="0"/>
              <a:t> and .</a:t>
            </a:r>
            <a:r>
              <a:rPr lang="en-US" dirty="0" err="1"/>
              <a:t>tfvars</a:t>
            </a:r>
            <a:r>
              <a:rPr lang="en-US" dirty="0"/>
              <a:t> files?</a:t>
            </a:r>
          </a:p>
          <a:p>
            <a:r>
              <a:rPr lang="en-US" dirty="0"/>
              <a:t>What are the 4 different ways of Authenticating to Azure with Terraform?</a:t>
            </a:r>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4000" dirty="0">
              <a:solidFill>
                <a:schemeClr val="accent3"/>
              </a:solidFill>
            </a:endParaRPr>
          </a:p>
        </p:txBody>
      </p:sp>
    </p:spTree>
    <p:extLst>
      <p:ext uri="{BB962C8B-B14F-4D97-AF65-F5344CB8AC3E}">
        <p14:creationId xmlns:p14="http://schemas.microsoft.com/office/powerpoint/2010/main" val="35945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Follow up questions?</a:t>
            </a:r>
            <a:endParaRPr lang="en-US" sz="4000" dirty="0">
              <a:solidFill>
                <a:schemeClr val="accent3"/>
              </a:solidFill>
            </a:endParaRPr>
          </a:p>
        </p:txBody>
      </p:sp>
    </p:spTree>
    <p:extLst>
      <p:ext uri="{BB962C8B-B14F-4D97-AF65-F5344CB8AC3E}">
        <p14:creationId xmlns:p14="http://schemas.microsoft.com/office/powerpoint/2010/main" val="160523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nchor="ctr"/>
          <a:lstStyle/>
          <a:p>
            <a:r>
              <a:rPr lang="en-US" sz="2800" dirty="0">
                <a:cs typeface="Segoe UI"/>
              </a:rPr>
              <a:t>Section 2</a:t>
            </a:r>
            <a:br>
              <a:rPr lang="en-US" sz="3200" dirty="0"/>
            </a:br>
            <a:r>
              <a:rPr lang="en-US" sz="4000" dirty="0">
                <a:cs typeface="Segoe UI"/>
              </a:rPr>
              <a:t>Setup Remote Backend</a:t>
            </a:r>
          </a:p>
        </p:txBody>
      </p:sp>
    </p:spTree>
    <p:extLst>
      <p:ext uri="{BB962C8B-B14F-4D97-AF65-F5344CB8AC3E}">
        <p14:creationId xmlns:p14="http://schemas.microsoft.com/office/powerpoint/2010/main" val="52163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791260"/>
          </a:xfrm>
        </p:spPr>
        <p:txBody>
          <a:bodyPr/>
          <a:lstStyle/>
          <a:p>
            <a:r>
              <a:rPr lang="en-US" dirty="0"/>
              <a:t>Learn how to securely manage terraform state on Azure with Azure Key Vault</a:t>
            </a:r>
          </a:p>
          <a:p>
            <a:r>
              <a:rPr lang="en-US" dirty="0"/>
              <a:t>Learn how to work on a team with Terraform</a:t>
            </a:r>
          </a:p>
        </p:txBody>
      </p:sp>
      <p:sp>
        <p:nvSpPr>
          <p:cNvPr id="2" name="Title 1"/>
          <p:cNvSpPr>
            <a:spLocks noGrp="1"/>
          </p:cNvSpPr>
          <p:nvPr>
            <p:ph type="title"/>
          </p:nvPr>
        </p:nvSpPr>
        <p:spPr/>
        <p:txBody>
          <a:bodyPr/>
          <a:lstStyle/>
          <a:p>
            <a:r>
              <a:rPr lang="en-US" dirty="0">
                <a:solidFill>
                  <a:schemeClr val="accent3"/>
                </a:solidFill>
              </a:rPr>
              <a:t>Objectives</a:t>
            </a:r>
            <a:endParaRPr lang="en-US" sz="4000" dirty="0">
              <a:solidFill>
                <a:schemeClr val="accent3"/>
              </a:solidFill>
            </a:endParaRPr>
          </a:p>
        </p:txBody>
      </p:sp>
    </p:spTree>
    <p:extLst>
      <p:ext uri="{BB962C8B-B14F-4D97-AF65-F5344CB8AC3E}">
        <p14:creationId xmlns:p14="http://schemas.microsoft.com/office/powerpoint/2010/main" val="114078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806922"/>
          </a:xfrm>
        </p:spPr>
        <p:txBody>
          <a:bodyPr/>
          <a:lstStyle/>
          <a:p>
            <a:r>
              <a:rPr lang="en-US" dirty="0"/>
              <a:t>Azure Key Vault is a tool for securely storing and accessing secrets.  Key Vault helps solve the following problems:</a:t>
            </a:r>
          </a:p>
          <a:p>
            <a:pPr lvl="1"/>
            <a:r>
              <a:rPr lang="en-US" dirty="0"/>
              <a:t>Secret management</a:t>
            </a:r>
          </a:p>
          <a:p>
            <a:pPr lvl="1"/>
            <a:r>
              <a:rPr lang="en-US" dirty="0"/>
              <a:t>Key management</a:t>
            </a:r>
          </a:p>
          <a:p>
            <a:pPr lvl="1"/>
            <a:r>
              <a:rPr lang="en-US" dirty="0"/>
              <a:t>Certificate management</a:t>
            </a:r>
          </a:p>
          <a:p>
            <a:pPr lvl="1"/>
            <a:r>
              <a:rPr lang="en-US" dirty="0"/>
              <a:t>Store secrets backed by HSMs</a:t>
            </a:r>
          </a:p>
        </p:txBody>
      </p:sp>
      <p:sp>
        <p:nvSpPr>
          <p:cNvPr id="2" name="Title 1"/>
          <p:cNvSpPr>
            <a:spLocks noGrp="1"/>
          </p:cNvSpPr>
          <p:nvPr>
            <p:ph type="title"/>
          </p:nvPr>
        </p:nvSpPr>
        <p:spPr/>
        <p:txBody>
          <a:bodyPr/>
          <a:lstStyle/>
          <a:p>
            <a:r>
              <a:rPr lang="en-US" dirty="0">
                <a:solidFill>
                  <a:srgbClr val="0078D7"/>
                </a:solidFill>
              </a:rPr>
              <a:t>What is Azure Key Vault?</a:t>
            </a:r>
            <a:endParaRPr lang="en-US" sz="4000" dirty="0">
              <a:solidFill>
                <a:srgbClr val="0078D7"/>
              </a:solidFill>
            </a:endParaRPr>
          </a:p>
        </p:txBody>
      </p:sp>
    </p:spTree>
    <p:extLst>
      <p:ext uri="{BB962C8B-B14F-4D97-AF65-F5344CB8AC3E}">
        <p14:creationId xmlns:p14="http://schemas.microsoft.com/office/powerpoint/2010/main" val="10469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Schedule</a:t>
            </a:r>
            <a:endParaRPr lang="en-US" sz="4000" dirty="0">
              <a:solidFill>
                <a:schemeClr val="accent3"/>
              </a:solidFill>
            </a:endParaRPr>
          </a:p>
        </p:txBody>
      </p:sp>
      <p:graphicFrame>
        <p:nvGraphicFramePr>
          <p:cNvPr id="3" name="Table 2">
            <a:extLst>
              <a:ext uri="{FF2B5EF4-FFF2-40B4-BE49-F238E27FC236}">
                <a16:creationId xmlns:a16="http://schemas.microsoft.com/office/drawing/2014/main" id="{D8970D38-9B61-42CA-B3E7-3D8469650012}"/>
              </a:ext>
            </a:extLst>
          </p:cNvPr>
          <p:cNvGraphicFramePr>
            <a:graphicFrameLocks noGrp="1"/>
          </p:cNvGraphicFramePr>
          <p:nvPr>
            <p:extLst>
              <p:ext uri="{D42A27DB-BD31-4B8C-83A1-F6EECF244321}">
                <p14:modId xmlns:p14="http://schemas.microsoft.com/office/powerpoint/2010/main" val="235390492"/>
              </p:ext>
            </p:extLst>
          </p:nvPr>
        </p:nvGraphicFramePr>
        <p:xfrm>
          <a:off x="1646237" y="1212849"/>
          <a:ext cx="8991601" cy="5103812"/>
        </p:xfrm>
        <a:graphic>
          <a:graphicData uri="http://schemas.openxmlformats.org/drawingml/2006/table">
            <a:tbl>
              <a:tblPr>
                <a:tableStyleId>{5C22544A-7EE6-4342-B048-85BDC9FD1C3A}</a:tableStyleId>
              </a:tblPr>
              <a:tblGrid>
                <a:gridCol w="1025888">
                  <a:extLst>
                    <a:ext uri="{9D8B030D-6E8A-4147-A177-3AD203B41FA5}">
                      <a16:colId xmlns:a16="http://schemas.microsoft.com/office/drawing/2014/main" val="253116871"/>
                    </a:ext>
                  </a:extLst>
                </a:gridCol>
                <a:gridCol w="1025888">
                  <a:extLst>
                    <a:ext uri="{9D8B030D-6E8A-4147-A177-3AD203B41FA5}">
                      <a16:colId xmlns:a16="http://schemas.microsoft.com/office/drawing/2014/main" val="230130978"/>
                    </a:ext>
                  </a:extLst>
                </a:gridCol>
                <a:gridCol w="5310475">
                  <a:extLst>
                    <a:ext uri="{9D8B030D-6E8A-4147-A177-3AD203B41FA5}">
                      <a16:colId xmlns:a16="http://schemas.microsoft.com/office/drawing/2014/main" val="613958503"/>
                    </a:ext>
                  </a:extLst>
                </a:gridCol>
                <a:gridCol w="1629350">
                  <a:extLst>
                    <a:ext uri="{9D8B030D-6E8A-4147-A177-3AD203B41FA5}">
                      <a16:colId xmlns:a16="http://schemas.microsoft.com/office/drawing/2014/main" val="672238769"/>
                    </a:ext>
                  </a:extLst>
                </a:gridCol>
              </a:tblGrid>
              <a:tr h="364558">
                <a:tc>
                  <a:txBody>
                    <a:bodyPr/>
                    <a:lstStyle/>
                    <a:p>
                      <a:pPr algn="l" fontAlgn="b"/>
                      <a:r>
                        <a:rPr lang="en-US" sz="900" u="none" strike="noStrike">
                          <a:effectLst/>
                        </a:rPr>
                        <a:t>Start Time</a:t>
                      </a:r>
                      <a:endParaRPr lang="en-US" sz="900" b="1" i="0" u="none" strike="noStrike">
                        <a:solidFill>
                          <a:srgbClr val="FFFFFF"/>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End Time</a:t>
                      </a:r>
                      <a:endParaRPr lang="en-US" sz="900" b="1" i="0" u="none" strike="noStrike">
                        <a:solidFill>
                          <a:srgbClr val="FFFFFF"/>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Topic</a:t>
                      </a:r>
                      <a:endParaRPr lang="en-US" sz="900" b="1" i="0" u="none" strike="noStrike">
                        <a:solidFill>
                          <a:srgbClr val="FFFFFF"/>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Duration</a:t>
                      </a:r>
                      <a:endParaRPr lang="en-US" sz="900" b="1" i="0" u="none" strike="noStrike">
                        <a:solidFill>
                          <a:srgbClr val="FFFFFF"/>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2068941010"/>
                  </a:ext>
                </a:extLst>
              </a:tr>
              <a:tr h="364558">
                <a:tc>
                  <a:txBody>
                    <a:bodyPr/>
                    <a:lstStyle/>
                    <a:p>
                      <a:pPr algn="l" fontAlgn="b"/>
                      <a:r>
                        <a:rPr lang="en-US" sz="900" u="none" strike="noStrike">
                          <a:effectLst/>
                        </a:rPr>
                        <a:t>9:00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9:20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Intro/Briefing</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0:20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3006070147"/>
                  </a:ext>
                </a:extLst>
              </a:tr>
              <a:tr h="364558">
                <a:tc>
                  <a:txBody>
                    <a:bodyPr/>
                    <a:lstStyle/>
                    <a:p>
                      <a:pPr algn="l" fontAlgn="b"/>
                      <a:r>
                        <a:rPr lang="en-US" sz="900" u="none" strike="noStrike">
                          <a:effectLst/>
                        </a:rPr>
                        <a:t>9:20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10:20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Core Concept Prereqs</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1:00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1663538859"/>
                  </a:ext>
                </a:extLst>
              </a:tr>
              <a:tr h="364558">
                <a:tc>
                  <a:txBody>
                    <a:bodyPr/>
                    <a:lstStyle/>
                    <a:p>
                      <a:pPr algn="l" fontAlgn="b"/>
                      <a:r>
                        <a:rPr lang="en-US" sz="900" u="none" strike="noStrike">
                          <a:effectLst/>
                        </a:rPr>
                        <a:t>10:20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10:35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0 Presentation (Setup)</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0:15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2355475992"/>
                  </a:ext>
                </a:extLst>
              </a:tr>
              <a:tr h="364558">
                <a:tc>
                  <a:txBody>
                    <a:bodyPr/>
                    <a:lstStyle/>
                    <a:p>
                      <a:pPr algn="l" fontAlgn="b"/>
                      <a:r>
                        <a:rPr lang="en-US" sz="900" u="none" strike="noStrike">
                          <a:effectLst/>
                        </a:rPr>
                        <a:t>10:35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11:00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0 Lab</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0:25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2078783101"/>
                  </a:ext>
                </a:extLst>
              </a:tr>
              <a:tr h="364558">
                <a:tc>
                  <a:txBody>
                    <a:bodyPr/>
                    <a:lstStyle/>
                    <a:p>
                      <a:pPr algn="l" fontAlgn="b"/>
                      <a:r>
                        <a:rPr lang="en-US" sz="900" u="none" strike="noStrike">
                          <a:effectLst/>
                        </a:rPr>
                        <a:t>11:00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11:20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1 Presentation (Setup Azure Provider)</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0:20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3791389225"/>
                  </a:ext>
                </a:extLst>
              </a:tr>
              <a:tr h="364558">
                <a:tc>
                  <a:txBody>
                    <a:bodyPr/>
                    <a:lstStyle/>
                    <a:p>
                      <a:pPr algn="l" fontAlgn="b"/>
                      <a:r>
                        <a:rPr lang="en-US" sz="900" u="none" strike="noStrike">
                          <a:effectLst/>
                        </a:rPr>
                        <a:t>11:20 AM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12:05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1 Lab</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0:45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1033276781"/>
                  </a:ext>
                </a:extLst>
              </a:tr>
              <a:tr h="364558">
                <a:tc>
                  <a:txBody>
                    <a:bodyPr/>
                    <a:lstStyle/>
                    <a:p>
                      <a:pPr algn="l" fontAlgn="b"/>
                      <a:r>
                        <a:rPr lang="en-US" sz="900" u="none" strike="noStrike">
                          <a:effectLst/>
                        </a:rPr>
                        <a:t>12:05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1:05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Lunch</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1:00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2775580738"/>
                  </a:ext>
                </a:extLst>
              </a:tr>
              <a:tr h="364558">
                <a:tc>
                  <a:txBody>
                    <a:bodyPr/>
                    <a:lstStyle/>
                    <a:p>
                      <a:pPr algn="l" fontAlgn="b"/>
                      <a:r>
                        <a:rPr lang="en-US" sz="900" u="none" strike="noStrike">
                          <a:effectLst/>
                        </a:rPr>
                        <a:t>1:05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1:25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2 Presentation (Setup Remote Backend)</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0:20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2886818740"/>
                  </a:ext>
                </a:extLst>
              </a:tr>
              <a:tr h="364558">
                <a:tc>
                  <a:txBody>
                    <a:bodyPr/>
                    <a:lstStyle/>
                    <a:p>
                      <a:pPr algn="l" fontAlgn="b"/>
                      <a:r>
                        <a:rPr lang="en-US" sz="900" u="none" strike="noStrike">
                          <a:effectLst/>
                        </a:rPr>
                        <a:t>1:25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2:10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2 Lab</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0:45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1053343159"/>
                  </a:ext>
                </a:extLst>
              </a:tr>
              <a:tr h="364558">
                <a:tc>
                  <a:txBody>
                    <a:bodyPr/>
                    <a:lstStyle/>
                    <a:p>
                      <a:pPr algn="l" fontAlgn="b"/>
                      <a:r>
                        <a:rPr lang="en-US" sz="900" u="none" strike="noStrike">
                          <a:effectLst/>
                        </a:rPr>
                        <a:t>2:10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2:30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3 Presentation (Create Module)</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0:20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2356650666"/>
                  </a:ext>
                </a:extLst>
              </a:tr>
              <a:tr h="364558">
                <a:tc>
                  <a:txBody>
                    <a:bodyPr/>
                    <a:lstStyle/>
                    <a:p>
                      <a:pPr algn="l" fontAlgn="b"/>
                      <a:r>
                        <a:rPr lang="en-US" sz="900" u="none" strike="noStrike">
                          <a:effectLst/>
                        </a:rPr>
                        <a:t>2:30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3:30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3 Lab</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1:00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794189560"/>
                  </a:ext>
                </a:extLst>
              </a:tr>
              <a:tr h="364558">
                <a:tc>
                  <a:txBody>
                    <a:bodyPr/>
                    <a:lstStyle/>
                    <a:p>
                      <a:pPr algn="l" fontAlgn="b"/>
                      <a:r>
                        <a:rPr lang="en-US" sz="900" u="none" strike="noStrike">
                          <a:effectLst/>
                        </a:rPr>
                        <a:t>3:30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3:45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4 Presentation (Deploying Resources)</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0:15 mins</a:t>
                      </a:r>
                      <a:endParaRPr lang="en-US" sz="900" b="0" i="0" u="none" strike="noStrike">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418816238"/>
                  </a:ext>
                </a:extLst>
              </a:tr>
              <a:tr h="364558">
                <a:tc>
                  <a:txBody>
                    <a:bodyPr/>
                    <a:lstStyle/>
                    <a:p>
                      <a:pPr algn="l" fontAlgn="b"/>
                      <a:r>
                        <a:rPr lang="en-US" sz="900" u="none" strike="noStrike">
                          <a:effectLst/>
                        </a:rPr>
                        <a:t>3:45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4:45 PM</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a:effectLst/>
                        </a:rPr>
                        <a:t>Section 4 Lab</a:t>
                      </a:r>
                      <a:endParaRPr lang="en-US" sz="900" b="0" i="0" u="none" strike="noStrike">
                        <a:solidFill>
                          <a:srgbClr val="000000"/>
                        </a:solidFill>
                        <a:effectLst/>
                        <a:latin typeface="Calibri" panose="020F0502020204030204" pitchFamily="34" charset="0"/>
                      </a:endParaRPr>
                    </a:p>
                  </a:txBody>
                  <a:tcPr marL="3933" marR="3933" marT="3933" marB="0" anchor="b"/>
                </a:tc>
                <a:tc>
                  <a:txBody>
                    <a:bodyPr/>
                    <a:lstStyle/>
                    <a:p>
                      <a:pPr algn="l" fontAlgn="b"/>
                      <a:r>
                        <a:rPr lang="en-US" sz="900" u="none" strike="noStrike" dirty="0">
                          <a:effectLst/>
                        </a:rPr>
                        <a:t>1:00 mins</a:t>
                      </a:r>
                      <a:endParaRPr lang="en-US" sz="900" b="0" i="0" u="none" strike="noStrike" dirty="0">
                        <a:solidFill>
                          <a:srgbClr val="000000"/>
                        </a:solidFill>
                        <a:effectLst/>
                        <a:latin typeface="Calibri" panose="020F0502020204030204" pitchFamily="34" charset="0"/>
                      </a:endParaRPr>
                    </a:p>
                  </a:txBody>
                  <a:tcPr marL="3933" marR="3933" marT="3933" marB="0" anchor="b"/>
                </a:tc>
                <a:extLst>
                  <a:ext uri="{0D108BD9-81ED-4DB2-BD59-A6C34878D82A}">
                    <a16:rowId xmlns:a16="http://schemas.microsoft.com/office/drawing/2014/main" val="717277053"/>
                  </a:ext>
                </a:extLst>
              </a:tr>
            </a:tbl>
          </a:graphicData>
        </a:graphic>
      </p:graphicFrame>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383" r="20383"/>
          <a:stretch>
            <a:fillRect/>
          </a:stretch>
        </p:blipFill>
        <p:spPr/>
      </p:pic>
      <p:sp>
        <p:nvSpPr>
          <p:cNvPr id="6" name="Title 1"/>
          <p:cNvSpPr>
            <a:spLocks noGrp="1"/>
          </p:cNvSpPr>
          <p:nvPr>
            <p:ph type="title"/>
          </p:nvPr>
        </p:nvSpPr>
        <p:spPr>
          <a:xfrm>
            <a:off x="37644" y="296862"/>
            <a:ext cx="5867400" cy="1292662"/>
          </a:xfrm>
        </p:spPr>
        <p:txBody>
          <a:bodyPr/>
          <a:lstStyle/>
          <a:p>
            <a:r>
              <a:rPr lang="en-US" sz="4000" dirty="0"/>
              <a:t>Lab: </a:t>
            </a:r>
            <a:r>
              <a:rPr lang="en-US" sz="4000" dirty="0">
                <a:solidFill>
                  <a:schemeClr val="accent3"/>
                </a:solidFill>
              </a:rPr>
              <a:t>Managing Terraform State on Azure</a:t>
            </a:r>
          </a:p>
        </p:txBody>
      </p:sp>
    </p:spTree>
    <p:extLst>
      <p:ext uri="{BB962C8B-B14F-4D97-AF65-F5344CB8AC3E}">
        <p14:creationId xmlns:p14="http://schemas.microsoft.com/office/powerpoint/2010/main" val="426150999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400657"/>
          </a:xfrm>
        </p:spPr>
        <p:txBody>
          <a:bodyPr/>
          <a:lstStyle/>
          <a:p>
            <a:r>
              <a:rPr lang="en-US" dirty="0"/>
              <a:t>Can a terraform state file include sensitive information?</a:t>
            </a:r>
          </a:p>
          <a:p>
            <a:r>
              <a:rPr lang="en-US" dirty="0"/>
              <a:t>What are 4 different ways for authenticating terraform remote backend to an Azure Storage Account?</a:t>
            </a:r>
          </a:p>
          <a:p>
            <a:endParaRPr lang="en-US" dirty="0"/>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4000" dirty="0">
              <a:solidFill>
                <a:schemeClr val="accent3"/>
              </a:solidFill>
            </a:endParaRPr>
          </a:p>
        </p:txBody>
      </p:sp>
    </p:spTree>
    <p:extLst>
      <p:ext uri="{BB962C8B-B14F-4D97-AF65-F5344CB8AC3E}">
        <p14:creationId xmlns:p14="http://schemas.microsoft.com/office/powerpoint/2010/main" val="244535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Follow up questions?</a:t>
            </a:r>
            <a:endParaRPr lang="en-US" sz="4000" dirty="0">
              <a:solidFill>
                <a:schemeClr val="accent3"/>
              </a:solidFill>
            </a:endParaRPr>
          </a:p>
        </p:txBody>
      </p:sp>
    </p:spTree>
    <p:extLst>
      <p:ext uri="{BB962C8B-B14F-4D97-AF65-F5344CB8AC3E}">
        <p14:creationId xmlns:p14="http://schemas.microsoft.com/office/powerpoint/2010/main" val="42915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nchor="ctr"/>
          <a:lstStyle/>
          <a:p>
            <a:r>
              <a:rPr lang="en-US" sz="2800" dirty="0">
                <a:cs typeface="Segoe UI"/>
              </a:rPr>
              <a:t>Section 3</a:t>
            </a:r>
            <a:br>
              <a:rPr lang="en-US" sz="3200" dirty="0"/>
            </a:br>
            <a:r>
              <a:rPr lang="en-US" sz="4000" dirty="0">
                <a:cs typeface="Segoe UI"/>
              </a:rPr>
              <a:t>Terraform Modules</a:t>
            </a:r>
          </a:p>
        </p:txBody>
      </p:sp>
    </p:spTree>
    <p:extLst>
      <p:ext uri="{BB962C8B-B14F-4D97-AF65-F5344CB8AC3E}">
        <p14:creationId xmlns:p14="http://schemas.microsoft.com/office/powerpoint/2010/main" val="46680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791260"/>
          </a:xfrm>
        </p:spPr>
        <p:txBody>
          <a:bodyPr/>
          <a:lstStyle/>
          <a:p>
            <a:r>
              <a:rPr lang="en-US" dirty="0"/>
              <a:t>Learn how to create your own custom Terraform Modules with some tips and trick along the way</a:t>
            </a:r>
          </a:p>
          <a:p>
            <a:r>
              <a:rPr lang="en-US" dirty="0"/>
              <a:t>Learn how to deploy to multiple environments</a:t>
            </a:r>
          </a:p>
        </p:txBody>
      </p:sp>
      <p:sp>
        <p:nvSpPr>
          <p:cNvPr id="2" name="Title 1"/>
          <p:cNvSpPr>
            <a:spLocks noGrp="1"/>
          </p:cNvSpPr>
          <p:nvPr>
            <p:ph type="title"/>
          </p:nvPr>
        </p:nvSpPr>
        <p:spPr/>
        <p:txBody>
          <a:bodyPr/>
          <a:lstStyle/>
          <a:p>
            <a:r>
              <a:rPr lang="en-US" dirty="0">
                <a:solidFill>
                  <a:schemeClr val="accent3"/>
                </a:solidFill>
              </a:rPr>
              <a:t>Objectives</a:t>
            </a:r>
            <a:endParaRPr lang="en-US" sz="4000" dirty="0">
              <a:solidFill>
                <a:schemeClr val="accent3"/>
              </a:solidFill>
            </a:endParaRPr>
          </a:p>
        </p:txBody>
      </p:sp>
    </p:spTree>
    <p:extLst>
      <p:ext uri="{BB962C8B-B14F-4D97-AF65-F5344CB8AC3E}">
        <p14:creationId xmlns:p14="http://schemas.microsoft.com/office/powerpoint/2010/main" val="319265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383" r="20383"/>
          <a:stretch>
            <a:fillRect/>
          </a:stretch>
        </p:blipFill>
        <p:spPr/>
      </p:pic>
      <p:sp>
        <p:nvSpPr>
          <p:cNvPr id="6" name="Title 1"/>
          <p:cNvSpPr>
            <a:spLocks noGrp="1"/>
          </p:cNvSpPr>
          <p:nvPr>
            <p:ph type="title"/>
          </p:nvPr>
        </p:nvSpPr>
        <p:spPr>
          <a:xfrm>
            <a:off x="37644" y="296862"/>
            <a:ext cx="5867400" cy="1292662"/>
          </a:xfrm>
        </p:spPr>
        <p:txBody>
          <a:bodyPr/>
          <a:lstStyle/>
          <a:p>
            <a:r>
              <a:rPr lang="en-US" sz="4000" dirty="0"/>
              <a:t>Lab: </a:t>
            </a:r>
            <a:r>
              <a:rPr lang="en-US" sz="4000" dirty="0">
                <a:solidFill>
                  <a:schemeClr val="accent3"/>
                </a:solidFill>
              </a:rPr>
              <a:t>Create a Terraform Module</a:t>
            </a:r>
          </a:p>
        </p:txBody>
      </p:sp>
    </p:spTree>
    <p:extLst>
      <p:ext uri="{BB962C8B-B14F-4D97-AF65-F5344CB8AC3E}">
        <p14:creationId xmlns:p14="http://schemas.microsoft.com/office/powerpoint/2010/main" val="391750063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3508653"/>
          </a:xfrm>
        </p:spPr>
        <p:txBody>
          <a:bodyPr/>
          <a:lstStyle/>
          <a:p>
            <a:r>
              <a:rPr lang="en-US" dirty="0"/>
              <a:t>What would be a good use case for creating a custom module?</a:t>
            </a:r>
          </a:p>
          <a:p>
            <a:r>
              <a:rPr lang="en-US" dirty="0"/>
              <a:t>How would I get the 16</a:t>
            </a:r>
            <a:r>
              <a:rPr lang="en-US" baseline="30000" dirty="0"/>
              <a:t>th</a:t>
            </a:r>
            <a:r>
              <a:rPr lang="en-US" dirty="0"/>
              <a:t> </a:t>
            </a:r>
            <a:r>
              <a:rPr lang="en-US" dirty="0" err="1"/>
              <a:t>ip</a:t>
            </a:r>
            <a:r>
              <a:rPr lang="en-US" dirty="0"/>
              <a:t> address in the CIDR address prefix 10.12.127.0/20 using Terraform?</a:t>
            </a:r>
          </a:p>
          <a:p>
            <a:r>
              <a:rPr lang="en-US" dirty="0"/>
              <a:t>When would it be good to use Terraform locals?</a:t>
            </a:r>
          </a:p>
          <a:p>
            <a:pPr marL="0" indent="0">
              <a:buNone/>
            </a:pPr>
            <a:endParaRPr lang="en-US" dirty="0"/>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4000" dirty="0">
              <a:solidFill>
                <a:schemeClr val="accent3"/>
              </a:solidFill>
            </a:endParaRPr>
          </a:p>
        </p:txBody>
      </p:sp>
    </p:spTree>
    <p:extLst>
      <p:ext uri="{BB962C8B-B14F-4D97-AF65-F5344CB8AC3E}">
        <p14:creationId xmlns:p14="http://schemas.microsoft.com/office/powerpoint/2010/main" val="79136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Follow up questions?</a:t>
            </a:r>
            <a:endParaRPr lang="en-US" sz="4000" dirty="0">
              <a:solidFill>
                <a:schemeClr val="accent3"/>
              </a:solidFill>
            </a:endParaRPr>
          </a:p>
        </p:txBody>
      </p:sp>
    </p:spTree>
    <p:extLst>
      <p:ext uri="{BB962C8B-B14F-4D97-AF65-F5344CB8AC3E}">
        <p14:creationId xmlns:p14="http://schemas.microsoft.com/office/powerpoint/2010/main" val="184515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nchor="ctr"/>
          <a:lstStyle/>
          <a:p>
            <a:r>
              <a:rPr lang="en-US" sz="2800" dirty="0">
                <a:cs typeface="Segoe UI"/>
              </a:rPr>
              <a:t>Section 3</a:t>
            </a:r>
            <a:br>
              <a:rPr lang="en-US" sz="3200" dirty="0"/>
            </a:br>
            <a:r>
              <a:rPr lang="en-US" sz="4000" dirty="0">
                <a:cs typeface="Segoe UI"/>
              </a:rPr>
              <a:t>Deploying Resources</a:t>
            </a:r>
          </a:p>
        </p:txBody>
      </p:sp>
    </p:spTree>
    <p:extLst>
      <p:ext uri="{BB962C8B-B14F-4D97-AF65-F5344CB8AC3E}">
        <p14:creationId xmlns:p14="http://schemas.microsoft.com/office/powerpoint/2010/main" val="159355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292662"/>
          </a:xfrm>
        </p:spPr>
        <p:txBody>
          <a:bodyPr/>
          <a:lstStyle/>
          <a:p>
            <a:r>
              <a:rPr lang="en-US" dirty="0"/>
              <a:t>Learn how to deploy resources that depend on each other</a:t>
            </a:r>
          </a:p>
          <a:p>
            <a:r>
              <a:rPr lang="en-US" dirty="0"/>
              <a:t>Learn how to provision resources</a:t>
            </a:r>
          </a:p>
        </p:txBody>
      </p:sp>
      <p:sp>
        <p:nvSpPr>
          <p:cNvPr id="2" name="Title 1"/>
          <p:cNvSpPr>
            <a:spLocks noGrp="1"/>
          </p:cNvSpPr>
          <p:nvPr>
            <p:ph type="title"/>
          </p:nvPr>
        </p:nvSpPr>
        <p:spPr/>
        <p:txBody>
          <a:bodyPr/>
          <a:lstStyle/>
          <a:p>
            <a:r>
              <a:rPr lang="en-US" dirty="0">
                <a:solidFill>
                  <a:schemeClr val="accent3"/>
                </a:solidFill>
              </a:rPr>
              <a:t>Objectives</a:t>
            </a:r>
            <a:endParaRPr lang="en-US" sz="4000" dirty="0">
              <a:solidFill>
                <a:schemeClr val="accent3"/>
              </a:solidFill>
            </a:endParaRPr>
          </a:p>
        </p:txBody>
      </p:sp>
    </p:spTree>
    <p:extLst>
      <p:ext uri="{BB962C8B-B14F-4D97-AF65-F5344CB8AC3E}">
        <p14:creationId xmlns:p14="http://schemas.microsoft.com/office/powerpoint/2010/main" val="112019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4271939"/>
          </a:xfrm>
        </p:spPr>
        <p:txBody>
          <a:bodyPr/>
          <a:lstStyle/>
          <a:p>
            <a:r>
              <a:rPr lang="en-US" dirty="0"/>
              <a:t>Who are we?</a:t>
            </a:r>
          </a:p>
          <a:p>
            <a:pPr lvl="0"/>
            <a:r>
              <a:rPr lang="en-US" dirty="0"/>
              <a:t>Who are you?</a:t>
            </a:r>
          </a:p>
          <a:p>
            <a:pPr lvl="1"/>
            <a:r>
              <a:rPr lang="en-US" dirty="0"/>
              <a:t>Terraform experience level</a:t>
            </a:r>
          </a:p>
          <a:p>
            <a:pPr lvl="2"/>
            <a:r>
              <a:rPr lang="en-US" dirty="0"/>
              <a:t>I’m an expert</a:t>
            </a:r>
          </a:p>
          <a:p>
            <a:pPr lvl="2"/>
            <a:r>
              <a:rPr lang="en-US" dirty="0"/>
              <a:t>I’m pretty good</a:t>
            </a:r>
          </a:p>
          <a:p>
            <a:pPr lvl="2"/>
            <a:r>
              <a:rPr lang="en-US" dirty="0"/>
              <a:t>Basic knowledge</a:t>
            </a:r>
          </a:p>
          <a:p>
            <a:pPr lvl="2"/>
            <a:r>
              <a:rPr lang="en-US" dirty="0"/>
              <a:t>I know nothing</a:t>
            </a:r>
          </a:p>
          <a:p>
            <a:pPr lvl="1"/>
            <a:r>
              <a:rPr lang="en-US" dirty="0"/>
              <a:t>Azure experience level</a:t>
            </a:r>
          </a:p>
          <a:p>
            <a:pPr lvl="1"/>
            <a:endParaRPr lang="en-US" dirty="0"/>
          </a:p>
          <a:p>
            <a:pPr lvl="1"/>
            <a:endParaRPr lang="en-US" dirty="0"/>
          </a:p>
        </p:txBody>
      </p:sp>
      <p:sp>
        <p:nvSpPr>
          <p:cNvPr id="2" name="Title 1"/>
          <p:cNvSpPr>
            <a:spLocks noGrp="1"/>
          </p:cNvSpPr>
          <p:nvPr>
            <p:ph type="title"/>
          </p:nvPr>
        </p:nvSpPr>
        <p:spPr/>
        <p:txBody>
          <a:bodyPr/>
          <a:lstStyle/>
          <a:p>
            <a:r>
              <a:rPr lang="en-US" dirty="0">
                <a:solidFill>
                  <a:schemeClr val="accent3"/>
                </a:solidFill>
              </a:rPr>
              <a:t>Introductions</a:t>
            </a:r>
            <a:endParaRPr lang="en-US" sz="4000" dirty="0">
              <a:solidFill>
                <a:schemeClr val="accent3"/>
              </a:solidFill>
            </a:endParaRPr>
          </a:p>
        </p:txBody>
      </p:sp>
    </p:spTree>
    <p:extLst>
      <p:ext uri="{BB962C8B-B14F-4D97-AF65-F5344CB8AC3E}">
        <p14:creationId xmlns:p14="http://schemas.microsoft.com/office/powerpoint/2010/main" val="325188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383" r="20383"/>
          <a:stretch>
            <a:fillRect/>
          </a:stretch>
        </p:blipFill>
        <p:spPr/>
      </p:pic>
      <p:sp>
        <p:nvSpPr>
          <p:cNvPr id="6" name="Title 1"/>
          <p:cNvSpPr>
            <a:spLocks noGrp="1"/>
          </p:cNvSpPr>
          <p:nvPr>
            <p:ph type="title"/>
          </p:nvPr>
        </p:nvSpPr>
        <p:spPr>
          <a:xfrm>
            <a:off x="37644" y="296862"/>
            <a:ext cx="5867400" cy="738664"/>
          </a:xfrm>
        </p:spPr>
        <p:txBody>
          <a:bodyPr/>
          <a:lstStyle/>
          <a:p>
            <a:r>
              <a:rPr lang="en-US" sz="4000" dirty="0"/>
              <a:t>Lab: </a:t>
            </a:r>
            <a:r>
              <a:rPr lang="en-US" sz="4000" dirty="0">
                <a:solidFill>
                  <a:schemeClr val="accent3"/>
                </a:solidFill>
              </a:rPr>
              <a:t>Deploy Resources</a:t>
            </a:r>
          </a:p>
        </p:txBody>
      </p:sp>
    </p:spTree>
    <p:extLst>
      <p:ext uri="{BB962C8B-B14F-4D97-AF65-F5344CB8AC3E}">
        <p14:creationId xmlns:p14="http://schemas.microsoft.com/office/powerpoint/2010/main" val="336690913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5503045"/>
          </a:xfrm>
        </p:spPr>
        <p:txBody>
          <a:bodyPr/>
          <a:lstStyle/>
          <a:p>
            <a:r>
              <a:rPr lang="en-US" dirty="0"/>
              <a:t>If you have a resource named azurerm_network_interface.vm, and need to deploy a virtual machine that depends on this resource, how do you explicitly ensure that azurerm_network_interface.vm is provisioned completely before the </a:t>
            </a:r>
            <a:r>
              <a:rPr lang="en-US" dirty="0" err="1"/>
              <a:t>vm</a:t>
            </a:r>
            <a:r>
              <a:rPr lang="en-US" dirty="0"/>
              <a:t>?</a:t>
            </a:r>
          </a:p>
          <a:p>
            <a:r>
              <a:rPr lang="en-US" dirty="0">
                <a:cs typeface="Segoe UI Light"/>
              </a:rPr>
              <a:t>How do I reference an </a:t>
            </a:r>
            <a:r>
              <a:rPr lang="en-US" b="1" dirty="0">
                <a:cs typeface="Segoe UI Light"/>
              </a:rPr>
              <a:t>existing</a:t>
            </a:r>
            <a:r>
              <a:rPr lang="en-US" dirty="0">
                <a:cs typeface="Segoe UI Light"/>
              </a:rPr>
              <a:t> Azure Key Vault secret in Terraform?</a:t>
            </a:r>
          </a:p>
          <a:p>
            <a:r>
              <a:rPr lang="en-US" dirty="0">
                <a:cs typeface="Segoe UI Light"/>
              </a:rPr>
              <a:t>What command is</a:t>
            </a:r>
            <a:r>
              <a:rPr lang="en-US" dirty="0"/>
              <a:t> used to generate a visual representation of either a configuration or execution plan.</a:t>
            </a:r>
          </a:p>
          <a:p>
            <a:endParaRPr lang="en-US" dirty="0"/>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4000" dirty="0">
              <a:solidFill>
                <a:schemeClr val="accent3"/>
              </a:solidFill>
            </a:endParaRPr>
          </a:p>
        </p:txBody>
      </p:sp>
    </p:spTree>
    <p:extLst>
      <p:ext uri="{BB962C8B-B14F-4D97-AF65-F5344CB8AC3E}">
        <p14:creationId xmlns:p14="http://schemas.microsoft.com/office/powerpoint/2010/main" val="347226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Follow up questions?</a:t>
            </a:r>
            <a:endParaRPr lang="en-US" sz="4000" dirty="0">
              <a:solidFill>
                <a:schemeClr val="accent3"/>
              </a:solidFill>
            </a:endParaRPr>
          </a:p>
        </p:txBody>
      </p:sp>
    </p:spTree>
    <p:extLst>
      <p:ext uri="{BB962C8B-B14F-4D97-AF65-F5344CB8AC3E}">
        <p14:creationId xmlns:p14="http://schemas.microsoft.com/office/powerpoint/2010/main" val="84700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27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405916437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698927"/>
          </a:xfrm>
        </p:spPr>
        <p:txBody>
          <a:bodyPr/>
          <a:lstStyle/>
          <a:p>
            <a:r>
              <a:rPr lang="en-US" dirty="0"/>
              <a:t>Running Terraform on your favorite platform</a:t>
            </a:r>
          </a:p>
          <a:p>
            <a:pPr lvl="1"/>
            <a:r>
              <a:rPr lang="en-US" dirty="0"/>
              <a:t>Test</a:t>
            </a:r>
          </a:p>
          <a:p>
            <a:r>
              <a:rPr lang="en-US" dirty="0"/>
              <a:t>Editing playbooks</a:t>
            </a:r>
          </a:p>
        </p:txBody>
      </p:sp>
      <p:sp>
        <p:nvSpPr>
          <p:cNvPr id="2" name="Title 1"/>
          <p:cNvSpPr>
            <a:spLocks noGrp="1"/>
          </p:cNvSpPr>
          <p:nvPr>
            <p:ph type="title"/>
          </p:nvPr>
        </p:nvSpPr>
        <p:spPr/>
        <p:txBody>
          <a:bodyPr/>
          <a:lstStyle/>
          <a:p>
            <a:r>
              <a:rPr lang="en-US" dirty="0">
                <a:solidFill>
                  <a:srgbClr val="0078D7"/>
                </a:solidFill>
              </a:rPr>
              <a:t>Objectives</a:t>
            </a:r>
            <a:endParaRPr lang="en-US" sz="4000" dirty="0">
              <a:solidFill>
                <a:srgbClr val="0078D7"/>
              </a:solidFill>
            </a:endParaRPr>
          </a:p>
        </p:txBody>
      </p:sp>
    </p:spTree>
    <p:extLst>
      <p:ext uri="{BB962C8B-B14F-4D97-AF65-F5344CB8AC3E}">
        <p14:creationId xmlns:p14="http://schemas.microsoft.com/office/powerpoint/2010/main" val="392505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383" r="20383"/>
          <a:stretch>
            <a:fillRect/>
          </a:stretch>
        </p:blipFill>
        <p:spPr/>
      </p:pic>
      <p:sp>
        <p:nvSpPr>
          <p:cNvPr id="6" name="Title 1"/>
          <p:cNvSpPr>
            <a:spLocks noGrp="1"/>
          </p:cNvSpPr>
          <p:nvPr>
            <p:ph type="title"/>
          </p:nvPr>
        </p:nvSpPr>
        <p:spPr>
          <a:xfrm>
            <a:off x="37644" y="296862"/>
            <a:ext cx="5867400" cy="738664"/>
          </a:xfrm>
        </p:spPr>
        <p:txBody>
          <a:bodyPr/>
          <a:lstStyle/>
          <a:p>
            <a:r>
              <a:rPr lang="en-US" sz="4000" dirty="0"/>
              <a:t>Lab: </a:t>
            </a:r>
            <a:r>
              <a:rPr lang="en-US" sz="4000" dirty="0">
                <a:solidFill>
                  <a:schemeClr val="accent3"/>
                </a:solidFill>
              </a:rPr>
              <a:t>&lt;&lt;Add Lab Name: &gt;&gt;</a:t>
            </a:r>
          </a:p>
        </p:txBody>
      </p:sp>
      <p:sp>
        <p:nvSpPr>
          <p:cNvPr id="7" name="Title 1"/>
          <p:cNvSpPr txBox="1">
            <a:spLocks/>
          </p:cNvSpPr>
          <p:nvPr/>
        </p:nvSpPr>
        <p:spPr>
          <a:xfrm>
            <a:off x="228144" y="3268662"/>
            <a:ext cx="5486399" cy="683264"/>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&lt;&lt; Add Lab Description &gt;&gt;</a:t>
            </a:r>
          </a:p>
        </p:txBody>
      </p:sp>
    </p:spTree>
    <p:extLst>
      <p:ext uri="{BB962C8B-B14F-4D97-AF65-F5344CB8AC3E}">
        <p14:creationId xmlns:p14="http://schemas.microsoft.com/office/powerpoint/2010/main" val="145920118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Question #1</a:t>
            </a:r>
          </a:p>
          <a:p>
            <a:r>
              <a:rPr lang="en-US" dirty="0"/>
              <a:t>Question #2</a:t>
            </a:r>
          </a:p>
          <a:p>
            <a:r>
              <a:rPr lang="en-US" dirty="0"/>
              <a:t>Question #3</a:t>
            </a:r>
          </a:p>
        </p:txBody>
      </p:sp>
      <p:sp>
        <p:nvSpPr>
          <p:cNvPr id="2" name="Title 1"/>
          <p:cNvSpPr>
            <a:spLocks noGrp="1"/>
          </p:cNvSpPr>
          <p:nvPr>
            <p:ph type="title"/>
          </p:nvPr>
        </p:nvSpPr>
        <p:spPr/>
        <p:txBody>
          <a:bodyPr/>
          <a:lstStyle/>
          <a:p>
            <a:r>
              <a:rPr lang="en-US">
                <a:solidFill>
                  <a:schemeClr val="accent3"/>
                </a:solidFill>
              </a:rPr>
              <a:t>Knowledge </a:t>
            </a:r>
            <a:r>
              <a:rPr lang="en-US" dirty="0">
                <a:solidFill>
                  <a:schemeClr val="accent3"/>
                </a:solidFill>
              </a:rPr>
              <a:t>Check</a:t>
            </a:r>
            <a:endParaRPr lang="en-US" sz="4000" dirty="0">
              <a:solidFill>
                <a:schemeClr val="accent3"/>
              </a:solidFill>
            </a:endParaRPr>
          </a:p>
        </p:txBody>
      </p:sp>
    </p:spTree>
    <p:extLst>
      <p:ext uri="{BB962C8B-B14F-4D97-AF65-F5344CB8AC3E}">
        <p14:creationId xmlns:p14="http://schemas.microsoft.com/office/powerpoint/2010/main" val="153391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181862"/>
          </a:xfrm>
        </p:spPr>
        <p:txBody>
          <a:bodyPr/>
          <a:lstStyle/>
          <a:p>
            <a:r>
              <a:rPr lang="en-US" dirty="0"/>
              <a:t>Someone who wants to know the basics of Terraform in Azure</a:t>
            </a:r>
          </a:p>
        </p:txBody>
      </p:sp>
      <p:sp>
        <p:nvSpPr>
          <p:cNvPr id="2" name="Title 1"/>
          <p:cNvSpPr>
            <a:spLocks noGrp="1"/>
          </p:cNvSpPr>
          <p:nvPr>
            <p:ph type="title"/>
          </p:nvPr>
        </p:nvSpPr>
        <p:spPr/>
        <p:txBody>
          <a:bodyPr/>
          <a:lstStyle/>
          <a:p>
            <a:r>
              <a:rPr lang="en-US" dirty="0">
                <a:solidFill>
                  <a:schemeClr val="accent3"/>
                </a:solidFill>
              </a:rPr>
              <a:t>Who is this workshop for?</a:t>
            </a:r>
            <a:endParaRPr lang="en-US" sz="4000" dirty="0">
              <a:solidFill>
                <a:schemeClr val="accent3"/>
              </a:solidFill>
            </a:endParaRPr>
          </a:p>
        </p:txBody>
      </p:sp>
    </p:spTree>
    <p:extLst>
      <p:ext uri="{BB962C8B-B14F-4D97-AF65-F5344CB8AC3E}">
        <p14:creationId xmlns:p14="http://schemas.microsoft.com/office/powerpoint/2010/main" val="19709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2308324"/>
          </a:xfrm>
        </p:spPr>
        <p:txBody>
          <a:bodyPr/>
          <a:lstStyle/>
          <a:p>
            <a:r>
              <a:rPr lang="en-US" dirty="0"/>
              <a:t>See how Terraform integrates with Azure</a:t>
            </a:r>
          </a:p>
          <a:p>
            <a:r>
              <a:rPr lang="en-US" dirty="0"/>
              <a:t>Use several Azure Modules</a:t>
            </a:r>
          </a:p>
          <a:p>
            <a:r>
              <a:rPr lang="en-US" dirty="0"/>
              <a:t>Ease secret challenges</a:t>
            </a:r>
          </a:p>
          <a:p>
            <a:pPr lvl="1"/>
            <a:endParaRPr lang="en-US" dirty="0"/>
          </a:p>
        </p:txBody>
      </p:sp>
      <p:sp>
        <p:nvSpPr>
          <p:cNvPr id="2" name="Title 1"/>
          <p:cNvSpPr>
            <a:spLocks noGrp="1"/>
          </p:cNvSpPr>
          <p:nvPr>
            <p:ph type="title"/>
          </p:nvPr>
        </p:nvSpPr>
        <p:spPr/>
        <p:txBody>
          <a:bodyPr/>
          <a:lstStyle/>
          <a:p>
            <a:r>
              <a:rPr lang="en-US" dirty="0">
                <a:solidFill>
                  <a:schemeClr val="accent3"/>
                </a:solidFill>
              </a:rPr>
              <a:t>What are we doing?</a:t>
            </a:r>
            <a:endParaRPr lang="en-US" sz="4000" dirty="0">
              <a:solidFill>
                <a:schemeClr val="accent3"/>
              </a:solidFill>
            </a:endParaRPr>
          </a:p>
        </p:txBody>
      </p:sp>
    </p:spTree>
    <p:extLst>
      <p:ext uri="{BB962C8B-B14F-4D97-AF65-F5344CB8AC3E}">
        <p14:creationId xmlns:p14="http://schemas.microsoft.com/office/powerpoint/2010/main" val="168514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What is it?</a:t>
            </a:r>
          </a:p>
          <a:p>
            <a:r>
              <a:rPr lang="en-US" dirty="0"/>
              <a:t>Why do you care?  Why is it important?</a:t>
            </a:r>
          </a:p>
          <a:p>
            <a:r>
              <a:rPr lang="en-US" dirty="0"/>
              <a:t>What are some </a:t>
            </a:r>
            <a:r>
              <a:rPr lang="en-US" dirty="0" err="1"/>
              <a:t>IaC</a:t>
            </a:r>
            <a:r>
              <a:rPr lang="en-US" dirty="0"/>
              <a:t> characteristics?</a:t>
            </a:r>
          </a:p>
        </p:txBody>
      </p:sp>
      <p:sp>
        <p:nvSpPr>
          <p:cNvPr id="2" name="Title 1"/>
          <p:cNvSpPr>
            <a:spLocks noGrp="1"/>
          </p:cNvSpPr>
          <p:nvPr>
            <p:ph type="title"/>
          </p:nvPr>
        </p:nvSpPr>
        <p:spPr/>
        <p:txBody>
          <a:bodyPr/>
          <a:lstStyle/>
          <a:p>
            <a:r>
              <a:rPr lang="en-US" dirty="0">
                <a:solidFill>
                  <a:schemeClr val="accent3"/>
                </a:solidFill>
              </a:rPr>
              <a:t>Infrastructure as Code (</a:t>
            </a:r>
            <a:r>
              <a:rPr lang="en-US" dirty="0" err="1">
                <a:solidFill>
                  <a:schemeClr val="accent3"/>
                </a:solidFill>
              </a:rPr>
              <a:t>IaC</a:t>
            </a:r>
            <a:r>
              <a:rPr lang="en-US" dirty="0">
                <a:solidFill>
                  <a:schemeClr val="accent3"/>
                </a:solidFill>
              </a:rPr>
              <a:t>)</a:t>
            </a:r>
            <a:endParaRPr lang="en-US" sz="4000" dirty="0">
              <a:solidFill>
                <a:schemeClr val="accent3"/>
              </a:solidFill>
            </a:endParaRPr>
          </a:p>
        </p:txBody>
      </p:sp>
    </p:spTree>
    <p:extLst>
      <p:ext uri="{BB962C8B-B14F-4D97-AF65-F5344CB8AC3E}">
        <p14:creationId xmlns:p14="http://schemas.microsoft.com/office/powerpoint/2010/main" val="173052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What are your expectations today?</a:t>
            </a:r>
            <a:endParaRPr lang="en-US" sz="4000" dirty="0">
              <a:solidFill>
                <a:schemeClr val="accent3"/>
              </a:solidFill>
            </a:endParaRPr>
          </a:p>
        </p:txBody>
      </p:sp>
    </p:spTree>
    <p:extLst>
      <p:ext uri="{BB962C8B-B14F-4D97-AF65-F5344CB8AC3E}">
        <p14:creationId xmlns:p14="http://schemas.microsoft.com/office/powerpoint/2010/main" val="246170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394165"/>
            <a:ext cx="11887200" cy="1902059"/>
          </a:xfrm>
        </p:spPr>
        <p:txBody>
          <a:bodyPr/>
          <a:lstStyle/>
          <a:p>
            <a:r>
              <a:rPr lang="en-US" dirty="0"/>
              <a:t>Take your time in labs, understand what you’re doing</a:t>
            </a:r>
          </a:p>
          <a:p>
            <a:r>
              <a:rPr lang="en-US" dirty="0"/>
              <a:t>Deep dive the commands with </a:t>
            </a:r>
            <a:r>
              <a:rPr lang="en-US" dirty="0">
                <a:latin typeface="Consolas" panose="020B0609020204030204" pitchFamily="49" charset="0"/>
              </a:rPr>
              <a:t>--help</a:t>
            </a:r>
          </a:p>
          <a:p>
            <a:r>
              <a:rPr lang="en-US" dirty="0"/>
              <a:t>Ask questions!</a:t>
            </a:r>
          </a:p>
        </p:txBody>
      </p:sp>
      <p:sp>
        <p:nvSpPr>
          <p:cNvPr id="2" name="Title 1"/>
          <p:cNvSpPr>
            <a:spLocks noGrp="1"/>
          </p:cNvSpPr>
          <p:nvPr>
            <p:ph type="title"/>
          </p:nvPr>
        </p:nvSpPr>
        <p:spPr/>
        <p:txBody>
          <a:bodyPr/>
          <a:lstStyle/>
          <a:p>
            <a:r>
              <a:rPr lang="en-US" dirty="0">
                <a:solidFill>
                  <a:schemeClr val="accent3"/>
                </a:solidFill>
              </a:rPr>
              <a:t>How can I get the most out of today?</a:t>
            </a:r>
            <a:endParaRPr lang="en-US" sz="4000" dirty="0">
              <a:solidFill>
                <a:schemeClr val="accent3"/>
              </a:solidFill>
            </a:endParaRPr>
          </a:p>
        </p:txBody>
      </p:sp>
    </p:spTree>
    <p:extLst>
      <p:ext uri="{BB962C8B-B14F-4D97-AF65-F5344CB8AC3E}">
        <p14:creationId xmlns:p14="http://schemas.microsoft.com/office/powerpoint/2010/main" val="856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4">
      <a:dk1>
        <a:sysClr val="windowText" lastClr="000000"/>
      </a:dk1>
      <a:lt1>
        <a:sysClr val="window" lastClr="FFFFFF"/>
      </a:lt1>
      <a:dk2>
        <a:srgbClr val="323232"/>
      </a:dk2>
      <a:lt2>
        <a:srgbClr val="E3DED1"/>
      </a:lt2>
      <a:accent1>
        <a:srgbClr val="002060"/>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fb9ea31f-0ab8-44ff-80d1-5777f6d9d945">
      <UserInfo>
        <DisplayName/>
        <AccountId xsi:nil="true"/>
        <AccountType/>
      </UserInfo>
    </SharedWithUsers>
    <MediaServiceKeyPoints xmlns="cea7764e-6bf9-427d-be15-e74097e0a61c"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http://schemas.microsoft.com/sharepoint/v3"/>
    <ds:schemaRef ds:uri="6fb052f2-9f18-4f1c-9400-7794d3d0e413"/>
    <ds:schemaRef ds:uri="http://schemas.openxmlformats.org/package/2006/metadata/core-properties"/>
    <ds:schemaRef ds:uri="http://purl.org/dc/elements/1.1/"/>
    <ds:schemaRef ds:uri="62199e14-cbe8-4dbe-9b23-71f112004741"/>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77BFF58-E79E-4220-B7D9-16A291EEDAE4}"/>
</file>

<file path=docProps/app.xml><?xml version="1.0" encoding="utf-8"?>
<Properties xmlns="http://schemas.openxmlformats.org/officeDocument/2006/extended-properties" xmlns:vt="http://schemas.openxmlformats.org/officeDocument/2006/docPropsVTypes">
  <Template>Lesson Template Advanced Services Delivery</Template>
  <TotalTime>1110</TotalTime>
  <Words>4120</Words>
  <Application>Microsoft Office PowerPoint</Application>
  <PresentationFormat>Custom</PresentationFormat>
  <Paragraphs>454</Paragraphs>
  <Slides>48</Slides>
  <Notes>48</Notes>
  <HiddenSlides>6</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48</vt:i4>
      </vt:variant>
    </vt:vector>
  </HeadingPairs>
  <TitlesOfParts>
    <vt:vector size="58" baseType="lpstr">
      <vt:lpstr>Arial</vt:lpstr>
      <vt:lpstr>Calibri</vt:lpstr>
      <vt:lpstr>Calibri Light</vt:lpstr>
      <vt:lpstr>Consolas</vt:lpstr>
      <vt:lpstr>Segoe UI</vt:lpstr>
      <vt:lpstr>Segoe UI Light</vt:lpstr>
      <vt:lpstr>Wingdings</vt:lpstr>
      <vt:lpstr>WHITE TEMPLATE</vt:lpstr>
      <vt:lpstr>COLOR TEMPLATE</vt:lpstr>
      <vt:lpstr>1_WHITE TEMPLATE</vt:lpstr>
      <vt:lpstr>Introduction Terraform &amp; Azure</vt:lpstr>
      <vt:lpstr>PowerPoint Presentation</vt:lpstr>
      <vt:lpstr>Schedule</vt:lpstr>
      <vt:lpstr>Introductions</vt:lpstr>
      <vt:lpstr>Who is this workshop for?</vt:lpstr>
      <vt:lpstr>What are we doing?</vt:lpstr>
      <vt:lpstr>Infrastructure as Code (IaC)</vt:lpstr>
      <vt:lpstr>What are your expectations today?</vt:lpstr>
      <vt:lpstr>How can I get the most out of today?</vt:lpstr>
      <vt:lpstr>Follow up questions?</vt:lpstr>
      <vt:lpstr>Section 0 Configuring Terraform Environment</vt:lpstr>
      <vt:lpstr>Objectives</vt:lpstr>
      <vt:lpstr>Platforms:</vt:lpstr>
      <vt:lpstr>Azure Cloud Shell</vt:lpstr>
      <vt:lpstr>Editing</vt:lpstr>
      <vt:lpstr>VS Code</vt:lpstr>
      <vt:lpstr>Editing</vt:lpstr>
      <vt:lpstr>Lab: Environment Setup &amp; Configuration</vt:lpstr>
      <vt:lpstr>Follow up questions?</vt:lpstr>
      <vt:lpstr>Section 1 Setup Azure Provider</vt:lpstr>
      <vt:lpstr>Objectives</vt:lpstr>
      <vt:lpstr>Authentication</vt:lpstr>
      <vt:lpstr>Service Principal</vt:lpstr>
      <vt:lpstr>Lab: Setup Azure Provider</vt:lpstr>
      <vt:lpstr>Knowledge Check</vt:lpstr>
      <vt:lpstr>Follow up questions?</vt:lpstr>
      <vt:lpstr>Section 2 Setup Remote Backend</vt:lpstr>
      <vt:lpstr>Objectives</vt:lpstr>
      <vt:lpstr>What is Azure Key Vault?</vt:lpstr>
      <vt:lpstr>Lab: Managing Terraform State on Azure</vt:lpstr>
      <vt:lpstr>Knowledge Check</vt:lpstr>
      <vt:lpstr>Follow up questions?</vt:lpstr>
      <vt:lpstr>Section 3 Terraform Modules</vt:lpstr>
      <vt:lpstr>Objectives</vt:lpstr>
      <vt:lpstr>Lab: Create a Terraform Module</vt:lpstr>
      <vt:lpstr>Knowledge Check</vt:lpstr>
      <vt:lpstr>Follow up questions?</vt:lpstr>
      <vt:lpstr>Section 3 Deploying Resources</vt:lpstr>
      <vt:lpstr>Objectives</vt:lpstr>
      <vt:lpstr>Lab: Deploy Resources</vt:lpstr>
      <vt:lpstr>Knowledge Check</vt:lpstr>
      <vt:lpstr>Follow up questions?</vt:lpstr>
      <vt:lpstr>PowerPoint Presentation</vt:lpstr>
      <vt:lpstr>Photo layout 1</vt:lpstr>
      <vt:lpstr>Objectives</vt:lpstr>
      <vt:lpstr>Lab: &lt;&lt;Add Lab Name: &gt;&gt;</vt:lpstr>
      <vt:lpstr>Knowledge Check</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&lt;&lt;Product Name: Lesson Title&gt;&gt;  &lt;&lt;Lesson Description&gt;&gt;</dc:title>
  <dc:subject>&lt;Speech title here&gt;</dc:subject>
  <dc:creator>Mark Short</dc:creator>
  <cp:keywords>MSVID, Brand Guidelines, Branding, Visual Identity, grid</cp:keywords>
  <dc:description>Template: Maryfj_x000d_
Formatting: _x000d_
Audience Type:</dc:description>
  <cp:lastModifiedBy>Jonathan Reynes</cp:lastModifiedBy>
  <cp:revision>132</cp:revision>
  <dcterms:created xsi:type="dcterms:W3CDTF">2016-06-21T22:22:39Z</dcterms:created>
  <dcterms:modified xsi:type="dcterms:W3CDTF">2020-01-03T16:12:23Z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f2745818-14c6-4653-909b-ca3ed565e4c3</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sanair@microsoft.com</vt:lpwstr>
  </property>
  <property fmtid="{D5CDD505-2E9C-101B-9397-08002B2CF9AE}" pid="16" name="MSIP_Label_f42aa342-8706-4288-bd11-ebb85995028c_SetDate">
    <vt:lpwstr>2017-10-04T13:13:59.1289953-07:00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