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3d23e6a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3d23e6a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3d23e6a8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3d23e6a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3d23e6a8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3d23e6a8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3d23e6a8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3d23e6a8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3d23e6a8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3d23e6a8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3d23e6a8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3d23e6a8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3d23e6a8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3d23e6a8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3d23e6a8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3d23e6a8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3d23e6a8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3d23e6a8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3d23e6a8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3d23e6a8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3d23e6a8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3d23e6a8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3d23e6a8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3d23e6a8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56200" y="120625"/>
            <a:ext cx="86694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Problem Statement (problem no.1): </a:t>
            </a:r>
            <a:r>
              <a:rPr lang="en" sz="1200">
                <a:solidFill>
                  <a:schemeClr val="dk1"/>
                </a:solidFill>
                <a:latin typeface="Roboto"/>
                <a:ea typeface="Roboto"/>
                <a:cs typeface="Roboto"/>
                <a:sym typeface="Roboto"/>
              </a:rPr>
              <a:t>Leveraging AI/ML for Enhanced Analysis of FIRs: A Comprehensive Approach for Proper Act and Section Identification</a:t>
            </a:r>
            <a:endParaRPr sz="1800">
              <a:solidFill>
                <a:schemeClr val="dk2"/>
              </a:solidFill>
            </a:endParaRPr>
          </a:p>
        </p:txBody>
      </p:sp>
      <p:sp>
        <p:nvSpPr>
          <p:cNvPr id="55" name="Google Shape;55;p13"/>
          <p:cNvSpPr txBox="1"/>
          <p:nvPr/>
        </p:nvSpPr>
        <p:spPr>
          <a:xfrm>
            <a:off x="496300" y="929450"/>
            <a:ext cx="7279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74151"/>
                </a:solidFill>
                <a:latin typeface="Roboto"/>
                <a:ea typeface="Roboto"/>
                <a:cs typeface="Roboto"/>
                <a:sym typeface="Roboto"/>
              </a:rPr>
              <a:t>. </a:t>
            </a:r>
            <a:r>
              <a:rPr lang="en" sz="1200">
                <a:solidFill>
                  <a:srgbClr val="374151"/>
                </a:solidFill>
                <a:latin typeface="Roboto"/>
                <a:ea typeface="Roboto"/>
                <a:cs typeface="Roboto"/>
                <a:sym typeface="Roboto"/>
              </a:rPr>
              <a:t>In the realm of law enforcement and criminal justice, the First Information Report (FIR) serves as a critical document that initiates the legal process. However, the manual analysis of FIRs can be time-consuming and prone to errors. This presentation explores the application of Artificial Intelligence and Machine Learning (AI/ML) techniques to streamline and improve the analysis of FIRs, with a specific focus on accurately identifying the relevant legal acts and sections.</a:t>
            </a:r>
            <a:endParaRPr sz="1200">
              <a:solidFill>
                <a:schemeClr val="dk2"/>
              </a:solidFill>
            </a:endParaRPr>
          </a:p>
        </p:txBody>
      </p:sp>
      <p:sp>
        <p:nvSpPr>
          <p:cNvPr id="56" name="Google Shape;56;p13"/>
          <p:cNvSpPr txBox="1"/>
          <p:nvPr/>
        </p:nvSpPr>
        <p:spPr>
          <a:xfrm>
            <a:off x="344650" y="2571750"/>
            <a:ext cx="7949100" cy="9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Objective :</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The primary objective of this presentation is to demonstrate how AI/ML algorithms can be employed to automate the analysis of FIRs, offering a more efficient and accurate method for identifying the relevant legal acts and sections. By leveraging advanced natural language processing and machine learning models, we aim to address the challenges associated with manual analysis and enhance the overall legal workflow.</a:t>
            </a:r>
            <a:endParaRPr sz="12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nvSpPr>
        <p:spPr>
          <a:xfrm>
            <a:off x="875450" y="120625"/>
            <a:ext cx="727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Flow chart for any query (problem number 2.)</a:t>
            </a:r>
            <a:endParaRPr sz="1800">
              <a:solidFill>
                <a:schemeClr val="dk2"/>
              </a:solidFill>
            </a:endParaRPr>
          </a:p>
        </p:txBody>
      </p:sp>
      <p:sp>
        <p:nvSpPr>
          <p:cNvPr id="103" name="Google Shape;103;p22"/>
          <p:cNvSpPr txBox="1"/>
          <p:nvPr/>
        </p:nvSpPr>
        <p:spPr>
          <a:xfrm>
            <a:off x="938625" y="739875"/>
            <a:ext cx="7279200" cy="33432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1.  User Inputs Legal Query:</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process begins when a user inputs a legal query into the AI Legal Advisor website.</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2 .  Query Processing:</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input query undergoes initial processing to identify key components and extract relevant information.</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 3.  Natural Language Understanding:</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system employs Natural Language Understanding to comprehend the user's query in everyday language, enhancing user-friendliness.</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 4.  Identify Act/Section:</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Using machine learning models, the system identifies the specific legal act and section related to the user's query.</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 5 .   Retrieve Punishment Data:</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system retrieves punishment data associated with the identified act and section from the legal repository.</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t/>
            </a:r>
            <a:endParaRPr sz="1200">
              <a:solidFill>
                <a:srgbClr val="37415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nvSpPr>
        <p:spPr>
          <a:xfrm>
            <a:off x="1128200" y="259650"/>
            <a:ext cx="7279200" cy="40527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6.  Predict Punishment:</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Machine learning models predict the potential punishment based on historical data, legal precedents, and sentencing guidelines.</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7.   Generate Response:</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system generates a comprehensive response that includes information about the identified act, section, and the predicted punishment.</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8 .  Display Answer to User:</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response is displayed on the website for the user to review.</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9 .  User Feedback:</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Users can provide feedback on the accuracy and usefulness of the information, contributing to continuous improvement.</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10 .  Update Legal Repository:</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Based on user feedback and any legislative changes, the legal repository is regularly updated to ensure the information remains accurate and current.</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11 .  End:</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process concludes, and the website stands ready for the next user query.</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sz="1800">
              <a:solidFill>
                <a:schemeClr val="dk2"/>
              </a:solidFill>
            </a:endParaRPr>
          </a:p>
        </p:txBody>
      </p:sp>
      <p:sp>
        <p:nvSpPr>
          <p:cNvPr id="109" name="Google Shape;109;p23"/>
          <p:cNvSpPr txBox="1"/>
          <p:nvPr/>
        </p:nvSpPr>
        <p:spPr>
          <a:xfrm>
            <a:off x="1241925" y="4312350"/>
            <a:ext cx="68496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Thanks </a:t>
            </a:r>
            <a:r>
              <a:rPr lang="en" sz="1650">
                <a:solidFill>
                  <a:srgbClr val="1F1F1F"/>
                </a:solidFill>
                <a:highlight>
                  <a:srgbClr val="FFFFFF"/>
                </a:highlight>
                <a:latin typeface="Roboto"/>
                <a:ea typeface="Roboto"/>
                <a:cs typeface="Roboto"/>
                <a:sym typeface="Roboto"/>
              </a:rPr>
              <a:t>Rajasthan Police Hackathon 1.0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nvSpPr>
        <p:spPr>
          <a:xfrm>
            <a:off x="559500" y="82725"/>
            <a:ext cx="7279200" cy="544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chemeClr val="dk2"/>
                </a:solidFill>
              </a:rPr>
              <a:t>Start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v</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[User Inputs Legal Query]</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v</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[Query Processing]</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v</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[Natural Language Understanding]</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v</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[Identify Act/Section]</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v</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[Retrieve Punishment Data]</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v</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[Predict Punishment]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v</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[Generate Response]</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v</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[Display Answer to User]</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v</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[User Feedback]</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v</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[Update Legal Repository]</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v</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rPr>
              <a:t>[End]</a:t>
            </a:r>
            <a:endParaRPr sz="9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18300" y="171175"/>
            <a:ext cx="7026600" cy="458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Solution Phase : </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i="1" lang="en" sz="1200">
                <a:solidFill>
                  <a:srgbClr val="374151"/>
                </a:solidFill>
                <a:latin typeface="Roboto"/>
                <a:ea typeface="Roboto"/>
                <a:cs typeface="Roboto"/>
                <a:sym typeface="Roboto"/>
              </a:rPr>
              <a:t> 1 .  Automated Act Identification:</a:t>
            </a:r>
            <a:endParaRPr sz="12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"Utilizing advanced Natural Language Processing (NLP) algorithms, our AI system can automatically identify and categorize legal acts relevant to the FIR. This ensures a swift and error-free process, reducing the burden on legal professionals."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i="1" lang="en" sz="1200">
                <a:solidFill>
                  <a:srgbClr val="374151"/>
                </a:solidFill>
                <a:latin typeface="Roboto"/>
                <a:ea typeface="Roboto"/>
                <a:cs typeface="Roboto"/>
                <a:sym typeface="Roboto"/>
              </a:rPr>
              <a:t> 2.  Section Recognition:</a:t>
            </a:r>
            <a:endParaRPr sz="12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"Machine Learning models are employed to recognize and extract specific sections from FIRs, enabling a precise understanding of the legal context. This not only accelerates the analysis but also minimizes the chances of oversight or misinterpretation."</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i="1" lang="en" sz="1200">
                <a:solidFill>
                  <a:srgbClr val="374151"/>
                </a:solidFill>
                <a:latin typeface="Roboto"/>
                <a:ea typeface="Roboto"/>
                <a:cs typeface="Roboto"/>
                <a:sym typeface="Roboto"/>
              </a:rPr>
              <a:t>3 .  Pattern Recognition for Precedents:</a:t>
            </a:r>
            <a:endParaRPr sz="12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"By analyzing a vast dataset of historical FIRs, our AI system can recognize patterns and precedents. This assists legal professionals in anticipating potential outcomes, optimizing case strategy, and ensuring consistency in legal decisions."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5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81475" y="449225"/>
            <a:ext cx="7279200" cy="23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374151"/>
                </a:solidFill>
                <a:latin typeface="Roboto"/>
                <a:ea typeface="Roboto"/>
                <a:cs typeface="Roboto"/>
                <a:sym typeface="Roboto"/>
              </a:rPr>
              <a:t>4  .   Sentiment Analysis for Context:</a:t>
            </a:r>
            <a:endParaRPr sz="12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"Understanding the emotional context of an FIR is crucial. Sentiment analysis algorithms are integrated to gauge the emotional tone of statements, aiding in a more nuanced interpretation of the reported incidents."</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i="1" lang="en" sz="1200">
                <a:solidFill>
                  <a:srgbClr val="374151"/>
                </a:solidFill>
                <a:latin typeface="Roboto"/>
                <a:ea typeface="Roboto"/>
                <a:cs typeface="Roboto"/>
                <a:sym typeface="Roboto"/>
              </a:rPr>
              <a:t>5  .   Case Prioritization:</a:t>
            </a:r>
            <a:endParaRPr sz="12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"Machine Learning algorithms can assist in prioritizing cases based on their severity and urgency. This ensures that law enforcement and legal resources are allocated efficiently, addressing critical matters promptly."</a:t>
            </a:r>
            <a:endParaRPr sz="1200">
              <a:solidFill>
                <a:srgbClr val="37415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913350" y="297550"/>
            <a:ext cx="7279200" cy="5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Clr>
                <a:schemeClr val="dk1"/>
              </a:buClr>
              <a:buSzPts val="1100"/>
              <a:buFont typeface="Arial"/>
              <a:buNone/>
            </a:pPr>
            <a:r>
              <a:rPr lang="en" sz="1800">
                <a:solidFill>
                  <a:srgbClr val="374151"/>
                </a:solidFill>
                <a:latin typeface="Roboto"/>
                <a:ea typeface="Roboto"/>
                <a:cs typeface="Roboto"/>
                <a:sym typeface="Roboto"/>
              </a:rPr>
              <a:t>Technological Elements :</a:t>
            </a:r>
            <a:endParaRPr sz="18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AutoNum type="arabicPeriod"/>
            </a:pPr>
            <a:r>
              <a:rPr i="1" lang="en" sz="1200">
                <a:solidFill>
                  <a:srgbClr val="374151"/>
                </a:solidFill>
                <a:latin typeface="Roboto"/>
                <a:ea typeface="Roboto"/>
                <a:cs typeface="Roboto"/>
                <a:sym typeface="Roboto"/>
              </a:rPr>
              <a:t> Natural Language Processing (NLP):</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"Our system employs NLP techniques to comprehend and extract meaningful information from the unstructured text of FIRs, enabling a comprehensive analysis of the legal content."</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i="1" lang="en" sz="1200">
                <a:solidFill>
                  <a:srgbClr val="374151"/>
                </a:solidFill>
                <a:latin typeface="Roboto"/>
                <a:ea typeface="Roboto"/>
                <a:cs typeface="Roboto"/>
                <a:sym typeface="Roboto"/>
              </a:rPr>
              <a:t>2 .  Machine Learning Models: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"Sophisticated ML models, including supervised and unsupervised learning, are trained on extensive legal datasets to enhance the accuracy and efficiency of FIR analysis."</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i="1" lang="en" sz="1200">
                <a:solidFill>
                  <a:srgbClr val="374151"/>
                </a:solidFill>
                <a:latin typeface="Roboto"/>
                <a:ea typeface="Roboto"/>
                <a:cs typeface="Roboto"/>
                <a:sym typeface="Roboto"/>
              </a:rPr>
              <a:t>3.   Data Mining and Preprocessing:</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"Prior to analysis, our system engages in data mining and preprocessing, ensuring that the input data is clean, relevant, and suitable for the AI algorithms to derive meaningful insights."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latin typeface="Roboto"/>
                <a:ea typeface="Roboto"/>
                <a:cs typeface="Roboto"/>
                <a:sym typeface="Roboto"/>
              </a:rPr>
              <a:t>4.  Programming languages:   c programming , python ,etc..</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latin typeface="Roboto"/>
                <a:ea typeface="Roboto"/>
                <a:cs typeface="Roboto"/>
                <a:sym typeface="Roboto"/>
              </a:rPr>
              <a:t>5. Cloud services:   Google cloud platform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latin typeface="Roboto"/>
                <a:ea typeface="Roboto"/>
                <a:cs typeface="Roboto"/>
                <a:sym typeface="Roboto"/>
              </a:rPr>
              <a:t>6. Mobile app development (if applicable):   other wise we can also use website.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407850" y="297550"/>
            <a:ext cx="7355100" cy="21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rPr>
              <a:t>Another solution for </a:t>
            </a:r>
            <a:r>
              <a:rPr lang="en" sz="3000">
                <a:solidFill>
                  <a:schemeClr val="dk2"/>
                </a:solidFill>
              </a:rPr>
              <a:t>peoples</a:t>
            </a:r>
            <a:r>
              <a:rPr lang="en" sz="3000">
                <a:solidFill>
                  <a:schemeClr val="dk2"/>
                </a:solidFill>
              </a:rPr>
              <a:t> for knowing the act and laws using chatgpt like website</a:t>
            </a:r>
            <a:r>
              <a:rPr lang="en" sz="1800">
                <a:solidFill>
                  <a:schemeClr val="dk2"/>
                </a:solidFill>
              </a:rPr>
              <a:t>  (from page no. 5 to 9)</a:t>
            </a:r>
            <a:r>
              <a:rPr lang="en" sz="2700">
                <a:solidFill>
                  <a:schemeClr val="dk2"/>
                </a:solidFill>
              </a:rPr>
              <a:t> (</a:t>
            </a:r>
            <a:r>
              <a:rPr lang="en" sz="2600">
                <a:solidFill>
                  <a:schemeClr val="dk2"/>
                </a:solidFill>
              </a:rPr>
              <a:t>problem no. 2 )</a:t>
            </a:r>
            <a:endParaRPr sz="2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nvSpPr>
        <p:spPr>
          <a:xfrm>
            <a:off x="584775" y="322825"/>
            <a:ext cx="7279200" cy="417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374151"/>
                </a:solidFill>
                <a:latin typeface="Roboto"/>
                <a:ea typeface="Roboto"/>
                <a:cs typeface="Roboto"/>
                <a:sym typeface="Roboto"/>
              </a:rPr>
              <a:t>Introduction:</a:t>
            </a:r>
            <a:endParaRPr sz="17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"Today, we present a groundbreaking solution that brings the power of Artificial Intelligence to legal inquiries. Imagine a website that not only answers queries about criminal acts and legal sections but also provides insights into the associated punishments. Welcome to our AI Legal Advisor platform."</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800">
                <a:solidFill>
                  <a:srgbClr val="374151"/>
                </a:solidFill>
                <a:latin typeface="Roboto"/>
                <a:ea typeface="Roboto"/>
                <a:cs typeface="Roboto"/>
                <a:sym typeface="Roboto"/>
              </a:rPr>
              <a:t>Key Features:</a:t>
            </a:r>
            <a:endParaRPr sz="1800">
              <a:solidFill>
                <a:srgbClr val="374151"/>
              </a:solidFill>
              <a:latin typeface="Roboto"/>
              <a:ea typeface="Roboto"/>
              <a:cs typeface="Roboto"/>
              <a:sym typeface="Roboto"/>
            </a:endParaRPr>
          </a:p>
          <a:p>
            <a:pPr indent="0" lvl="0" marL="0" rtl="0" algn="l">
              <a:spcBef>
                <a:spcPts val="1500"/>
              </a:spcBef>
              <a:spcAft>
                <a:spcPts val="0"/>
              </a:spcAft>
              <a:buNone/>
            </a:pPr>
            <a:r>
              <a:rPr i="1" lang="en" sz="1200">
                <a:solidFill>
                  <a:srgbClr val="374151"/>
                </a:solidFill>
                <a:latin typeface="Roboto"/>
                <a:ea typeface="Roboto"/>
                <a:cs typeface="Roboto"/>
                <a:sym typeface="Roboto"/>
              </a:rPr>
              <a:t>1 .   AI-Driven Legal Knowledge:</a:t>
            </a:r>
            <a:endParaRPr sz="12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"Our platform leverages advanced AI algorithms, akin to ChatGPT, to understand and respond to legal queries. Users can ask about specific criminal acts, sections of the law, or seek advice on legal matters."</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i="1" lang="en" sz="1200">
                <a:solidFill>
                  <a:srgbClr val="374151"/>
                </a:solidFill>
                <a:latin typeface="Roboto"/>
                <a:ea typeface="Roboto"/>
                <a:cs typeface="Roboto"/>
                <a:sym typeface="Roboto"/>
              </a:rPr>
              <a:t>2 .   Act and Section Repository:</a:t>
            </a:r>
            <a:endParaRPr sz="12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"We have meticulously compiled an extensive database of legal acts and sections, ensuring a comprehensive coverage of criminal law. This repository is regularly updated to reflect the latest legislative changes."</a:t>
            </a:r>
            <a:endParaRPr sz="1200">
              <a:solidFill>
                <a:srgbClr val="37415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nvSpPr>
        <p:spPr>
          <a:xfrm>
            <a:off x="534225" y="360750"/>
            <a:ext cx="7279200" cy="40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374151"/>
                </a:solidFill>
                <a:latin typeface="Roboto"/>
                <a:ea typeface="Roboto"/>
                <a:cs typeface="Roboto"/>
                <a:sym typeface="Roboto"/>
              </a:rPr>
              <a:t>3 .   Natural Language Understanding:</a:t>
            </a:r>
            <a:endParaRPr sz="12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"Our AI system is equipped with Natural Language Understanding capabilities, allowing users to ask questions in everyday language. This makes legal information more accessible to individuals without a legal background."</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i="1" lang="en" sz="1200">
                <a:solidFill>
                  <a:srgbClr val="374151"/>
                </a:solidFill>
                <a:latin typeface="Roboto"/>
                <a:ea typeface="Roboto"/>
                <a:cs typeface="Roboto"/>
                <a:sym typeface="Roboto"/>
              </a:rPr>
              <a:t>4 .   Punishment Prediction:</a:t>
            </a:r>
            <a:endParaRPr sz="12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"What sets us apart is our ability to predict the potential punishment associated with a specific criminal act. By analyzing legal precedents and sentencing guidelines, our AI provides valuable insights into the consequences of unlawful actions."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700">
                <a:solidFill>
                  <a:srgbClr val="374151"/>
                </a:solidFill>
                <a:latin typeface="Roboto"/>
                <a:ea typeface="Roboto"/>
                <a:cs typeface="Roboto"/>
                <a:sym typeface="Roboto"/>
              </a:rPr>
              <a:t>Technical Architecture:</a:t>
            </a:r>
            <a:endParaRPr sz="1700">
              <a:solidFill>
                <a:srgbClr val="374151"/>
              </a:solidFill>
              <a:latin typeface="Roboto"/>
              <a:ea typeface="Roboto"/>
              <a:cs typeface="Roboto"/>
              <a:sym typeface="Roboto"/>
            </a:endParaRPr>
          </a:p>
          <a:p>
            <a:pPr indent="0" lvl="0" marL="0" rtl="0" algn="l">
              <a:spcBef>
                <a:spcPts val="1500"/>
              </a:spcBef>
              <a:spcAft>
                <a:spcPts val="0"/>
              </a:spcAft>
              <a:buNone/>
            </a:pPr>
            <a:r>
              <a:rPr i="1" lang="en" sz="1200">
                <a:solidFill>
                  <a:srgbClr val="374151"/>
                </a:solidFill>
                <a:latin typeface="Roboto"/>
                <a:ea typeface="Roboto"/>
                <a:cs typeface="Roboto"/>
                <a:sym typeface="Roboto"/>
              </a:rPr>
              <a:t>1 .   Machine Learning Models: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"Our platform employs state-of-the-art Machine Learning models trained on vast legal datasets. These models enable accurate identification of acts, sections, and prediction of associated punishments."</a:t>
            </a:r>
            <a:endParaRPr sz="1200">
              <a:solidFill>
                <a:srgbClr val="37415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nvSpPr>
        <p:spPr>
          <a:xfrm>
            <a:off x="673225" y="607750"/>
            <a:ext cx="7279200" cy="415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374151"/>
                </a:solidFill>
                <a:latin typeface="Roboto"/>
                <a:ea typeface="Roboto"/>
                <a:cs typeface="Roboto"/>
                <a:sym typeface="Roboto"/>
              </a:rPr>
              <a:t>2.  Real-Time Updates: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"We ensure that our legal repository is continuously updated to reflect changes in legislation, ensuring that users receive the most accurate and up-to-date information."</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i="1" lang="en" sz="1200">
                <a:solidFill>
                  <a:srgbClr val="374151"/>
                </a:solidFill>
                <a:latin typeface="Roboto"/>
                <a:ea typeface="Roboto"/>
                <a:cs typeface="Roboto"/>
                <a:sym typeface="Roboto"/>
              </a:rPr>
              <a:t> 3 .  User-Friendly Interface:</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website boasts an intuitive and user-friendly interface, allowing individuals to interact with the AI legal advisor seamlessly. Users can type their queries, and the system provides instant, reliable responses."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700">
                <a:solidFill>
                  <a:srgbClr val="374151"/>
                </a:solidFill>
                <a:latin typeface="Roboto"/>
                <a:ea typeface="Roboto"/>
                <a:cs typeface="Roboto"/>
                <a:sym typeface="Roboto"/>
              </a:rPr>
              <a:t>Benefits:</a:t>
            </a:r>
            <a:endParaRPr sz="1700">
              <a:solidFill>
                <a:srgbClr val="374151"/>
              </a:solidFill>
              <a:latin typeface="Roboto"/>
              <a:ea typeface="Roboto"/>
              <a:cs typeface="Roboto"/>
              <a:sym typeface="Roboto"/>
            </a:endParaRPr>
          </a:p>
          <a:p>
            <a:pPr indent="0" lvl="0" marL="0" rtl="0" algn="l">
              <a:spcBef>
                <a:spcPts val="1500"/>
              </a:spcBef>
              <a:spcAft>
                <a:spcPts val="0"/>
              </a:spcAft>
              <a:buNone/>
            </a:pPr>
            <a:r>
              <a:rPr i="1" lang="en" sz="1200">
                <a:solidFill>
                  <a:srgbClr val="374151"/>
                </a:solidFill>
                <a:latin typeface="Roboto"/>
                <a:ea typeface="Roboto"/>
                <a:cs typeface="Roboto"/>
                <a:sym typeface="Roboto"/>
              </a:rPr>
              <a:t>1 .  Accessible Legal Information:</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"Our platform democratizes legal knowledge, making information about acts, sections, and punishments easily accessible to everyone, irrespective of their legal expertise."</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nvSpPr>
        <p:spPr>
          <a:xfrm>
            <a:off x="976550" y="461850"/>
            <a:ext cx="7279200" cy="245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374151"/>
                </a:solidFill>
                <a:latin typeface="Roboto"/>
                <a:ea typeface="Roboto"/>
                <a:cs typeface="Roboto"/>
                <a:sym typeface="Roboto"/>
              </a:rPr>
              <a:t>2 .   Time Efficiency:</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"No more sifting through legal documents. Our AI-powered system delivers rapid responses, saving users time and effort in finding the relevant information."</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i="1" lang="en" sz="1200">
                <a:solidFill>
                  <a:srgbClr val="374151"/>
                </a:solidFill>
                <a:latin typeface="Roboto"/>
                <a:ea typeface="Roboto"/>
                <a:cs typeface="Roboto"/>
                <a:sym typeface="Roboto"/>
              </a:rPr>
              <a:t>3 .  Empowering Individuals: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"By providing insights into legal consequences, our platform empowers individuals to make informed decisions and understand the potential outcomes of their actions."</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sz="1800">
              <a:solidFill>
                <a:schemeClr val="dk2"/>
              </a:solidFill>
            </a:endParaRPr>
          </a:p>
        </p:txBody>
      </p:sp>
      <p:sp>
        <p:nvSpPr>
          <p:cNvPr id="97" name="Google Shape;97;p21"/>
          <p:cNvSpPr txBox="1"/>
          <p:nvPr/>
        </p:nvSpPr>
        <p:spPr>
          <a:xfrm>
            <a:off x="117200" y="3166300"/>
            <a:ext cx="7279200" cy="10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Team member and responsibilities :</a:t>
            </a:r>
            <a:endParaRPr sz="1800">
              <a:solidFill>
                <a:schemeClr val="dk2"/>
              </a:solidFill>
            </a:endParaRPr>
          </a:p>
          <a:p>
            <a:pPr indent="0" lvl="0" marL="0" rtl="0" algn="l">
              <a:spcBef>
                <a:spcPts val="0"/>
              </a:spcBef>
              <a:spcAft>
                <a:spcPts val="0"/>
              </a:spcAft>
              <a:buNone/>
            </a:pPr>
            <a:r>
              <a:rPr lang="en" sz="1800">
                <a:solidFill>
                  <a:schemeClr val="dk2"/>
                </a:solidFill>
              </a:rPr>
              <a:t>1.Harphool singh bajdoliya : give solution </a:t>
            </a:r>
            <a:endParaRPr sz="1800">
              <a:solidFill>
                <a:schemeClr val="dk2"/>
              </a:solidFill>
            </a:endParaRPr>
          </a:p>
          <a:p>
            <a:pPr indent="0" lvl="0" marL="0" rtl="0" algn="l">
              <a:spcBef>
                <a:spcPts val="0"/>
              </a:spcBef>
              <a:spcAft>
                <a:spcPts val="0"/>
              </a:spcAft>
              <a:buNone/>
            </a:pPr>
            <a:r>
              <a:rPr lang="en" sz="1800">
                <a:solidFill>
                  <a:schemeClr val="dk2"/>
                </a:solidFill>
              </a:rPr>
              <a:t>2. Pradeep kumar : management </a:t>
            </a:r>
            <a:endParaRPr sz="1800">
              <a:solidFill>
                <a:schemeClr val="dk2"/>
              </a:solidFill>
            </a:endParaRPr>
          </a:p>
          <a:p>
            <a:pPr indent="0" lvl="0" marL="0" rtl="0" algn="l">
              <a:spcBef>
                <a:spcPts val="0"/>
              </a:spcBef>
              <a:spcAft>
                <a:spcPts val="0"/>
              </a:spcAft>
              <a:buNone/>
            </a:pPr>
            <a:r>
              <a:rPr lang="en" sz="1800">
                <a:solidFill>
                  <a:schemeClr val="dk2"/>
                </a:solidFill>
              </a:rPr>
              <a:t>3.Asmit sharma : make presentation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