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7B3E43-E0B8-4619-ADB9-4202F444FEDD}">
  <a:tblStyle styleId="{8F7B3E43-E0B8-4619-ADB9-4202F444FE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D8F6EC-1D5F-4800-943C-F363E7FDC3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77211"/>
  </p:normalViewPr>
  <p:slideViewPr>
    <p:cSldViewPr snapToGrid="0">
      <p:cViewPr varScale="1">
        <p:scale>
          <a:sx n="97" d="100"/>
          <a:sy n="97" d="100"/>
        </p:scale>
        <p:origin x="21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slide</a:t>
            </a: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4bd2c4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314bd2c4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67" name="Google Shape;167;g2314bd2c40d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14bd2c40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314bd2c40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75" name="Google Shape;175;g2314bd2c40d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9828c52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59828c52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84" name="Google Shape;184;g259828c525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b867e10f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b867e10f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5b867e10fc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1890d733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1890d733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31890d7338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b1c71e8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b1c71e8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5b1c71e84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b867e10f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b867e10f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5b867e10f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af05bc058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af05bc058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5af05bc058_2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b1c71e8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b1c71e8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5b1c71e84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94" name="Google Shape;9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7a139b0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37a139b0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37a139b029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14bd2c4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314bd2c4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314bd2c40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6" name="Google Shape;2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b1c71e8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b1c71e8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5b1c71e84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b1c71e84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b1c71e84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5b1c71e843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7cc93a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7cc93a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37cc93a80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b867e1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b867e10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5b867e10f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b867e10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b867e10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16" name="Google Shape;116;g25b867e10fc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b867e10f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b867e10f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5b867e10fc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b867e10f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b867e10f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37" name="Google Shape;137;g25b867e10f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4bd2c40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314bd2c40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314bd2c40d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274208"/>
            <a:ext cx="1653010" cy="5837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 MARKETING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753325" y="4351400"/>
            <a:ext cx="85539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/>
          </a:bodyPr>
          <a:lstStyle/>
          <a:p>
            <a:pPr marL="457200" lvl="0" indent="-3949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★"/>
            </a:pPr>
            <a:r>
              <a:rPr lang="en-US" sz="30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Harpreet Kang, harpreet.kang@torontomu.ca</a:t>
            </a:r>
            <a:endParaRPr sz="30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49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★"/>
            </a:pPr>
            <a:r>
              <a:rPr lang="en-US" sz="30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Supreet Saini, supreet.saini@torontomu.ca </a:t>
            </a:r>
            <a:endParaRPr sz="30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49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★"/>
            </a:pPr>
            <a:r>
              <a:rPr lang="en-US" sz="30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Prashanth Vijayaraja, prashanth.vijayaraja@torontomu.ca</a:t>
            </a:r>
            <a:br>
              <a:rPr lang="en-US"/>
            </a:b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63" y="1413225"/>
            <a:ext cx="7288475" cy="27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457200" y="-2"/>
            <a:ext cx="8229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Outliers</a:t>
            </a:r>
            <a:endParaRPr u="sng"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0" y="920350"/>
            <a:ext cx="9144000" cy="59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As shown below, by plotting the features {Age, Balance, Duration, Campaign, PDays, day  and Previous} on the box plot visually shows the amount of outliers that are present in the collective dataset. </a:t>
            </a:r>
            <a:endParaRPr sz="1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825"/>
            <a:ext cx="9144000" cy="440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Imbalanced</a:t>
            </a:r>
            <a:endParaRPr u="sng"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457200" y="1025100"/>
            <a:ext cx="8229600" cy="2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label of this dataset is unbalanced.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These results will give biased results when completing the machine learning algorithms. </a:t>
            </a:r>
            <a:endParaRPr sz="16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/>
              <a:t>	</a:t>
            </a:r>
            <a:endParaRPr sz="1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775" y="4790763"/>
            <a:ext cx="2067236" cy="2067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9144003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Correlation</a:t>
            </a:r>
            <a:endParaRPr u="sng"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193050" y="863765"/>
          <a:ext cx="8757900" cy="176775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279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Features Correlated</a:t>
                      </a:r>
                      <a:endParaRPr sz="16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Correlation Strength</a:t>
                      </a:r>
                      <a:endParaRPr sz="16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Correlated Features to Drop</a:t>
                      </a:r>
                      <a:endParaRPr sz="16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Scientific Tool</a:t>
                      </a:r>
                      <a:endParaRPr sz="16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Pdays, Previous, </a:t>
                      </a:r>
                      <a:r>
                        <a:rPr lang="en-US" sz="1600" b="1"/>
                        <a:t>Poutcome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High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Poutcome</a:t>
                      </a: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Pdays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Pandas Profile Report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Contact,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Month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High 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Pandas Profile Report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35" y="2631525"/>
            <a:ext cx="4997928" cy="4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838" y="3620750"/>
            <a:ext cx="4328323" cy="32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457200" y="11473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PREDICTIVE MODELING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Feature Selection/Processing</a:t>
            </a:r>
            <a:endParaRPr u="sng"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457200" y="12494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According to sklearn documentation: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</a:rPr>
              <a:t>“Able to handle both numerical and categorical data. However, the scikit-learn implementation does not support categorical variables for now. Other techniques are usually specialized in analyzing datasets that have only one type of variable”</a:t>
            </a:r>
            <a:endParaRPr sz="1600">
              <a:solidFill>
                <a:srgbClr val="21252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12529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212529"/>
                </a:solidFill>
              </a:rPr>
              <a:t>We used all the features for the first test of both models. </a:t>
            </a:r>
            <a:endParaRPr sz="1600">
              <a:solidFill>
                <a:srgbClr val="212529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212529"/>
                </a:solidFill>
              </a:rPr>
              <a:t>We selected features based on Sklearn, R, SAS , and Weka. </a:t>
            </a:r>
            <a:endParaRPr sz="1600">
              <a:solidFill>
                <a:srgbClr val="21252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212529"/>
                </a:solidFill>
              </a:rPr>
              <a:t>We used the Min Max normalization to scale the features,</a:t>
            </a:r>
            <a:endParaRPr sz="1600">
              <a:solidFill>
                <a:srgbClr val="21252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212529"/>
                </a:solidFill>
              </a:rPr>
              <a:t>Under Sampling and Over Sampling,</a:t>
            </a:r>
            <a:endParaRPr sz="1600">
              <a:solidFill>
                <a:srgbClr val="21252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212529"/>
                </a:solidFill>
              </a:rPr>
              <a:t>Grid Search CV and K Folds. </a:t>
            </a:r>
            <a:endParaRPr sz="1600">
              <a:solidFill>
                <a:srgbClr val="21252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3" name="Google Shape;203;p26"/>
          <p:cNvGraphicFramePr/>
          <p:nvPr/>
        </p:nvGraphicFramePr>
        <p:xfrm>
          <a:off x="4140000" y="3552825"/>
          <a:ext cx="4470225" cy="284984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149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R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SAS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Weka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Duration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Duration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Duration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Poutcome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Poutcome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Poutcome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Job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Age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Month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Balance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Marital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1313"/>
            <a:ext cx="32004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>
            <a:off x="134000" y="5491450"/>
            <a:ext cx="1465500" cy="384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75" y="464125"/>
            <a:ext cx="6445225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457200" y="2"/>
            <a:ext cx="8229600" cy="47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60" u="sng"/>
              <a:t>Decision Tree with all columns considered - SAS</a:t>
            </a:r>
            <a:endParaRPr sz="2660" u="sng"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80573"/>
            <a:ext cx="2127575" cy="14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06225"/>
            <a:ext cx="39347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168075" y="876375"/>
            <a:ext cx="19596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latin typeface="Calibri"/>
                <a:ea typeface="Calibri"/>
                <a:cs typeface="Calibri"/>
                <a:sym typeface="Calibri"/>
              </a:rPr>
              <a:t>The HPSplit Procedure</a:t>
            </a:r>
            <a:endParaRPr sz="17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Decision Tree with all columns considered - Python</a:t>
            </a:r>
            <a:endParaRPr u="sng"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50"/>
            <a:ext cx="9144003" cy="4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200"/>
            <a:ext cx="9143999" cy="542166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457200" y="2"/>
            <a:ext cx="8229600" cy="47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60" u="sng"/>
              <a:t>Decision Tree with all columns considered - R</a:t>
            </a:r>
            <a:endParaRPr sz="2660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5888"/>
            <a:ext cx="9144000" cy="4746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518100" y="5884325"/>
            <a:ext cx="86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Decision Tree with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Selected variables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(duration, outcome, job, month, balance, marital and age)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57200" y="2"/>
            <a:ext cx="8229600" cy="47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60" u="sng"/>
              <a:t>Decision Tree with selected columns considered - R</a:t>
            </a:r>
            <a:endParaRPr sz="2660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u="sng"/>
              <a:t>Decision Tree with 7 selected columns considered - Python</a:t>
            </a:r>
            <a:endParaRPr u="sng"/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00"/>
            <a:ext cx="9144003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Workload Distribution</a:t>
            </a:r>
            <a:endParaRPr u="sng"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1181100" y="1417650"/>
          <a:ext cx="6781800" cy="4620184"/>
        </p:xfrm>
        <a:graphic>
          <a:graphicData uri="http://schemas.openxmlformats.org/drawingml/2006/table">
            <a:tbl>
              <a:tblPr firstRow="1" firstCol="1" bandRow="1">
                <a:noFill/>
                <a:tableStyleId>{8F7B3E43-E0B8-4619-ADB9-4202F444FEDD}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Member Name</a:t>
                      </a:r>
                      <a:endParaRPr sz="2000" b="1" u="none" strike="noStrike" cap="none">
                        <a:solidFill>
                          <a:srgbClr val="4F81B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List of Tasks Performed</a:t>
                      </a:r>
                      <a:endParaRPr sz="2000" b="1" u="none" strike="noStrike" cap="none">
                        <a:solidFill>
                          <a:srgbClr val="4F81B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Harpreet Kang</a:t>
                      </a:r>
                      <a:endParaRPr sz="1900" u="none" strike="noStrike" cap="none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Supreet Saini</a:t>
                      </a:r>
                      <a:endParaRPr sz="1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88888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1900"/>
                        <a:t>Prashanth Vijayaraja</a:t>
                      </a:r>
                      <a:endParaRPr sz="19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Data Preparation (Harpreet)</a:t>
                      </a:r>
                      <a:endParaRPr sz="2000" b="1" u="none" strike="noStrike" cap="none">
                        <a:solidFill>
                          <a:srgbClr val="4F81B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Supreet Saini</a:t>
                      </a:r>
                      <a:endParaRPr sz="19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Harpreet Kang</a:t>
                      </a:r>
                      <a:endParaRPr sz="1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1900"/>
                        <a:t>Prashanth Vijayaraja</a:t>
                      </a:r>
                      <a:endParaRPr sz="1900"/>
                    </a:p>
                  </a:txBody>
                  <a:tcPr marL="68575" marR="68575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Model (Supreet)</a:t>
                      </a:r>
                      <a:endParaRPr sz="2000" b="1" u="none" strike="noStrike" cap="none">
                        <a:solidFill>
                          <a:srgbClr val="4F81B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/>
                        <a:t>Prashanth Vijayaraja</a:t>
                      </a:r>
                      <a:endParaRPr sz="190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Harpreet Kang</a:t>
                      </a:r>
                      <a:endParaRPr sz="1900" u="none" strike="noStrike" cap="none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/>
                        <a:t>Supreet Saini</a:t>
                      </a:r>
                      <a:endParaRPr sz="19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Recommendation (Prashanth)</a:t>
                      </a:r>
                      <a:endParaRPr sz="2000" b="1" u="none" strike="noStrike" cap="none">
                        <a:solidFill>
                          <a:srgbClr val="4F81B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Decision Tree (All Results)</a:t>
            </a:r>
            <a:endParaRPr u="sng"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403950" y="1417650"/>
            <a:ext cx="1335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All Features</a:t>
            </a:r>
            <a:endParaRPr sz="1300"/>
          </a:p>
        </p:txBody>
      </p:sp>
      <p:graphicFrame>
        <p:nvGraphicFramePr>
          <p:cNvPr id="258" name="Google Shape;258;p32"/>
          <p:cNvGraphicFramePr/>
          <p:nvPr/>
        </p:nvGraphicFramePr>
        <p:xfrm>
          <a:off x="1745400" y="14176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Class No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Actual (+)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Actual (-)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Predicted (+)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TP : 761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FP: 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Predicted (+)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FN: 44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TN: 49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9" name="Google Shape;259;p32"/>
          <p:cNvGraphicFramePr/>
          <p:nvPr/>
        </p:nvGraphicFramePr>
        <p:xfrm>
          <a:off x="1745400" y="28232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Precision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Recall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F1 Score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89.60%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93.83%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94.53%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94.18%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0" name="Google Shape;260;p32"/>
          <p:cNvGraphicFramePr/>
          <p:nvPr/>
        </p:nvGraphicFramePr>
        <p:xfrm>
          <a:off x="1745400" y="53593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Precision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Recall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F1 Score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90.06%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97.16%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92.15%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94.59%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1" name="Google Shape;261;p32"/>
          <p:cNvGraphicFramePr/>
          <p:nvPr/>
        </p:nvGraphicFramePr>
        <p:xfrm>
          <a:off x="1745400" y="3893150"/>
          <a:ext cx="7239000" cy="120252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Class No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Actual (+)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Actual (-)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Predicted (+)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786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Predicted (+)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Google Shape;262;p32"/>
          <p:cNvSpPr txBox="1"/>
          <p:nvPr/>
        </p:nvSpPr>
        <p:spPr>
          <a:xfrm>
            <a:off x="72275" y="3893150"/>
            <a:ext cx="1586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Selected Features</a:t>
            </a:r>
            <a:endParaRPr sz="1000" b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MinMaxScaler</a:t>
            </a:r>
            <a:endParaRPr sz="1000" b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KFolds</a:t>
            </a:r>
            <a:endParaRPr sz="1000" b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Grid Search CV</a:t>
            </a:r>
            <a:endParaRPr sz="1000" b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Balanced Class</a:t>
            </a:r>
            <a:endParaRPr sz="1000" b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p32"/>
          <p:cNvCxnSpPr/>
          <p:nvPr/>
        </p:nvCxnSpPr>
        <p:spPr>
          <a:xfrm rot="10800000" flipH="1">
            <a:off x="44100" y="3752275"/>
            <a:ext cx="9052500" cy="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64" name="Google Shape;264;p32"/>
          <p:cNvSpPr txBox="1"/>
          <p:nvPr/>
        </p:nvSpPr>
        <p:spPr>
          <a:xfrm>
            <a:off x="403950" y="1725000"/>
            <a:ext cx="1209000" cy="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Compared to R, SAS, and Sklearn.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5" name="Google Shape;265;p32"/>
          <p:cNvGraphicFramePr/>
          <p:nvPr/>
        </p:nvGraphicFramePr>
        <p:xfrm>
          <a:off x="72275" y="4986838"/>
          <a:ext cx="1586100" cy="112770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7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Label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Weight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</a:rPr>
                        <a:t>Yes: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44.44%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</a:rPr>
                        <a:t>No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n-US" sz="1000"/>
                        <a:t>55.56%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Naive Bayes</a:t>
            </a:r>
            <a:endParaRPr u="sng"/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-27625" y="1417650"/>
            <a:ext cx="1335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rgbClr val="212529"/>
                </a:solidFill>
              </a:rPr>
              <a:t>All Features</a:t>
            </a:r>
            <a:endParaRPr sz="1400"/>
          </a:p>
        </p:txBody>
      </p:sp>
      <p:graphicFrame>
        <p:nvGraphicFramePr>
          <p:cNvPr id="273" name="Google Shape;273;p33"/>
          <p:cNvGraphicFramePr/>
          <p:nvPr/>
        </p:nvGraphicFramePr>
        <p:xfrm>
          <a:off x="1745400" y="14176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Class No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Actual (+)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Actual (-)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Predicted (+)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TP : 741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FP: 64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Predicted (+)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FN: 49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TN: 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4" name="Google Shape;274;p33"/>
          <p:cNvGraphicFramePr/>
          <p:nvPr/>
        </p:nvGraphicFramePr>
        <p:xfrm>
          <a:off x="1745400" y="28232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Accuracy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Precision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Recall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F1 Score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87.50%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93.80%</a:t>
                      </a:r>
                      <a:endParaRPr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92.05%</a:t>
                      </a:r>
                      <a:endParaRPr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92.92%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5" name="Google Shape;275;p33"/>
          <p:cNvGraphicFramePr/>
          <p:nvPr/>
        </p:nvGraphicFramePr>
        <p:xfrm>
          <a:off x="1745400" y="53593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Accuracy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Precision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Recall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F1 Score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6" name="Google Shape;276;p33"/>
          <p:cNvGraphicFramePr/>
          <p:nvPr/>
        </p:nvGraphicFramePr>
        <p:xfrm>
          <a:off x="1745400" y="3893150"/>
          <a:ext cx="7239000" cy="120252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Class 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Actual (+)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Actual (-)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Predicted (+)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2878A2"/>
                          </a:solidFill>
                        </a:rPr>
                        <a:t>Predicted (+)</a:t>
                      </a:r>
                      <a:endParaRPr b="1">
                        <a:solidFill>
                          <a:srgbClr val="2878A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" name="Google Shape;277;p33"/>
          <p:cNvSpPr txBox="1"/>
          <p:nvPr/>
        </p:nvSpPr>
        <p:spPr>
          <a:xfrm>
            <a:off x="0" y="3893150"/>
            <a:ext cx="16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Selected Features</a:t>
            </a:r>
            <a:endParaRPr b="1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0" y="4278950"/>
            <a:ext cx="16863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alibri"/>
              <a:buChar char="●"/>
            </a:pPr>
            <a:r>
              <a:rPr lang="en-US" sz="1200" b="1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Selected Features</a:t>
            </a:r>
            <a:endParaRPr sz="1200" b="1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alibri"/>
              <a:buChar char="●"/>
            </a:pPr>
            <a:r>
              <a:rPr lang="en-US" sz="1200" b="1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MinMaxScaler</a:t>
            </a:r>
            <a:endParaRPr sz="1200" b="1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alibri"/>
              <a:buChar char="●"/>
            </a:pPr>
            <a:r>
              <a:rPr lang="en-US" sz="1200" b="1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KFolds</a:t>
            </a:r>
            <a:endParaRPr sz="1200" b="1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alibri"/>
              <a:buChar char="●"/>
            </a:pPr>
            <a:r>
              <a:rPr lang="en-US" sz="1200" b="1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Grid Search CV</a:t>
            </a:r>
            <a:endParaRPr sz="1200" b="1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alibri"/>
              <a:buChar char="●"/>
            </a:pPr>
            <a:r>
              <a:rPr lang="en-US" sz="1200" b="1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Balanced Class</a:t>
            </a:r>
            <a:endParaRPr sz="1200" b="1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cxnSp>
        <p:nvCxnSpPr>
          <p:cNvPr id="279" name="Google Shape;279;p33"/>
          <p:cNvCxnSpPr/>
          <p:nvPr/>
        </p:nvCxnSpPr>
        <p:spPr>
          <a:xfrm rot="10800000" flipH="1">
            <a:off x="44100" y="3752275"/>
            <a:ext cx="9052500" cy="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80" name="Google Shape;280;p33"/>
          <p:cNvCxnSpPr>
            <a:stCxn id="281" idx="1"/>
            <a:endCxn id="281" idx="1"/>
          </p:cNvCxnSpPr>
          <p:nvPr/>
        </p:nvCxnSpPr>
        <p:spPr>
          <a:xfrm>
            <a:off x="183075" y="57595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3"/>
          <p:cNvSpPr txBox="1"/>
          <p:nvPr/>
        </p:nvSpPr>
        <p:spPr>
          <a:xfrm>
            <a:off x="197525" y="5286225"/>
            <a:ext cx="8853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of Predictive Modeling</a:t>
            </a:r>
            <a:endParaRPr/>
          </a:p>
        </p:txBody>
      </p:sp>
      <p:graphicFrame>
        <p:nvGraphicFramePr>
          <p:cNvPr id="289" name="Google Shape;289;p34"/>
          <p:cNvGraphicFramePr/>
          <p:nvPr/>
        </p:nvGraphicFramePr>
        <p:xfrm>
          <a:off x="990600" y="1417650"/>
          <a:ext cx="7162800" cy="3424950"/>
        </p:xfrm>
        <a:graphic>
          <a:graphicData uri="http://schemas.openxmlformats.org/drawingml/2006/table">
            <a:tbl>
              <a:tblPr firstRow="1" bandRow="1">
                <a:noFill/>
                <a:tableStyleId>{8F7B3E43-E0B8-4619-ADB9-4202F444FEDD}</a:tableStyleId>
              </a:tblPr>
              <a:tblGrid>
                <a:gridCol w="232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Model</a:t>
                      </a:r>
                      <a:endParaRPr b="1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Accuracy</a:t>
                      </a:r>
                      <a:endParaRPr b="1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Precision</a:t>
                      </a:r>
                      <a:endParaRPr b="1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Recall</a:t>
                      </a:r>
                      <a:endParaRPr b="1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Baseline decision tree</a:t>
                      </a:r>
                      <a:endParaRPr b="1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89.60%</a:t>
                      </a:r>
                      <a:endParaRPr sz="2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93.83%</a:t>
                      </a:r>
                      <a:endParaRPr sz="2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94.53%</a:t>
                      </a:r>
                      <a:endParaRPr sz="2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Decision tree  on selected features</a:t>
                      </a:r>
                      <a:endParaRPr sz="1800" b="1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90.06%</a:t>
                      </a:r>
                      <a:endParaRPr sz="2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97.16%</a:t>
                      </a:r>
                      <a:endParaRPr sz="20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92.15%</a:t>
                      </a:r>
                      <a:endParaRPr sz="200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0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Baseline Naïve Bayes</a:t>
                      </a:r>
                      <a:endParaRPr sz="1800" b="1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87.50%</a:t>
                      </a:r>
                      <a:endParaRPr sz="2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93.80%</a:t>
                      </a:r>
                      <a:endParaRPr sz="2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92.05%</a:t>
                      </a:r>
                      <a:endParaRPr sz="2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Naïve Bayes on selected features</a:t>
                      </a:r>
                      <a:endParaRPr sz="1800" b="1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88%</a:t>
                      </a:r>
                      <a:endParaRPr sz="2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90%</a:t>
                      </a:r>
                      <a:endParaRPr sz="2000" b="1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97%</a:t>
                      </a:r>
                      <a:endParaRPr sz="2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/>
              <a:t>As evident from the models developed from Python, R and SAS-</a:t>
            </a:r>
            <a:endParaRPr sz="23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/>
              <a:t>The related variables to be considered for achieving high customer turnover for long-term investment falls in  the following criteria-</a:t>
            </a:r>
            <a:endParaRPr sz="2300"/>
          </a:p>
          <a:p>
            <a:pPr marL="457200" lvl="0" indent="-374650" algn="l" rtl="0">
              <a:spcBef>
                <a:spcPts val="36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Aged 24 and above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Call duration should be more than 10 minutes.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Single and divorced individuals are more likely to invest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Students, Retired persons and Technicians under Job category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pday (delay from the previous contacted date) &gt; 296 days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Impact is more when contacted in the month of Feb, March, April, July, August and December.</a:t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612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FF0000"/>
                </a:solidFill>
              </a:rPr>
              <a:t>Thank you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66066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0000"/>
                </a:solidFill>
              </a:rPr>
              <a:t>OVERVIEW</a:t>
            </a:r>
            <a:endParaRPr sz="4800" b="1">
              <a:solidFill>
                <a:srgbClr val="FF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000" y="1506788"/>
            <a:ext cx="1935383" cy="274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Aim of the Project</a:t>
            </a:r>
            <a:endParaRPr u="sng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57200" y="1496275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highlight>
                  <a:srgbClr val="FFFFFF"/>
                </a:highlight>
              </a:rPr>
              <a:t>Problem</a:t>
            </a:r>
            <a:r>
              <a:rPr lang="en-US" sz="2000" b="1">
                <a:highlight>
                  <a:srgbClr val="FFFFFF"/>
                </a:highlight>
              </a:rPr>
              <a:t>:</a:t>
            </a:r>
            <a:r>
              <a:rPr lang="en-US" sz="2000">
                <a:highlight>
                  <a:srgbClr val="FFFFFF"/>
                </a:highlight>
              </a:rPr>
              <a:t> </a:t>
            </a:r>
            <a:endParaRPr sz="20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dataset pertains to the issue of telemarketing for a Portuguese bank, which aims </a:t>
            </a:r>
            <a:r>
              <a:rPr lang="en-US" sz="2000" b="1" u="sng"/>
              <a:t>to develop an efficient strategy for promoting long-term deposit accounts</a:t>
            </a:r>
            <a:r>
              <a:rPr lang="en-US" sz="2000"/>
              <a:t> such as bonds and savings accounts.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u="sng">
                <a:highlight>
                  <a:srgbClr val="FFFFFF"/>
                </a:highlight>
              </a:rPr>
              <a:t>Task</a:t>
            </a:r>
            <a:r>
              <a:rPr lang="en-US" sz="2000" b="1">
                <a:highlight>
                  <a:srgbClr val="FFFFFF"/>
                </a:highlight>
              </a:rPr>
              <a:t>: </a:t>
            </a:r>
            <a:endParaRPr sz="20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The marketing campaigns relied on phone calls, and it was common to make multiple contacts to determine whether a customer would opt for a long-term deposit account. Our objective is to assist the bank in identifying such customers and </a:t>
            </a:r>
            <a:r>
              <a:rPr lang="en-US" sz="2000" b="1" u="sng"/>
              <a:t>creating an efficient telemarketing strategy</a:t>
            </a:r>
            <a:r>
              <a:rPr lang="en-US" sz="2000"/>
              <a:t> using data analytics techniques applied to the provided dataset.</a:t>
            </a:r>
            <a:endParaRPr sz="20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019350"/>
            <a:ext cx="1987800" cy="569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100" u="sng"/>
              <a:t>Tools Used</a:t>
            </a:r>
            <a:endParaRPr sz="3100" u="sng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2"/>
          </p:nvPr>
        </p:nvSpPr>
        <p:spPr>
          <a:xfrm>
            <a:off x="457200" y="1919325"/>
            <a:ext cx="4040100" cy="138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800"/>
              <a:t>Python </a:t>
            </a:r>
            <a:r>
              <a:rPr lang="en-US" sz="2200"/>
              <a:t>(Weka &amp; Sklearn)</a:t>
            </a:r>
            <a:endParaRPr sz="22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SAS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RStudio</a:t>
            </a:r>
            <a:endParaRPr sz="28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3"/>
          </p:nvPr>
        </p:nvSpPr>
        <p:spPr>
          <a:xfrm>
            <a:off x="4645025" y="996238"/>
            <a:ext cx="4041900" cy="569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100" u="sng"/>
              <a:t>ML Methods Used</a:t>
            </a:r>
            <a:endParaRPr sz="3100" u="sng"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4"/>
          </p:nvPr>
        </p:nvSpPr>
        <p:spPr>
          <a:xfrm>
            <a:off x="4645025" y="1919325"/>
            <a:ext cx="40419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 algn="l" rtl="0">
              <a:spcBef>
                <a:spcPts val="48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Decision Tree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Naive Bayes</a:t>
            </a:r>
            <a:endParaRPr sz="28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50" y="3667700"/>
            <a:ext cx="1321250" cy="81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65175"/>
            <a:ext cx="1509495" cy="6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7305" y="4785375"/>
            <a:ext cx="2053967" cy="7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4894" y="3072225"/>
            <a:ext cx="3082027" cy="17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9925" y="4941050"/>
            <a:ext cx="3346824" cy="1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457200" y="1502813"/>
            <a:ext cx="8229600" cy="76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DATA PREPARATION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488" y="3665913"/>
            <a:ext cx="6377185" cy="274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Understanding the Dataset</a:t>
            </a:r>
            <a:endParaRPr u="sng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0" y="1306200"/>
            <a:ext cx="9144000" cy="55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Bank Marketing Dataset</a:t>
            </a:r>
            <a:endParaRPr dirty="0"/>
          </a:p>
        </p:txBody>
      </p:sp>
      <p:sp>
        <p:nvSpPr>
          <p:cNvPr id="141" name="Google Shape;141;p19"/>
          <p:cNvSpPr txBox="1"/>
          <p:nvPr/>
        </p:nvSpPr>
        <p:spPr>
          <a:xfrm>
            <a:off x="2651250" y="2864600"/>
            <a:ext cx="168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4521 Rows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449025" y="2939600"/>
            <a:ext cx="1560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17 Attributes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 rot="-5400000" flipH="1">
            <a:off x="4398150" y="1934100"/>
            <a:ext cx="1143000" cy="85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rot="10800000">
            <a:off x="3746700" y="2361811"/>
            <a:ext cx="81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3746700" y="2361811"/>
            <a:ext cx="0" cy="5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9"/>
          <p:cNvSpPr txBox="1"/>
          <p:nvPr/>
        </p:nvSpPr>
        <p:spPr>
          <a:xfrm>
            <a:off x="3848425" y="3580850"/>
            <a:ext cx="36915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					</a:t>
            </a: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Day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Month</a:t>
            </a:r>
            <a:b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Marital				Duration	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Education			Campaign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Default				</a:t>
            </a:r>
            <a:r>
              <a:rPr lang="en-US" sz="1200" dirty="0" err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Pdays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Balance				Previous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Housing				</a:t>
            </a:r>
            <a:r>
              <a:rPr lang="en-US" sz="1200" dirty="0" err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Poutcome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Loan				Y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Contact	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>
            <a:off x="5397300" y="3305850"/>
            <a:ext cx="0" cy="42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50" y="3877700"/>
            <a:ext cx="1681150" cy="18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20"/>
          <p:cNvGraphicFramePr/>
          <p:nvPr/>
        </p:nvGraphicFramePr>
        <p:xfrm>
          <a:off x="1723775" y="-4462"/>
          <a:ext cx="7273725" cy="6733330"/>
        </p:xfrm>
        <a:graphic>
          <a:graphicData uri="http://schemas.openxmlformats.org/drawingml/2006/table">
            <a:tbl>
              <a:tblPr>
                <a:noFill/>
                <a:tableStyleId>{EED8F6EC-1D5F-4800-943C-F363E7FDC3D7}</a:tableStyleId>
              </a:tblPr>
              <a:tblGrid>
                <a:gridCol w="91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Feature</a:t>
                      </a:r>
                      <a:endParaRPr sz="11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Data Type</a:t>
                      </a:r>
                      <a:endParaRPr sz="11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</a:rPr>
                        <a:t>Mean</a:t>
                      </a:r>
                      <a:endParaRPr sz="11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Min</a:t>
                      </a:r>
                      <a:endParaRPr sz="11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Max</a:t>
                      </a:r>
                      <a:endParaRPr sz="11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</a:rPr>
                        <a:t>Standard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b="1">
                          <a:solidFill>
                            <a:schemeClr val="dk1"/>
                          </a:solidFill>
                        </a:rPr>
                        <a:t>Deviation</a:t>
                      </a:r>
                      <a:endParaRPr sz="11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Object</a:t>
                      </a:r>
                      <a:endParaRPr sz="11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2"/>
                          </a:solidFill>
                        </a:rPr>
                        <a:t>Y</a:t>
                      </a:r>
                      <a:endParaRPr sz="11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2"/>
                          </a:solidFill>
                        </a:rPr>
                        <a:t>Nominal (Label)</a:t>
                      </a:r>
                      <a:endParaRPr sz="11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2"/>
                          </a:solidFill>
                        </a:rPr>
                        <a:t>-</a:t>
                      </a:r>
                      <a:endParaRPr sz="11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2"/>
                          </a:solidFill>
                        </a:rPr>
                        <a:t>-</a:t>
                      </a:r>
                      <a:endParaRPr sz="11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2"/>
                          </a:solidFill>
                        </a:rPr>
                        <a:t>-</a:t>
                      </a:r>
                      <a:endParaRPr sz="11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2"/>
                          </a:solidFill>
                        </a:rPr>
                        <a:t>-</a:t>
                      </a:r>
                      <a:endParaRPr sz="11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2"/>
                          </a:solidFill>
                        </a:rPr>
                        <a:t>Qualitative (Yes/No)</a:t>
                      </a:r>
                      <a:endParaRPr sz="11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Balance</a:t>
                      </a:r>
                      <a:endParaRPr sz="11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Continuous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1, 449.33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-3, 313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71, 188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2, 993.73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Duration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Continuous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263.96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3, 025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259.86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Age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Discrete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41.17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87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10.58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Numeric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Campaign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Discrete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2.79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50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3.11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Day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Discrete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15.92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31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8.25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PDays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Discrete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40.59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-1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871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99.79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Previous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Discrete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0.54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25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1.69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Education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Ordinal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Qualitative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Month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Ordinal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Qualitative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Contact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Nominal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Qualitative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Default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Nominal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Qualitative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Housing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Nominal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Qualitative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Job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Nominal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Qualitative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Loan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Nominal</a:t>
                      </a:r>
                      <a:endParaRPr sz="11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Qualitative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Marital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Nominal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Qualitative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POutcome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Nominal</a:t>
                      </a:r>
                      <a:endParaRPr sz="11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Qualitative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55" name="Google Shape;155;p20"/>
          <p:cNvSpPr txBox="1"/>
          <p:nvPr/>
        </p:nvSpPr>
        <p:spPr>
          <a:xfrm>
            <a:off x="0" y="712225"/>
            <a:ext cx="1395300" cy="5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16 features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 label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4,521 records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No Missing Values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5715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5715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57200" y="-3"/>
            <a:ext cx="82296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Distributions</a:t>
            </a:r>
            <a:endParaRPr u="sng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0" y="712525"/>
            <a:ext cx="9144000" cy="6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As shown below, by plotting the features {Age, Balance, Duration, Campaign, PDays and Previous} the distributions are skewed to the right. The ‘day’ feature does not show significant distribution.</a:t>
            </a:r>
            <a:endParaRPr sz="1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75" y="1295025"/>
            <a:ext cx="7540824" cy="49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Microsoft Macintosh PowerPoint</Application>
  <PresentationFormat>On-screen Show (4:3)</PresentationFormat>
  <Paragraphs>385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Calibri</vt:lpstr>
      <vt:lpstr>Roboto</vt:lpstr>
      <vt:lpstr>Courier New</vt:lpstr>
      <vt:lpstr>Office Theme</vt:lpstr>
      <vt:lpstr>BANK MARKETING</vt:lpstr>
      <vt:lpstr>Workload Distribution</vt:lpstr>
      <vt:lpstr>OVERVIEW</vt:lpstr>
      <vt:lpstr>Aim of the Project</vt:lpstr>
      <vt:lpstr>PowerPoint Presentation</vt:lpstr>
      <vt:lpstr>DATA PREPARATION</vt:lpstr>
      <vt:lpstr>Understanding the Dataset</vt:lpstr>
      <vt:lpstr>PowerPoint Presentation</vt:lpstr>
      <vt:lpstr>Distributions</vt:lpstr>
      <vt:lpstr>Outliers</vt:lpstr>
      <vt:lpstr>Imbalanced</vt:lpstr>
      <vt:lpstr>Correlation</vt:lpstr>
      <vt:lpstr>PREDICTIVE MODELING</vt:lpstr>
      <vt:lpstr>Feature Selection/Processing</vt:lpstr>
      <vt:lpstr>Decision Tree with all columns considered - SAS</vt:lpstr>
      <vt:lpstr>Decision Tree with all columns considered - Python</vt:lpstr>
      <vt:lpstr>Decision Tree with all columns considered - R</vt:lpstr>
      <vt:lpstr>Decision Tree with selected columns considered - R</vt:lpstr>
      <vt:lpstr> Decision Tree with 7 selected columns considered - Python</vt:lpstr>
      <vt:lpstr>Decision Tree (All Results)</vt:lpstr>
      <vt:lpstr>Naive Bayes</vt:lpstr>
      <vt:lpstr>Conclusion of Predictive Modeling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cp:lastModifiedBy>Harpreet Kang</cp:lastModifiedBy>
  <cp:revision>2</cp:revision>
  <dcterms:modified xsi:type="dcterms:W3CDTF">2024-02-13T16:39:56Z</dcterms:modified>
</cp:coreProperties>
</file>