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004000"/>
  <p:notesSz cx="32918400" cy="51206400"/>
  <p:defaultTextStyle>
    <a:defPPr>
      <a:defRPr lang="en-US"/>
    </a:defPPr>
    <a:lvl1pPr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1pPr>
    <a:lvl2pPr marL="4572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2pPr>
    <a:lvl3pPr marL="9144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3pPr>
    <a:lvl4pPr marL="13716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4pPr>
    <a:lvl5pPr marL="18288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orient="horz" pos="19087">
          <p15:clr>
            <a:srgbClr val="A4A3A4"/>
          </p15:clr>
        </p15:guide>
        <p15:guide id="3" orient="horz" pos="3625">
          <p15:clr>
            <a:srgbClr val="A4A3A4"/>
          </p15:clr>
        </p15:guide>
        <p15:guide id="4" orient="horz" pos="2070">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7ECC"/>
    <a:srgbClr val="FF00FF"/>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9" d="100"/>
          <a:sy n="19" d="100"/>
        </p:scale>
        <p:origin x="132" y="-1068"/>
      </p:cViewPr>
      <p:guideLst>
        <p:guide orient="horz" pos="697"/>
        <p:guide orient="horz" pos="19087"/>
        <p:guide orient="horz" pos="3625"/>
        <p:guide orient="horz" pos="2070"/>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66393C-AE83-B4CD-29D7-B4C3CBEA88D3}"/>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5B5C7137-099D-DB06-3FAB-7FA940D80ADE}"/>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A3142B4B-5E63-4870-9DEB-F5235E357B57}" type="datetime1">
              <a:rPr lang="en-US" altLang="en-US"/>
              <a:pPr/>
              <a:t>4/16/2024</a:t>
            </a:fld>
            <a:endParaRPr lang="en-US" altLang="en-US" dirty="0"/>
          </a:p>
        </p:txBody>
      </p:sp>
      <p:sp>
        <p:nvSpPr>
          <p:cNvPr id="4" name="Slide Image Placeholder 3">
            <a:extLst>
              <a:ext uri="{FF2B5EF4-FFF2-40B4-BE49-F238E27FC236}">
                <a16:creationId xmlns:a16="http://schemas.microsoft.com/office/drawing/2014/main" id="{F7912373-84BE-7D17-017C-36C309334961}"/>
              </a:ext>
            </a:extLst>
          </p:cNvPr>
          <p:cNvSpPr>
            <a:spLocks noGrp="1" noRot="1" noChangeAspect="1"/>
          </p:cNvSpPr>
          <p:nvPr>
            <p:ph type="sldImg" idx="2"/>
          </p:nvPr>
        </p:nvSpPr>
        <p:spPr>
          <a:xfrm>
            <a:off x="1098550" y="3840163"/>
            <a:ext cx="307213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EB7B0B25-CD11-1A80-46B6-BFF557D45A57}"/>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54A532-4EA4-350D-1E74-A4D8A9F292C2}"/>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D12A7461-00FD-9F9C-FD31-B7E609373B59}"/>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D8BB5A2-CBDA-4563-A407-B3694EA7620E}"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C1C95439-355A-0E31-75DD-71E49E4C9C75}"/>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38CB7C0C-F6A6-886E-8D4E-B299FFCC43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dirty="0">
              <a:solidFill>
                <a:srgbClr val="000000"/>
              </a:solidFill>
            </a:endParaRPr>
          </a:p>
        </p:txBody>
      </p:sp>
      <p:sp>
        <p:nvSpPr>
          <p:cNvPr id="15363" name="Slide Number Placeholder 3">
            <a:extLst>
              <a:ext uri="{FF2B5EF4-FFF2-40B4-BE49-F238E27FC236}">
                <a16:creationId xmlns:a16="http://schemas.microsoft.com/office/drawing/2014/main" id="{AC4F68A3-F6E4-94E9-F2DF-4B18C7E8CE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fld id="{209F820C-E7CE-4079-9FD2-A408F613F582}" type="slidenum">
              <a:rPr lang="en-US" altLang="en-US" sz="1200">
                <a:latin typeface="Calibri" panose="020F0502020204030204" pitchFamily="34" charset="0"/>
              </a:rPr>
              <a:pPr eaLnBrk="1" hangingPunct="1"/>
              <a:t>1</a:t>
            </a:fld>
            <a:endParaRPr lang="en-US"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4" y="9942601"/>
            <a:ext cx="43526075" cy="6858882"/>
          </a:xfrm>
        </p:spPr>
        <p:txBody>
          <a:bodyPr/>
          <a:lstStyle/>
          <a:p>
            <a:r>
              <a:rPr lang="en-US"/>
              <a:t>Click to edit Master title style</a:t>
            </a:r>
          </a:p>
        </p:txBody>
      </p:sp>
      <p:sp>
        <p:nvSpPr>
          <p:cNvPr id="3" name="Subtitle 2"/>
          <p:cNvSpPr>
            <a:spLocks noGrp="1"/>
          </p:cNvSpPr>
          <p:nvPr>
            <p:ph type="subTitle" idx="1"/>
          </p:nvPr>
        </p:nvSpPr>
        <p:spPr>
          <a:xfrm>
            <a:off x="7680325" y="18134983"/>
            <a:ext cx="35845750" cy="818003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52A3295-2CC5-2B46-73B0-E4AE87B8A38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9EDA5531-84BE-E6CF-725C-0209C64788A0}"/>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0DE9AE01-15B4-A72B-E288-F0BB88B5ACD1}"/>
              </a:ext>
            </a:extLst>
          </p:cNvPr>
          <p:cNvSpPr>
            <a:spLocks noGrp="1" noChangeArrowheads="1"/>
          </p:cNvSpPr>
          <p:nvPr>
            <p:ph type="sldNum" sz="quarter" idx="12"/>
          </p:nvPr>
        </p:nvSpPr>
        <p:spPr>
          <a:ln/>
        </p:spPr>
        <p:txBody>
          <a:bodyPr/>
          <a:lstStyle>
            <a:lvl1pPr>
              <a:defRPr/>
            </a:lvl1pPr>
          </a:lstStyle>
          <a:p>
            <a:fld id="{21C3BEFC-6271-4207-9DD1-8C2564780A82}" type="slidenum">
              <a:rPr lang="en-US" altLang="en-US"/>
              <a:pPr/>
              <a:t>‹#›</a:t>
            </a:fld>
            <a:endParaRPr lang="en-US" altLang="en-US" dirty="0"/>
          </a:p>
        </p:txBody>
      </p:sp>
    </p:spTree>
    <p:extLst>
      <p:ext uri="{BB962C8B-B14F-4D97-AF65-F5344CB8AC3E}">
        <p14:creationId xmlns:p14="http://schemas.microsoft.com/office/powerpoint/2010/main" val="916160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4484A82-BFF3-3CFD-7435-AF1DF854A4BB}"/>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F356DE-7665-3C43-6393-9C4580F63580}"/>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4FE8B910-699C-983D-5769-88B22EF035BF}"/>
              </a:ext>
            </a:extLst>
          </p:cNvPr>
          <p:cNvSpPr>
            <a:spLocks noGrp="1" noChangeArrowheads="1"/>
          </p:cNvSpPr>
          <p:nvPr>
            <p:ph type="sldNum" sz="quarter" idx="12"/>
          </p:nvPr>
        </p:nvSpPr>
        <p:spPr>
          <a:ln/>
        </p:spPr>
        <p:txBody>
          <a:bodyPr/>
          <a:lstStyle>
            <a:lvl1pPr>
              <a:defRPr/>
            </a:lvl1pPr>
          </a:lstStyle>
          <a:p>
            <a:fld id="{E83FFC57-23E2-4834-9C2B-C6AE2231F469}" type="slidenum">
              <a:rPr lang="en-US" altLang="en-US"/>
              <a:pPr/>
              <a:t>‹#›</a:t>
            </a:fld>
            <a:endParaRPr lang="en-US" altLang="en-US" dirty="0"/>
          </a:p>
        </p:txBody>
      </p:sp>
    </p:spTree>
    <p:extLst>
      <p:ext uri="{BB962C8B-B14F-4D97-AF65-F5344CB8AC3E}">
        <p14:creationId xmlns:p14="http://schemas.microsoft.com/office/powerpoint/2010/main" val="17274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4" y="2844492"/>
            <a:ext cx="10880725" cy="256035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844492"/>
            <a:ext cx="32492950" cy="256035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FA92B42-C2BD-8E0B-A47F-55FE49F3871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672C67C7-DDD7-F596-6856-70DA1DB74EE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3D63B68E-C7EF-0891-C73E-A21B7C188F63}"/>
              </a:ext>
            </a:extLst>
          </p:cNvPr>
          <p:cNvSpPr>
            <a:spLocks noGrp="1" noChangeArrowheads="1"/>
          </p:cNvSpPr>
          <p:nvPr>
            <p:ph type="sldNum" sz="quarter" idx="12"/>
          </p:nvPr>
        </p:nvSpPr>
        <p:spPr>
          <a:ln/>
        </p:spPr>
        <p:txBody>
          <a:bodyPr/>
          <a:lstStyle>
            <a:lvl1pPr>
              <a:defRPr/>
            </a:lvl1pPr>
          </a:lstStyle>
          <a:p>
            <a:fld id="{540C7B23-AA2E-4180-9D07-6A6C2DF23418}" type="slidenum">
              <a:rPr lang="en-US" altLang="en-US"/>
              <a:pPr/>
              <a:t>‹#›</a:t>
            </a:fld>
            <a:endParaRPr lang="en-US" altLang="en-US" dirty="0"/>
          </a:p>
        </p:txBody>
      </p:sp>
    </p:spTree>
    <p:extLst>
      <p:ext uri="{BB962C8B-B14F-4D97-AF65-F5344CB8AC3E}">
        <p14:creationId xmlns:p14="http://schemas.microsoft.com/office/powerpoint/2010/main" val="156330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58A963B-6AEF-F270-61D4-C46ED5E0B0D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925CDC1D-119D-5A20-6D4D-577C86E8702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83734CB-2B2F-6C6E-BBC9-DB2DC69BA7A0}"/>
              </a:ext>
            </a:extLst>
          </p:cNvPr>
          <p:cNvSpPr>
            <a:spLocks noGrp="1" noChangeArrowheads="1"/>
          </p:cNvSpPr>
          <p:nvPr>
            <p:ph type="sldNum" sz="quarter" idx="12"/>
          </p:nvPr>
        </p:nvSpPr>
        <p:spPr>
          <a:ln/>
        </p:spPr>
        <p:txBody>
          <a:bodyPr/>
          <a:lstStyle>
            <a:lvl1pPr>
              <a:defRPr/>
            </a:lvl1pPr>
          </a:lstStyle>
          <a:p>
            <a:fld id="{2B0D5E33-F077-4023-9B7F-AE3334F5605E}" type="slidenum">
              <a:rPr lang="en-US" altLang="en-US"/>
              <a:pPr/>
              <a:t>‹#›</a:t>
            </a:fld>
            <a:endParaRPr lang="en-US" altLang="en-US" dirty="0"/>
          </a:p>
        </p:txBody>
      </p:sp>
    </p:spTree>
    <p:extLst>
      <p:ext uri="{BB962C8B-B14F-4D97-AF65-F5344CB8AC3E}">
        <p14:creationId xmlns:p14="http://schemas.microsoft.com/office/powerpoint/2010/main" val="234580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0565843"/>
            <a:ext cx="43526075" cy="6355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1" y="13564968"/>
            <a:ext cx="43526075"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A15D99D-F50D-B0C2-4220-D726948A7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310165F-3197-28FD-7974-08961640468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484E6234-16E4-C79D-9337-07FC0249D7F2}"/>
              </a:ext>
            </a:extLst>
          </p:cNvPr>
          <p:cNvSpPr>
            <a:spLocks noGrp="1" noChangeArrowheads="1"/>
          </p:cNvSpPr>
          <p:nvPr>
            <p:ph type="sldNum" sz="quarter" idx="12"/>
          </p:nvPr>
        </p:nvSpPr>
        <p:spPr>
          <a:ln/>
        </p:spPr>
        <p:txBody>
          <a:bodyPr/>
          <a:lstStyle>
            <a:lvl1pPr>
              <a:defRPr/>
            </a:lvl1pPr>
          </a:lstStyle>
          <a:p>
            <a:fld id="{D245919F-20F9-4C04-98EE-86C945AA6A86}" type="slidenum">
              <a:rPr lang="en-US" altLang="en-US"/>
              <a:pPr/>
              <a:t>‹#›</a:t>
            </a:fld>
            <a:endParaRPr lang="en-US" altLang="en-US" dirty="0"/>
          </a:p>
        </p:txBody>
      </p:sp>
    </p:spTree>
    <p:extLst>
      <p:ext uri="{BB962C8B-B14F-4D97-AF65-F5344CB8AC3E}">
        <p14:creationId xmlns:p14="http://schemas.microsoft.com/office/powerpoint/2010/main" val="64436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4" y="9246527"/>
            <a:ext cx="21686837"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246527"/>
            <a:ext cx="21686838"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76919D3-AD48-8AA6-30C4-06724A4E6E8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DF373181-67A7-4222-8340-B62913D8DC01}"/>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8428006-D624-3F82-15EB-C219F091E8D1}"/>
              </a:ext>
            </a:extLst>
          </p:cNvPr>
          <p:cNvSpPr>
            <a:spLocks noGrp="1" noChangeArrowheads="1"/>
          </p:cNvSpPr>
          <p:nvPr>
            <p:ph type="sldNum" sz="quarter" idx="12"/>
          </p:nvPr>
        </p:nvSpPr>
        <p:spPr>
          <a:ln/>
        </p:spPr>
        <p:txBody>
          <a:bodyPr/>
          <a:lstStyle>
            <a:lvl1pPr>
              <a:defRPr/>
            </a:lvl1pPr>
          </a:lstStyle>
          <a:p>
            <a:fld id="{53476083-BD51-4F17-AE6A-C44A0897CB8F}" type="slidenum">
              <a:rPr lang="en-US" altLang="en-US"/>
              <a:pPr/>
              <a:t>‹#›</a:t>
            </a:fld>
            <a:endParaRPr lang="en-US" altLang="en-US" dirty="0"/>
          </a:p>
        </p:txBody>
      </p:sp>
    </p:spTree>
    <p:extLst>
      <p:ext uri="{BB962C8B-B14F-4D97-AF65-F5344CB8AC3E}">
        <p14:creationId xmlns:p14="http://schemas.microsoft.com/office/powerpoint/2010/main" val="376865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281024"/>
            <a:ext cx="46085125" cy="533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164476"/>
            <a:ext cx="22625050"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149417"/>
            <a:ext cx="22625050"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164476"/>
            <a:ext cx="22632988"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149417"/>
            <a:ext cx="22632988"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A3CC824-58AD-5CB3-F5CE-6A1F2B4BCB9A}"/>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5D6EF90D-38DA-21C9-4E3C-807AC65156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7720BE11-7369-3D64-01A1-8B2F97A57F26}"/>
              </a:ext>
            </a:extLst>
          </p:cNvPr>
          <p:cNvSpPr>
            <a:spLocks noGrp="1" noChangeArrowheads="1"/>
          </p:cNvSpPr>
          <p:nvPr>
            <p:ph type="sldNum" sz="quarter" idx="12"/>
          </p:nvPr>
        </p:nvSpPr>
        <p:spPr>
          <a:ln/>
        </p:spPr>
        <p:txBody>
          <a:bodyPr/>
          <a:lstStyle>
            <a:lvl1pPr>
              <a:defRPr/>
            </a:lvl1pPr>
          </a:lstStyle>
          <a:p>
            <a:fld id="{7A2AF78E-357A-48A2-93DE-E0EF0AB8C3B6}" type="slidenum">
              <a:rPr lang="en-US" altLang="en-US"/>
              <a:pPr/>
              <a:t>‹#›</a:t>
            </a:fld>
            <a:endParaRPr lang="en-US" altLang="en-US" dirty="0"/>
          </a:p>
        </p:txBody>
      </p:sp>
    </p:spTree>
    <p:extLst>
      <p:ext uri="{BB962C8B-B14F-4D97-AF65-F5344CB8AC3E}">
        <p14:creationId xmlns:p14="http://schemas.microsoft.com/office/powerpoint/2010/main" val="267301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966911C-5F5E-06DB-5382-86BE53873AD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3CD121FC-5B20-3A60-4BD6-415F0A9D7AE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CF32CBF-789E-DC51-C215-A12AC575A71D}"/>
              </a:ext>
            </a:extLst>
          </p:cNvPr>
          <p:cNvSpPr>
            <a:spLocks noGrp="1" noChangeArrowheads="1"/>
          </p:cNvSpPr>
          <p:nvPr>
            <p:ph type="sldNum" sz="quarter" idx="12"/>
          </p:nvPr>
        </p:nvSpPr>
        <p:spPr>
          <a:ln/>
        </p:spPr>
        <p:txBody>
          <a:bodyPr/>
          <a:lstStyle>
            <a:lvl1pPr>
              <a:defRPr/>
            </a:lvl1pPr>
          </a:lstStyle>
          <a:p>
            <a:fld id="{8BC3032E-6904-499A-A126-7733319254CD}" type="slidenum">
              <a:rPr lang="en-US" altLang="en-US"/>
              <a:pPr/>
              <a:t>‹#›</a:t>
            </a:fld>
            <a:endParaRPr lang="en-US" altLang="en-US" dirty="0"/>
          </a:p>
        </p:txBody>
      </p:sp>
    </p:spTree>
    <p:extLst>
      <p:ext uri="{BB962C8B-B14F-4D97-AF65-F5344CB8AC3E}">
        <p14:creationId xmlns:p14="http://schemas.microsoft.com/office/powerpoint/2010/main" val="60348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A63F43B-3231-190F-F4C6-44377B06EBAA}"/>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32AB468F-02B0-D3FF-2663-6AC863FF1E32}"/>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0F6DBB51-ED03-E338-BC80-43D271F648FA}"/>
              </a:ext>
            </a:extLst>
          </p:cNvPr>
          <p:cNvSpPr>
            <a:spLocks noGrp="1" noChangeArrowheads="1"/>
          </p:cNvSpPr>
          <p:nvPr>
            <p:ph type="sldNum" sz="quarter" idx="12"/>
          </p:nvPr>
        </p:nvSpPr>
        <p:spPr>
          <a:ln/>
        </p:spPr>
        <p:txBody>
          <a:bodyPr/>
          <a:lstStyle>
            <a:lvl1pPr>
              <a:defRPr/>
            </a:lvl1pPr>
          </a:lstStyle>
          <a:p>
            <a:fld id="{D2497E3C-09CD-4D3C-AC58-2B29B96A7765}" type="slidenum">
              <a:rPr lang="en-US" altLang="en-US"/>
              <a:pPr/>
              <a:t>‹#›</a:t>
            </a:fld>
            <a:endParaRPr lang="en-US" altLang="en-US" dirty="0"/>
          </a:p>
        </p:txBody>
      </p:sp>
    </p:spTree>
    <p:extLst>
      <p:ext uri="{BB962C8B-B14F-4D97-AF65-F5344CB8AC3E}">
        <p14:creationId xmlns:p14="http://schemas.microsoft.com/office/powerpoint/2010/main" val="400546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74851"/>
            <a:ext cx="16846550" cy="542197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74851"/>
            <a:ext cx="28625800" cy="27313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696825"/>
            <a:ext cx="16846550" cy="218916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92BF854-4DE6-DDFA-89D2-185726CC94F9}"/>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8539D1B1-8E4B-766F-8EBA-FE308F29688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4F8FFDF1-F85E-B12F-0EFF-6B7AA396E912}"/>
              </a:ext>
            </a:extLst>
          </p:cNvPr>
          <p:cNvSpPr>
            <a:spLocks noGrp="1" noChangeArrowheads="1"/>
          </p:cNvSpPr>
          <p:nvPr>
            <p:ph type="sldNum" sz="quarter" idx="12"/>
          </p:nvPr>
        </p:nvSpPr>
        <p:spPr>
          <a:ln/>
        </p:spPr>
        <p:txBody>
          <a:bodyPr/>
          <a:lstStyle>
            <a:lvl1pPr>
              <a:defRPr/>
            </a:lvl1pPr>
          </a:lstStyle>
          <a:p>
            <a:fld id="{ADE7EB48-0648-4EEC-916E-4E736B95D8DB}" type="slidenum">
              <a:rPr lang="en-US" altLang="en-US"/>
              <a:pPr/>
              <a:t>‹#›</a:t>
            </a:fld>
            <a:endParaRPr lang="en-US" altLang="en-US" dirty="0"/>
          </a:p>
        </p:txBody>
      </p:sp>
    </p:spTree>
    <p:extLst>
      <p:ext uri="{BB962C8B-B14F-4D97-AF65-F5344CB8AC3E}">
        <p14:creationId xmlns:p14="http://schemas.microsoft.com/office/powerpoint/2010/main" val="348639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6" y="22402492"/>
            <a:ext cx="30724475" cy="26453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6" y="2859927"/>
            <a:ext cx="30724475" cy="192014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0036176" y="25047885"/>
            <a:ext cx="30724475" cy="37550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E365AA9-A020-777B-93CA-4ED95F6D6B6F}"/>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3DD85E0D-2646-CD32-96C2-71459643EA81}"/>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E0D0697-F7B5-4DD0-9162-D05097401CCF}"/>
              </a:ext>
            </a:extLst>
          </p:cNvPr>
          <p:cNvSpPr>
            <a:spLocks noGrp="1" noChangeArrowheads="1"/>
          </p:cNvSpPr>
          <p:nvPr>
            <p:ph type="sldNum" sz="quarter" idx="12"/>
          </p:nvPr>
        </p:nvSpPr>
        <p:spPr>
          <a:ln/>
        </p:spPr>
        <p:txBody>
          <a:bodyPr/>
          <a:lstStyle>
            <a:lvl1pPr>
              <a:defRPr/>
            </a:lvl1pPr>
          </a:lstStyle>
          <a:p>
            <a:fld id="{4A222C59-6AB0-4FAA-BE6D-78E2512F5D9E}" type="slidenum">
              <a:rPr lang="en-US" altLang="en-US"/>
              <a:pPr/>
              <a:t>‹#›</a:t>
            </a:fld>
            <a:endParaRPr lang="en-US" altLang="en-US" dirty="0"/>
          </a:p>
        </p:txBody>
      </p:sp>
    </p:spTree>
    <p:extLst>
      <p:ext uri="{BB962C8B-B14F-4D97-AF65-F5344CB8AC3E}">
        <p14:creationId xmlns:p14="http://schemas.microsoft.com/office/powerpoint/2010/main" val="25256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D5780CF-41F8-29BB-925C-04738F79332C}"/>
              </a:ext>
            </a:extLst>
          </p:cNvPr>
          <p:cNvSpPr>
            <a:spLocks noGrp="1" noChangeArrowheads="1"/>
          </p:cNvSpPr>
          <p:nvPr>
            <p:ph type="title"/>
          </p:nvPr>
        </p:nvSpPr>
        <p:spPr bwMode="auto">
          <a:xfrm>
            <a:off x="3840163" y="2844800"/>
            <a:ext cx="435260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FB19E3A-CC3E-ED26-BD0A-EF80CC145F59}"/>
              </a:ext>
            </a:extLst>
          </p:cNvPr>
          <p:cNvSpPr>
            <a:spLocks noGrp="1" noChangeArrowheads="1"/>
          </p:cNvSpPr>
          <p:nvPr>
            <p:ph type="body" idx="1"/>
          </p:nvPr>
        </p:nvSpPr>
        <p:spPr bwMode="auto">
          <a:xfrm>
            <a:off x="3840163" y="9247188"/>
            <a:ext cx="43526075" cy="192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F7832E1-CB79-074B-C478-BE0B0DD5070F}"/>
              </a:ext>
            </a:extLst>
          </p:cNvPr>
          <p:cNvSpPr>
            <a:spLocks noGrp="1" noChangeArrowheads="1"/>
          </p:cNvSpPr>
          <p:nvPr>
            <p:ph type="dt" sz="half" idx="2"/>
          </p:nvPr>
        </p:nvSpPr>
        <p:spPr bwMode="auto">
          <a:xfrm>
            <a:off x="3840163"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charset="0"/>
                <a:ea typeface="ＭＳ Ｐゴシック" charset="0"/>
                <a:cs typeface="ＭＳ Ｐゴシック" charset="0"/>
              </a:defRPr>
            </a:lvl1pPr>
          </a:lstStyle>
          <a:p>
            <a:pPr>
              <a:defRPr/>
            </a:pPr>
            <a:endParaRPr lang="en-US" dirty="0"/>
          </a:p>
        </p:txBody>
      </p:sp>
      <p:sp>
        <p:nvSpPr>
          <p:cNvPr id="1029" name="Rectangle 5">
            <a:extLst>
              <a:ext uri="{FF2B5EF4-FFF2-40B4-BE49-F238E27FC236}">
                <a16:creationId xmlns:a16="http://schemas.microsoft.com/office/drawing/2014/main" id="{3692A5B5-C6CD-D637-76BE-09CC97D01D68}"/>
              </a:ext>
            </a:extLst>
          </p:cNvPr>
          <p:cNvSpPr>
            <a:spLocks noGrp="1" noChangeArrowheads="1"/>
          </p:cNvSpPr>
          <p:nvPr>
            <p:ph type="ftr" sz="quarter" idx="3"/>
          </p:nvPr>
        </p:nvSpPr>
        <p:spPr bwMode="auto">
          <a:xfrm>
            <a:off x="17495838" y="29159200"/>
            <a:ext cx="16214725"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charset="0"/>
                <a:ea typeface="ＭＳ Ｐゴシック" charset="0"/>
                <a:cs typeface="ＭＳ Ｐゴシック" charset="0"/>
              </a:defRPr>
            </a:lvl1pPr>
          </a:lstStyle>
          <a:p>
            <a:pPr>
              <a:defRPr/>
            </a:pPr>
            <a:endParaRPr lang="en-US" dirty="0"/>
          </a:p>
        </p:txBody>
      </p:sp>
      <p:sp>
        <p:nvSpPr>
          <p:cNvPr id="1030" name="Rectangle 6">
            <a:extLst>
              <a:ext uri="{FF2B5EF4-FFF2-40B4-BE49-F238E27FC236}">
                <a16:creationId xmlns:a16="http://schemas.microsoft.com/office/drawing/2014/main" id="{8CC1765E-C981-92A5-A021-9807726ACE90}"/>
              </a:ext>
            </a:extLst>
          </p:cNvPr>
          <p:cNvSpPr>
            <a:spLocks noGrp="1" noChangeArrowheads="1"/>
          </p:cNvSpPr>
          <p:nvPr>
            <p:ph type="sldNum" sz="quarter" idx="4"/>
          </p:nvPr>
        </p:nvSpPr>
        <p:spPr bwMode="auto">
          <a:xfrm>
            <a:off x="36698238"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panose="02020603050405020304" pitchFamily="18" charset="0"/>
              </a:defRPr>
            </a:lvl1pPr>
          </a:lstStyle>
          <a:p>
            <a:fld id="{5085F1B4-353D-40B9-8D9F-C0DBAF6292E4}"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S PGothic" panose="020B0600070205080204" pitchFamily="34"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S PGothic" panose="020B0600070205080204" pitchFamily="34"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MS PGothic" panose="020B0600070205080204" pitchFamily="34" charset="-128"/>
          <a:cs typeface="ＭＳ Ｐゴシック" charset="0"/>
        </a:defRPr>
      </a:lvl2pPr>
      <a:lvl3pPr marL="5094288" indent="-1019175" algn="l" defTabSz="4075113" rtl="0" eaLnBrk="0" fontAlgn="base" hangingPunct="0">
        <a:spcBef>
          <a:spcPct val="20000"/>
        </a:spcBef>
        <a:spcAft>
          <a:spcPct val="0"/>
        </a:spcAft>
        <a:buChar char="•"/>
        <a:defRPr sz="10700">
          <a:solidFill>
            <a:schemeClr val="tx1"/>
          </a:solidFill>
          <a:latin typeface="+mn-lt"/>
          <a:ea typeface="MS PGothic" panose="020B0600070205080204" pitchFamily="34" charset="-128"/>
          <a:cs typeface="ＭＳ Ｐゴシック" charset="0"/>
        </a:defRPr>
      </a:lvl3pPr>
      <a:lvl4pPr marL="7132638" indent="-1019175"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4pPr>
      <a:lvl5pPr marL="9169400" indent="-1017588"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B09542-B852-8F8F-9BF2-0B603C44C326}"/>
              </a:ext>
            </a:extLst>
          </p:cNvPr>
          <p:cNvSpPr txBox="1"/>
          <p:nvPr/>
        </p:nvSpPr>
        <p:spPr>
          <a:xfrm>
            <a:off x="-2" y="0"/>
            <a:ext cx="51206400" cy="4831323"/>
          </a:xfrm>
          <a:prstGeom prst="rect">
            <a:avLst/>
          </a:prstGeom>
          <a:solidFill>
            <a:srgbClr val="CC7ECC"/>
          </a:solidFill>
        </p:spPr>
        <p:txBody>
          <a:bodyPr wrap="square" rtlCol="0">
            <a:spAutoFit/>
          </a:bodyPr>
          <a:lstStyle/>
          <a:p>
            <a:endParaRPr lang="en-US" dirty="0"/>
          </a:p>
        </p:txBody>
      </p:sp>
      <p:sp>
        <p:nvSpPr>
          <p:cNvPr id="61" name="Rectangle 60">
            <a:extLst>
              <a:ext uri="{FF2B5EF4-FFF2-40B4-BE49-F238E27FC236}">
                <a16:creationId xmlns:a16="http://schemas.microsoft.com/office/drawing/2014/main" id="{4C0EEA10-8577-FB36-6ACB-0D2D3D285073}"/>
              </a:ext>
            </a:extLst>
          </p:cNvPr>
          <p:cNvSpPr>
            <a:spLocks noChangeArrowheads="1"/>
          </p:cNvSpPr>
          <p:nvPr/>
        </p:nvSpPr>
        <p:spPr bwMode="auto">
          <a:xfrm>
            <a:off x="-2" y="0"/>
            <a:ext cx="51206400" cy="32004000"/>
          </a:xfrm>
          <a:prstGeom prst="rect">
            <a:avLst/>
          </a:prstGeom>
          <a:solidFill>
            <a:srgbClr val="191919">
              <a:alpha val="7843"/>
            </a:srgbClr>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rgbClr val="FFFFFF"/>
              </a:solidFill>
              <a:latin typeface="Avenir Book"/>
              <a:ea typeface="ＭＳ Ｐゴシック" charset="0"/>
              <a:cs typeface="Avenir Book"/>
            </a:endParaRPr>
          </a:p>
        </p:txBody>
      </p:sp>
      <p:sp>
        <p:nvSpPr>
          <p:cNvPr id="14339" name="Text Box 7">
            <a:extLst>
              <a:ext uri="{FF2B5EF4-FFF2-40B4-BE49-F238E27FC236}">
                <a16:creationId xmlns:a16="http://schemas.microsoft.com/office/drawing/2014/main" id="{8F44BF85-0439-A9DB-0944-195AA64D7C98}"/>
              </a:ext>
            </a:extLst>
          </p:cNvPr>
          <p:cNvSpPr txBox="1">
            <a:spLocks noChangeArrowheads="1"/>
          </p:cNvSpPr>
          <p:nvPr/>
        </p:nvSpPr>
        <p:spPr bwMode="auto">
          <a:xfrm>
            <a:off x="1995488" y="5496968"/>
            <a:ext cx="10512425" cy="7368465"/>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br>
              <a:rPr lang="en-US" altLang="en-US" sz="4800" b="1" dirty="0">
                <a:latin typeface="Arial Black" panose="020B0A04020102020204" pitchFamily="34" charset="0"/>
              </a:rPr>
            </a:br>
            <a:br>
              <a:rPr lang="en-US" altLang="en-US" sz="4800" b="1" dirty="0">
                <a:latin typeface="Arial Black" panose="020B0A04020102020204" pitchFamily="34" charset="0"/>
              </a:rPr>
            </a:br>
            <a:r>
              <a:rPr lang="en-US" sz="4800" b="0" i="0" dirty="0">
                <a:solidFill>
                  <a:srgbClr val="1F1F1F"/>
                </a:solidFill>
                <a:effectLst/>
                <a:latin typeface="Avenir Book"/>
              </a:rPr>
              <a:t>The FBI estimates there are between </a:t>
            </a:r>
            <a:r>
              <a:rPr lang="en-US" sz="4800" b="0" i="0" dirty="0">
                <a:solidFill>
                  <a:srgbClr val="040C28"/>
                </a:solidFill>
                <a:effectLst/>
                <a:latin typeface="Avenir Book"/>
              </a:rPr>
              <a:t>25 to 50</a:t>
            </a:r>
            <a:r>
              <a:rPr lang="en-US" sz="4800" b="0" i="0" dirty="0">
                <a:solidFill>
                  <a:srgbClr val="1F1F1F"/>
                </a:solidFill>
                <a:effectLst/>
                <a:latin typeface="Avenir Book"/>
              </a:rPr>
              <a:t> active serial killers at any given time. I was curious which states were more prone to having a serial killer and when were serial killers more common.</a:t>
            </a:r>
            <a:endParaRPr lang="en-US" altLang="en-US" sz="4800" dirty="0">
              <a:latin typeface="Avenir Book"/>
            </a:endParaRPr>
          </a:p>
        </p:txBody>
      </p:sp>
      <p:sp>
        <p:nvSpPr>
          <p:cNvPr id="14340" name="Text Box 11">
            <a:extLst>
              <a:ext uri="{FF2B5EF4-FFF2-40B4-BE49-F238E27FC236}">
                <a16:creationId xmlns:a16="http://schemas.microsoft.com/office/drawing/2014/main" id="{27089A29-9C0A-343E-C3FD-4FC524529D87}"/>
              </a:ext>
            </a:extLst>
          </p:cNvPr>
          <p:cNvSpPr txBox="1">
            <a:spLocks noChangeArrowheads="1"/>
          </p:cNvSpPr>
          <p:nvPr/>
        </p:nvSpPr>
        <p:spPr bwMode="auto">
          <a:xfrm>
            <a:off x="1995488" y="13629019"/>
            <a:ext cx="10512425" cy="12221403"/>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8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800" dirty="0">
                <a:solidFill>
                  <a:srgbClr val="FF8000"/>
                </a:solidFill>
                <a:latin typeface="Avenir Book" pitchFamily="124" charset="0"/>
              </a:rPr>
              <a:t>	</a:t>
            </a:r>
            <a:br>
              <a:rPr lang="en-US" altLang="en-US" sz="4800" dirty="0">
                <a:solidFill>
                  <a:srgbClr val="FF8000"/>
                </a:solidFill>
                <a:latin typeface="Avenir Book" pitchFamily="124" charset="0"/>
              </a:rPr>
            </a:br>
            <a:endParaRPr lang="en-US" altLang="en-US" sz="4800" dirty="0">
              <a:latin typeface="Avenir Book" pitchFamily="124" charset="0"/>
            </a:endParaRPr>
          </a:p>
          <a:p>
            <a:pPr eaLnBrk="1" hangingPunct="1">
              <a:spcBef>
                <a:spcPct val="10000"/>
              </a:spcBef>
            </a:pPr>
            <a:r>
              <a:rPr lang="en-US" altLang="en-US" sz="4800" dirty="0">
                <a:latin typeface="Avenir Book" pitchFamily="124" charset="0"/>
              </a:rPr>
              <a:t>Information from two different websites was gathered, cleaned, and studied. Beautiful Soup was used to extract the data that was in html format to a useable dictionary format. Pickle was used to save the information gathered to not re-hit the websites API. Matplotlib was used to give an accurate representation of the data.  </a:t>
            </a:r>
            <a:br>
              <a:rPr lang="en-US" altLang="en-US" sz="4800" dirty="0">
                <a:latin typeface="Avenir Book" pitchFamily="124" charset="0"/>
              </a:rPr>
            </a:br>
            <a:endParaRPr lang="en-US" altLang="en-US" sz="4800" dirty="0">
              <a:latin typeface="Avenir Book" pitchFamily="124" charset="0"/>
            </a:endParaRPr>
          </a:p>
          <a:p>
            <a:pPr eaLnBrk="1" hangingPunct="1">
              <a:spcBef>
                <a:spcPct val="10000"/>
              </a:spcBef>
            </a:pPr>
            <a:r>
              <a:rPr lang="en-US" altLang="en-US" sz="4800" dirty="0">
                <a:latin typeface="Avenir Book" pitchFamily="124" charset="0"/>
              </a:rPr>
              <a:t>Tableau was used to create the choropleth map of the U.S.</a:t>
            </a:r>
          </a:p>
          <a:p>
            <a:pPr eaLnBrk="1" hangingPunct="1">
              <a:spcBef>
                <a:spcPct val="10000"/>
              </a:spcBef>
            </a:pPr>
            <a:endParaRPr lang="en-US" altLang="en-US" sz="4800" dirty="0">
              <a:latin typeface="Avenir Book" pitchFamily="124" charset="0"/>
            </a:endParaRPr>
          </a:p>
        </p:txBody>
      </p:sp>
      <p:sp>
        <p:nvSpPr>
          <p:cNvPr id="14341" name="Text Box 12">
            <a:extLst>
              <a:ext uri="{FF2B5EF4-FFF2-40B4-BE49-F238E27FC236}">
                <a16:creationId xmlns:a16="http://schemas.microsoft.com/office/drawing/2014/main" id="{F91B50F6-B865-DB5B-4632-32112DEC3BE1}"/>
              </a:ext>
            </a:extLst>
          </p:cNvPr>
          <p:cNvSpPr txBox="1">
            <a:spLocks noChangeArrowheads="1"/>
          </p:cNvSpPr>
          <p:nvPr/>
        </p:nvSpPr>
        <p:spPr bwMode="auto">
          <a:xfrm>
            <a:off x="13731081" y="5496968"/>
            <a:ext cx="23744238" cy="20407858"/>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endParaRPr lang="en-US" altLang="en-US" sz="4800" b="1" dirty="0">
              <a:solidFill>
                <a:srgbClr val="000000"/>
              </a:solidFill>
              <a:latin typeface="Avenir Heavy"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ct val="50000"/>
              </a:spcBef>
            </a:pPr>
            <a:endParaRPr lang="en-US" altLang="en-US" sz="4800" dirty="0">
              <a:solidFill>
                <a:schemeClr val="accent2"/>
              </a:solidFill>
              <a:latin typeface="Avenir Book" pitchFamily="124" charset="0"/>
            </a:endParaRPr>
          </a:p>
          <a:p>
            <a:pPr eaLnBrk="1" hangingPunct="1">
              <a:spcBef>
                <a:spcPct val="50000"/>
              </a:spcBef>
            </a:pPr>
            <a:endParaRPr lang="en-US" altLang="en-US" sz="2800" i="1" dirty="0">
              <a:solidFill>
                <a:schemeClr val="accent2"/>
              </a:solidFill>
              <a:latin typeface="Avenir Book" pitchFamily="124" charset="0"/>
            </a:endParaRPr>
          </a:p>
        </p:txBody>
      </p:sp>
      <p:sp>
        <p:nvSpPr>
          <p:cNvPr id="14342" name="Text Box 13">
            <a:extLst>
              <a:ext uri="{FF2B5EF4-FFF2-40B4-BE49-F238E27FC236}">
                <a16:creationId xmlns:a16="http://schemas.microsoft.com/office/drawing/2014/main" id="{286638A3-7462-46A8-9D30-54314F536267}"/>
              </a:ext>
            </a:extLst>
          </p:cNvPr>
          <p:cNvSpPr txBox="1">
            <a:spLocks noChangeArrowheads="1"/>
          </p:cNvSpPr>
          <p:nvPr/>
        </p:nvSpPr>
        <p:spPr bwMode="auto">
          <a:xfrm>
            <a:off x="38698487" y="5496968"/>
            <a:ext cx="10512425" cy="20353454"/>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635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635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endParaRPr lang="en-US" altLang="ja-JP" sz="4800" dirty="0">
              <a:latin typeface="Avenir Book" pitchFamily="124" charset="0"/>
            </a:endParaRPr>
          </a:p>
          <a:p>
            <a:pPr eaLnBrk="1" hangingPunct="1">
              <a:spcBef>
                <a:spcPct val="50000"/>
              </a:spcBef>
            </a:pPr>
            <a:endParaRPr lang="en-US" altLang="ja-JP" sz="4800" dirty="0">
              <a:latin typeface="Avenir Book" pitchFamily="124" charset="0"/>
            </a:endParaRPr>
          </a:p>
          <a:p>
            <a:pPr eaLnBrk="1" hangingPunct="1">
              <a:spcBef>
                <a:spcPct val="50000"/>
              </a:spcBef>
            </a:pPr>
            <a:r>
              <a:rPr lang="en-US" altLang="ja-JP" sz="4800" dirty="0">
                <a:latin typeface="Avenir Book" pitchFamily="124" charset="0"/>
              </a:rPr>
              <a:t>Serial killers with the highest confirmed victim counts remain unidentified, hence they are commonly referred to by names media monikers gave them.</a:t>
            </a:r>
          </a:p>
          <a:p>
            <a:pPr eaLnBrk="1" hangingPunct="1">
              <a:spcBef>
                <a:spcPct val="50000"/>
              </a:spcBef>
            </a:pPr>
            <a:r>
              <a:rPr lang="en-US" altLang="ja-JP" sz="4800" dirty="0">
                <a:latin typeface="Avenir Book" pitchFamily="124" charset="0"/>
              </a:rPr>
              <a:t>The era between 1970 and 1990 saw the peak of activity for the majority of the top 15 serial killers.</a:t>
            </a:r>
          </a:p>
          <a:p>
            <a:pPr eaLnBrk="1" hangingPunct="1">
              <a:spcBef>
                <a:spcPct val="50000"/>
              </a:spcBef>
            </a:pPr>
            <a:r>
              <a:rPr lang="en-US" altLang="ja-JP" sz="4800" dirty="0">
                <a:latin typeface="Avenir Book" pitchFamily="124" charset="0"/>
              </a:rPr>
              <a:t> Regions with lower population densities typically report fewer victims, while states boasting large cities and higher populations tend to have a higher incidence of both victims and serial killers.</a:t>
            </a:r>
          </a:p>
          <a:p>
            <a:pPr eaLnBrk="1" hangingPunct="1">
              <a:spcBef>
                <a:spcPct val="50000"/>
              </a:spcBef>
            </a:pPr>
            <a:endParaRPr lang="en-US" altLang="ja-JP" sz="4800" dirty="0">
              <a:latin typeface="Avenir Book" pitchFamily="124" charset="0"/>
            </a:endParaRPr>
          </a:p>
          <a:p>
            <a:pPr eaLnBrk="1" hangingPunct="1">
              <a:spcBef>
                <a:spcPct val="50000"/>
              </a:spcBef>
            </a:pPr>
            <a:endParaRPr lang="en-US" altLang="ja-JP" sz="4800" dirty="0">
              <a:latin typeface="Avenir Book" pitchFamily="124" charset="0"/>
            </a:endParaRPr>
          </a:p>
        </p:txBody>
      </p:sp>
      <p:sp>
        <p:nvSpPr>
          <p:cNvPr id="14343" name="Text Box 14">
            <a:extLst>
              <a:ext uri="{FF2B5EF4-FFF2-40B4-BE49-F238E27FC236}">
                <a16:creationId xmlns:a16="http://schemas.microsoft.com/office/drawing/2014/main" id="{34CA7EB1-9740-4C2C-5000-55C76F4CFBE1}"/>
              </a:ext>
            </a:extLst>
          </p:cNvPr>
          <p:cNvSpPr txBox="1">
            <a:spLocks noChangeArrowheads="1"/>
          </p:cNvSpPr>
          <p:nvPr/>
        </p:nvSpPr>
        <p:spPr bwMode="auto">
          <a:xfrm>
            <a:off x="1752599" y="2948154"/>
            <a:ext cx="47701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74320" tIns="274320" rIns="274320" bIns="274320" anchor="ctr">
            <a:spAutoFit/>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spcAft>
                <a:spcPts val="600"/>
              </a:spcAft>
            </a:pPr>
            <a:r>
              <a:rPr lang="en-US" altLang="en-US" sz="6000" b="1" dirty="0">
                <a:latin typeface="Avenir Medium" pitchFamily="124" charset="0"/>
              </a:rPr>
              <a:t>Kaylee Harp, Northwest Missouri State University</a:t>
            </a:r>
          </a:p>
        </p:txBody>
      </p:sp>
      <p:sp>
        <p:nvSpPr>
          <p:cNvPr id="3" name="Rectangle 180">
            <a:extLst>
              <a:ext uri="{FF2B5EF4-FFF2-40B4-BE49-F238E27FC236}">
                <a16:creationId xmlns:a16="http://schemas.microsoft.com/office/drawing/2014/main" id="{4E48317D-FF3C-7173-D6E5-0BCF247E13E6}"/>
              </a:ext>
            </a:extLst>
          </p:cNvPr>
          <p:cNvSpPr>
            <a:spLocks noChangeArrowheads="1"/>
          </p:cNvSpPr>
          <p:nvPr/>
        </p:nvSpPr>
        <p:spPr bwMode="auto">
          <a:xfrm>
            <a:off x="877886" y="1005996"/>
            <a:ext cx="49450625" cy="16158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lgn="ctr">
              <a:lnSpc>
                <a:spcPct val="90000"/>
              </a:lnSpc>
              <a:defRPr/>
            </a:pPr>
            <a:r>
              <a:rPr lang="en-US" sz="11000" dirty="0">
                <a:ln w="0"/>
                <a:effectLst>
                  <a:outerShdw blurRad="38100" dist="19050" dir="2700000" algn="tl" rotWithShape="0">
                    <a:schemeClr val="dk1">
                      <a:alpha val="40000"/>
                    </a:schemeClr>
                  </a:outerShdw>
                </a:effectLst>
                <a:latin typeface="Arial Black" panose="020B0A04020102020204" pitchFamily="34" charset="0"/>
                <a:ea typeface="ＭＳ Ｐゴシック" charset="0"/>
                <a:cs typeface="Avenir Heavy"/>
              </a:rPr>
              <a:t>Serial Killers in the United States</a:t>
            </a:r>
          </a:p>
        </p:txBody>
      </p:sp>
      <p:sp>
        <p:nvSpPr>
          <p:cNvPr id="14345" name="Text Box 16">
            <a:extLst>
              <a:ext uri="{FF2B5EF4-FFF2-40B4-BE49-F238E27FC236}">
                <a16:creationId xmlns:a16="http://schemas.microsoft.com/office/drawing/2014/main" id="{F13E69C0-939B-050F-98DF-98A1EF1B212D}"/>
              </a:ext>
            </a:extLst>
          </p:cNvPr>
          <p:cNvSpPr txBox="1">
            <a:spLocks noChangeArrowheads="1"/>
          </p:cNvSpPr>
          <p:nvPr/>
        </p:nvSpPr>
        <p:spPr bwMode="auto">
          <a:xfrm>
            <a:off x="18313400" y="26668413"/>
            <a:ext cx="15087600" cy="4572000"/>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800" b="1" dirty="0">
                <a:solidFill>
                  <a:srgbClr val="000000"/>
                </a:solidFill>
                <a:latin typeface="Arial Black" panose="020B0A04020102020204" pitchFamily="34" charset="0"/>
              </a:rPr>
              <a:t>Acknowledgments</a:t>
            </a:r>
          </a:p>
        </p:txBody>
      </p:sp>
      <p:sp>
        <p:nvSpPr>
          <p:cNvPr id="14346" name="Text Box 15">
            <a:extLst>
              <a:ext uri="{FF2B5EF4-FFF2-40B4-BE49-F238E27FC236}">
                <a16:creationId xmlns:a16="http://schemas.microsoft.com/office/drawing/2014/main" id="{053FFE0A-15C9-7AB5-0CE5-F189C7C2AF22}"/>
              </a:ext>
            </a:extLst>
          </p:cNvPr>
          <p:cNvSpPr txBox="1">
            <a:spLocks noChangeArrowheads="1"/>
          </p:cNvSpPr>
          <p:nvPr/>
        </p:nvSpPr>
        <p:spPr bwMode="auto">
          <a:xfrm>
            <a:off x="1995488" y="26668413"/>
            <a:ext cx="15087600" cy="4572000"/>
          </a:xfrm>
          <a:prstGeom prst="rect">
            <a:avLst/>
          </a:prstGeom>
          <a:solidFill>
            <a:schemeClr val="bg1"/>
          </a:solidFill>
          <a:ln w="38100">
            <a:solidFill>
              <a:srgbClr val="000000"/>
            </a:solidFill>
            <a:round/>
            <a:headEnd/>
            <a:tailEnd/>
          </a:ln>
        </p:spPr>
        <p:txBody>
          <a:bodyPr lIns="914400" tIns="457200" rIns="914400" bIns="914400"/>
          <a:lstStyle>
            <a:lvl1pPr marL="500063" indent="-500063"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800" b="1" dirty="0">
                <a:solidFill>
                  <a:srgbClr val="000000"/>
                </a:solidFill>
                <a:latin typeface="Arial Black" panose="020B0A04020102020204" pitchFamily="34" charset="0"/>
              </a:rPr>
              <a:t>Bibliography</a:t>
            </a:r>
            <a:br>
              <a:rPr lang="en-US" altLang="en-US" sz="2800" b="1" dirty="0">
                <a:solidFill>
                  <a:srgbClr val="000000"/>
                </a:solidFill>
                <a:latin typeface="Avenir Heavy" pitchFamily="124" charset="0"/>
              </a:rPr>
            </a:br>
            <a:endParaRPr lang="en-US" altLang="en-US" sz="2800" b="1" dirty="0">
              <a:solidFill>
                <a:srgbClr val="000000"/>
              </a:solidFill>
              <a:latin typeface="Avenir Heavy" pitchFamily="124" charset="0"/>
            </a:endParaRPr>
          </a:p>
          <a:p>
            <a:pPr eaLnBrk="1" hangingPunct="1"/>
            <a:r>
              <a:rPr lang="en-US" sz="2800" dirty="0">
                <a:effectLst/>
              </a:rPr>
              <a:t>Price, C. (2024, January 3). </a:t>
            </a:r>
            <a:r>
              <a:rPr lang="en-US" sz="2800" i="1" dirty="0">
                <a:effectLst/>
              </a:rPr>
              <a:t>The US states with the most serial killings</a:t>
            </a:r>
            <a:r>
              <a:rPr lang="en-US" sz="2800" dirty="0">
                <a:effectLst/>
              </a:rPr>
              <a:t>. WorldAtlas. https://www.worldatlas.com/crime/the-us-states-with-the-most-serial-killings.html#h_6780997095481704292206547 </a:t>
            </a:r>
          </a:p>
          <a:p>
            <a:pPr eaLnBrk="1" hangingPunct="1"/>
            <a:endParaRPr lang="en-US" sz="2800" dirty="0">
              <a:effectLst/>
            </a:endParaRPr>
          </a:p>
          <a:p>
            <a:pPr eaLnBrk="1" hangingPunct="1"/>
            <a:r>
              <a:rPr lang="en-US" sz="2800" dirty="0">
                <a:effectLst/>
              </a:rPr>
              <a:t>Wikimedia Foundation. (2024, April 14). List of serial killers in the United States. https://en.wikipedia.org/wiki/List_of_serial_killers_in_the_United_States </a:t>
            </a:r>
          </a:p>
          <a:p>
            <a:pPr eaLnBrk="1" hangingPunct="1"/>
            <a:endParaRPr lang="en-US" sz="2800" dirty="0">
              <a:effectLst/>
            </a:endParaRPr>
          </a:p>
          <a:p>
            <a:pPr eaLnBrk="1" hangingPunct="1">
              <a:spcBef>
                <a:spcPct val="10000"/>
              </a:spcBef>
            </a:pPr>
            <a:endParaRPr lang="en-US" altLang="en-US" sz="2800" dirty="0">
              <a:latin typeface="Avenir Book" pitchFamily="124" charset="0"/>
            </a:endParaRPr>
          </a:p>
        </p:txBody>
      </p:sp>
      <p:sp>
        <p:nvSpPr>
          <p:cNvPr id="14347" name="Text Box 70">
            <a:extLst>
              <a:ext uri="{FF2B5EF4-FFF2-40B4-BE49-F238E27FC236}">
                <a16:creationId xmlns:a16="http://schemas.microsoft.com/office/drawing/2014/main" id="{4D820ED0-DB7B-DD62-6F0D-A67C84EF0FFE}"/>
              </a:ext>
            </a:extLst>
          </p:cNvPr>
          <p:cNvSpPr txBox="1">
            <a:spLocks noChangeArrowheads="1"/>
          </p:cNvSpPr>
          <p:nvPr/>
        </p:nvSpPr>
        <p:spPr bwMode="auto">
          <a:xfrm>
            <a:off x="34631312" y="26668413"/>
            <a:ext cx="14579600" cy="4572000"/>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just" eaLnBrk="1" hangingPunct="1"/>
            <a:r>
              <a:rPr lang="en-US" altLang="en-US" sz="4800" b="1" dirty="0">
                <a:solidFill>
                  <a:srgbClr val="000000"/>
                </a:solidFill>
                <a:latin typeface="Arial Black" panose="020B0A04020102020204" pitchFamily="34" charset="0"/>
              </a:rPr>
              <a:t>Further Information</a:t>
            </a:r>
          </a:p>
          <a:p>
            <a:pPr eaLnBrk="1" hangingPunct="1">
              <a:spcBef>
                <a:spcPct val="10000"/>
              </a:spcBef>
            </a:pPr>
            <a:r>
              <a:rPr lang="en-US" altLang="en-US" sz="4000" dirty="0">
                <a:latin typeface="Avenir Book" pitchFamily="124" charset="0"/>
              </a:rPr>
              <a:t>Other than the top 4 serial killers who were sadly able to murder more than 24 people, the majority of serial killers killed less than 17 people. In the future it would be beneficial to look at the population of each state in the years that the serial killers were active.</a:t>
            </a:r>
          </a:p>
          <a:p>
            <a:pPr eaLnBrk="1" hangingPunct="1">
              <a:spcBef>
                <a:spcPct val="10000"/>
              </a:spcBef>
            </a:pPr>
            <a:endParaRPr lang="en-US" altLang="en-US" sz="3600" dirty="0">
              <a:latin typeface="Avenir Book" pitchFamily="124" charset="0"/>
            </a:endParaRPr>
          </a:p>
          <a:p>
            <a:pPr eaLnBrk="1" hangingPunct="1">
              <a:spcBef>
                <a:spcPct val="10000"/>
              </a:spcBef>
            </a:pPr>
            <a:endParaRPr lang="en-US" altLang="en-US" sz="2800" dirty="0">
              <a:latin typeface="Avenir Book" pitchFamily="124" charset="0"/>
            </a:endParaRPr>
          </a:p>
        </p:txBody>
      </p:sp>
      <p:pic>
        <p:nvPicPr>
          <p:cNvPr id="2" name="Picture 1" descr="A map of the united states&#10;&#10;Description automatically generated">
            <a:extLst>
              <a:ext uri="{FF2B5EF4-FFF2-40B4-BE49-F238E27FC236}">
                <a16:creationId xmlns:a16="http://schemas.microsoft.com/office/drawing/2014/main" id="{1B7FD55A-49F8-1548-C077-DE12E20372EE}"/>
              </a:ext>
            </a:extLst>
          </p:cNvPr>
          <p:cNvPicPr>
            <a:picLocks noChangeAspect="1"/>
          </p:cNvPicPr>
          <p:nvPr/>
        </p:nvPicPr>
        <p:blipFill>
          <a:blip r:embed="rId4"/>
          <a:stretch>
            <a:fillRect/>
          </a:stretch>
        </p:blipFill>
        <p:spPr>
          <a:xfrm>
            <a:off x="18606941" y="14306236"/>
            <a:ext cx="13992514" cy="11575460"/>
          </a:xfrm>
          <a:prstGeom prst="rect">
            <a:avLst/>
          </a:prstGeom>
        </p:spPr>
      </p:pic>
      <p:pic>
        <p:nvPicPr>
          <p:cNvPr id="4" name="Picture 3" descr="A graph with purple bars&#10;&#10;Description automatically generated">
            <a:extLst>
              <a:ext uri="{FF2B5EF4-FFF2-40B4-BE49-F238E27FC236}">
                <a16:creationId xmlns:a16="http://schemas.microsoft.com/office/drawing/2014/main" id="{C2BBF9EA-1CA4-8594-31F5-E7E650480FC2}"/>
              </a:ext>
            </a:extLst>
          </p:cNvPr>
          <p:cNvPicPr>
            <a:picLocks noChangeAspect="1"/>
          </p:cNvPicPr>
          <p:nvPr/>
        </p:nvPicPr>
        <p:blipFill>
          <a:blip r:embed="rId5"/>
          <a:stretch>
            <a:fillRect/>
          </a:stretch>
        </p:blipFill>
        <p:spPr>
          <a:xfrm>
            <a:off x="23437564" y="7089950"/>
            <a:ext cx="14037756" cy="7395429"/>
          </a:xfrm>
          <a:prstGeom prst="rect">
            <a:avLst/>
          </a:prstGeom>
        </p:spPr>
      </p:pic>
      <p:sp>
        <p:nvSpPr>
          <p:cNvPr id="10" name="TextBox 9">
            <a:extLst>
              <a:ext uri="{FF2B5EF4-FFF2-40B4-BE49-F238E27FC236}">
                <a16:creationId xmlns:a16="http://schemas.microsoft.com/office/drawing/2014/main" id="{3EB8AB7B-57F0-E1B5-4BB0-CA7230FBEE06}"/>
              </a:ext>
            </a:extLst>
          </p:cNvPr>
          <p:cNvSpPr txBox="1"/>
          <p:nvPr/>
        </p:nvSpPr>
        <p:spPr>
          <a:xfrm>
            <a:off x="25171400" y="15595600"/>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9F1DF54D-591B-0048-6AAB-053ECCD4088D}"/>
              </a:ext>
            </a:extLst>
          </p:cNvPr>
          <p:cNvSpPr txBox="1"/>
          <p:nvPr/>
        </p:nvSpPr>
        <p:spPr>
          <a:xfrm>
            <a:off x="52429567" y="3454400"/>
            <a:ext cx="184731" cy="584775"/>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2A72C2FB-9B09-D7D1-6D63-31B656DA78DB}"/>
              </a:ext>
            </a:extLst>
          </p:cNvPr>
          <p:cNvSpPr txBox="1"/>
          <p:nvPr/>
        </p:nvSpPr>
        <p:spPr>
          <a:xfrm>
            <a:off x="19078576" y="28020492"/>
            <a:ext cx="13557248" cy="2554545"/>
          </a:xfrm>
          <a:prstGeom prst="rect">
            <a:avLst/>
          </a:prstGeom>
          <a:noFill/>
        </p:spPr>
        <p:txBody>
          <a:bodyPr wrap="square" rtlCol="0">
            <a:spAutoFit/>
          </a:bodyPr>
          <a:lstStyle/>
          <a:p>
            <a:r>
              <a:rPr lang="en-US" altLang="en-US" sz="4000" dirty="0">
                <a:latin typeface="Avenir Book" pitchFamily="124" charset="0"/>
              </a:rPr>
              <a:t>I would like to think Professor Eloe for teaching the information necessary to have a good foundation and giving me the ability to put my new skills to use. </a:t>
            </a:r>
          </a:p>
          <a:p>
            <a:endParaRPr lang="en-US" sz="4000" dirty="0"/>
          </a:p>
        </p:txBody>
      </p:sp>
      <p:sp>
        <p:nvSpPr>
          <p:cNvPr id="12" name="TextBox 11">
            <a:extLst>
              <a:ext uri="{FF2B5EF4-FFF2-40B4-BE49-F238E27FC236}">
                <a16:creationId xmlns:a16="http://schemas.microsoft.com/office/drawing/2014/main" id="{C44A620C-21C3-A187-1E0E-578BB6217C89}"/>
              </a:ext>
            </a:extLst>
          </p:cNvPr>
          <p:cNvSpPr txBox="1"/>
          <p:nvPr/>
        </p:nvSpPr>
        <p:spPr>
          <a:xfrm>
            <a:off x="14571032" y="7920838"/>
            <a:ext cx="5146988" cy="2618666"/>
          </a:xfrm>
          <a:prstGeom prst="rect">
            <a:avLst/>
          </a:prstGeom>
          <a:noFill/>
        </p:spPr>
        <p:txBody>
          <a:bodyPr wrap="square" rtlCol="0">
            <a:spAutoFit/>
          </a:bodyPr>
          <a:lstStyle/>
          <a:p>
            <a:pPr eaLnBrk="1" hangingPunct="1">
              <a:spcBef>
                <a:spcPts val="500"/>
              </a:spcBef>
            </a:pPr>
            <a:r>
              <a:rPr lang="en-US" altLang="ja-JP" sz="4000" dirty="0">
                <a:latin typeface="Avenir Book" pitchFamily="124" charset="0"/>
              </a:rPr>
              <a:t>Only proven victims are</a:t>
            </a:r>
          </a:p>
          <a:p>
            <a:pPr eaLnBrk="1" hangingPunct="1">
              <a:spcBef>
                <a:spcPts val="500"/>
              </a:spcBef>
            </a:pPr>
            <a:r>
              <a:rPr lang="en-US" altLang="ja-JP" sz="4000" dirty="0">
                <a:latin typeface="Avenir Book" pitchFamily="124" charset="0"/>
              </a:rPr>
              <a:t>included in the victim count.</a:t>
            </a:r>
          </a:p>
          <a:p>
            <a:endParaRPr lang="en-US" sz="4000" dirty="0"/>
          </a:p>
        </p:txBody>
      </p:sp>
      <p:sp>
        <p:nvSpPr>
          <p:cNvPr id="15" name="Rectangle 14">
            <a:extLst>
              <a:ext uri="{FF2B5EF4-FFF2-40B4-BE49-F238E27FC236}">
                <a16:creationId xmlns:a16="http://schemas.microsoft.com/office/drawing/2014/main" id="{6C9FEA57-65CF-D522-04E8-392593A80A62}"/>
              </a:ext>
            </a:extLst>
          </p:cNvPr>
          <p:cNvSpPr/>
          <p:nvPr/>
        </p:nvSpPr>
        <p:spPr>
          <a:xfrm>
            <a:off x="13756481" y="5500921"/>
            <a:ext cx="23744238" cy="1482975"/>
          </a:xfrm>
          <a:prstGeom prst="rect">
            <a:avLst/>
          </a:prstGeom>
          <a:solidFill>
            <a:srgbClr val="CC7E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AF1908DC-7D06-33BC-5FC3-6F2F8F2BA214}"/>
              </a:ext>
            </a:extLst>
          </p:cNvPr>
          <p:cNvSpPr txBox="1"/>
          <p:nvPr/>
        </p:nvSpPr>
        <p:spPr>
          <a:xfrm>
            <a:off x="13830297" y="5795825"/>
            <a:ext cx="23744238" cy="923330"/>
          </a:xfrm>
          <a:prstGeom prst="rect">
            <a:avLst/>
          </a:prstGeom>
          <a:noFill/>
        </p:spPr>
        <p:txBody>
          <a:bodyPr wrap="square" rtlCol="0">
            <a:spAutoFit/>
          </a:bodyPr>
          <a:lstStyle/>
          <a:p>
            <a:pPr algn="ctr"/>
            <a:r>
              <a:rPr lang="en-US" sz="5400" b="1" dirty="0">
                <a:latin typeface="Arial Black" panose="020B0A04020102020204" pitchFamily="34" charset="0"/>
              </a:rPr>
              <a:t>Results</a:t>
            </a:r>
          </a:p>
        </p:txBody>
      </p:sp>
      <p:sp>
        <p:nvSpPr>
          <p:cNvPr id="16" name="Rectangle 15">
            <a:extLst>
              <a:ext uri="{FF2B5EF4-FFF2-40B4-BE49-F238E27FC236}">
                <a16:creationId xmlns:a16="http://schemas.microsoft.com/office/drawing/2014/main" id="{41019289-16EE-D4E6-C12C-5A1D91DC470E}"/>
              </a:ext>
            </a:extLst>
          </p:cNvPr>
          <p:cNvSpPr/>
          <p:nvPr/>
        </p:nvSpPr>
        <p:spPr>
          <a:xfrm>
            <a:off x="38723886" y="5500921"/>
            <a:ext cx="10487024" cy="1482975"/>
          </a:xfrm>
          <a:prstGeom prst="rect">
            <a:avLst/>
          </a:prstGeom>
          <a:solidFill>
            <a:srgbClr val="CC7E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BACE7BE-5095-1847-C84D-2B2E6CF37968}"/>
              </a:ext>
            </a:extLst>
          </p:cNvPr>
          <p:cNvSpPr txBox="1"/>
          <p:nvPr/>
        </p:nvSpPr>
        <p:spPr>
          <a:xfrm>
            <a:off x="38622286" y="5836920"/>
            <a:ext cx="10512425" cy="830997"/>
          </a:xfrm>
          <a:prstGeom prst="rect">
            <a:avLst/>
          </a:prstGeom>
          <a:noFill/>
        </p:spPr>
        <p:txBody>
          <a:bodyPr wrap="square" rtlCol="0">
            <a:spAutoFit/>
          </a:bodyPr>
          <a:lstStyle/>
          <a:p>
            <a:pPr algn="ctr"/>
            <a:r>
              <a:rPr lang="en-US" sz="4800" dirty="0">
                <a:latin typeface="Arial Black" panose="020B0A04020102020204" pitchFamily="34" charset="0"/>
              </a:rPr>
              <a:t>Conclusion</a:t>
            </a:r>
          </a:p>
        </p:txBody>
      </p:sp>
      <p:sp>
        <p:nvSpPr>
          <p:cNvPr id="17" name="Rectangle 16">
            <a:extLst>
              <a:ext uri="{FF2B5EF4-FFF2-40B4-BE49-F238E27FC236}">
                <a16:creationId xmlns:a16="http://schemas.microsoft.com/office/drawing/2014/main" id="{06C626B8-048D-7868-B76E-FC81F6F63EB0}"/>
              </a:ext>
            </a:extLst>
          </p:cNvPr>
          <p:cNvSpPr/>
          <p:nvPr/>
        </p:nvSpPr>
        <p:spPr>
          <a:xfrm>
            <a:off x="2025969" y="5501653"/>
            <a:ext cx="10481944" cy="1482243"/>
          </a:xfrm>
          <a:prstGeom prst="rect">
            <a:avLst/>
          </a:prstGeom>
          <a:solidFill>
            <a:srgbClr val="CC7E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FC90FA66-08D5-66DA-9D28-AABE6DAB5F5E}"/>
              </a:ext>
            </a:extLst>
          </p:cNvPr>
          <p:cNvSpPr txBox="1"/>
          <p:nvPr/>
        </p:nvSpPr>
        <p:spPr>
          <a:xfrm>
            <a:off x="2025969" y="5799669"/>
            <a:ext cx="10512425" cy="830997"/>
          </a:xfrm>
          <a:prstGeom prst="rect">
            <a:avLst/>
          </a:prstGeom>
          <a:noFill/>
        </p:spPr>
        <p:txBody>
          <a:bodyPr wrap="square" rtlCol="0">
            <a:spAutoFit/>
          </a:bodyPr>
          <a:lstStyle/>
          <a:p>
            <a:pPr algn="ctr"/>
            <a:r>
              <a:rPr lang="en-US" sz="4800" dirty="0">
                <a:latin typeface="Arial Black" panose="020B0A04020102020204" pitchFamily="34" charset="0"/>
              </a:rPr>
              <a:t>Introduction</a:t>
            </a:r>
          </a:p>
        </p:txBody>
      </p:sp>
      <p:sp>
        <p:nvSpPr>
          <p:cNvPr id="22" name="Rectangle 21">
            <a:extLst>
              <a:ext uri="{FF2B5EF4-FFF2-40B4-BE49-F238E27FC236}">
                <a16:creationId xmlns:a16="http://schemas.microsoft.com/office/drawing/2014/main" id="{6E6369D9-2FD6-DF84-696A-46AD55C55127}"/>
              </a:ext>
            </a:extLst>
          </p:cNvPr>
          <p:cNvSpPr/>
          <p:nvPr/>
        </p:nvSpPr>
        <p:spPr>
          <a:xfrm>
            <a:off x="2018349" y="13670361"/>
            <a:ext cx="10485753" cy="1498718"/>
          </a:xfrm>
          <a:prstGeom prst="rect">
            <a:avLst/>
          </a:prstGeom>
          <a:solidFill>
            <a:srgbClr val="CC7E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EDD8F73B-8CE8-7904-AB88-4537C95913AB}"/>
              </a:ext>
            </a:extLst>
          </p:cNvPr>
          <p:cNvSpPr txBox="1"/>
          <p:nvPr/>
        </p:nvSpPr>
        <p:spPr>
          <a:xfrm>
            <a:off x="1984058" y="13997819"/>
            <a:ext cx="10443843" cy="830997"/>
          </a:xfrm>
          <a:prstGeom prst="rect">
            <a:avLst/>
          </a:prstGeom>
          <a:noFill/>
        </p:spPr>
        <p:txBody>
          <a:bodyPr wrap="square" rtlCol="0">
            <a:spAutoFit/>
          </a:bodyPr>
          <a:lstStyle/>
          <a:p>
            <a:pPr algn="ctr"/>
            <a:r>
              <a:rPr lang="en-US" altLang="en-US" sz="4800" b="1" dirty="0">
                <a:solidFill>
                  <a:srgbClr val="000000"/>
                </a:solidFill>
                <a:latin typeface="Arial Black" panose="020B0A04020102020204" pitchFamily="34" charset="0"/>
              </a:rPr>
              <a:t>Materials and Methods</a:t>
            </a:r>
            <a:endParaRPr lang="en-US" sz="4800" dirty="0"/>
          </a:p>
        </p:txBody>
      </p:sp>
      <p:sp>
        <p:nvSpPr>
          <p:cNvPr id="24" name="TextBox 23">
            <a:extLst>
              <a:ext uri="{FF2B5EF4-FFF2-40B4-BE49-F238E27FC236}">
                <a16:creationId xmlns:a16="http://schemas.microsoft.com/office/drawing/2014/main" id="{3F511218-3B42-715A-4676-4314B5095E89}"/>
              </a:ext>
            </a:extLst>
          </p:cNvPr>
          <p:cNvSpPr txBox="1"/>
          <p:nvPr/>
        </p:nvSpPr>
        <p:spPr>
          <a:xfrm>
            <a:off x="14571032" y="10539504"/>
            <a:ext cx="5146988" cy="3170099"/>
          </a:xfrm>
          <a:prstGeom prst="rect">
            <a:avLst/>
          </a:prstGeom>
          <a:noFill/>
        </p:spPr>
        <p:txBody>
          <a:bodyPr wrap="square" rtlCol="0">
            <a:spAutoFit/>
          </a:bodyPr>
          <a:lstStyle/>
          <a:p>
            <a:r>
              <a:rPr lang="en-US" sz="4000" dirty="0">
                <a:latin typeface="Avenir Book"/>
              </a:rPr>
              <a:t>The numbers along the graph are the dates each serial killer was active</a:t>
            </a:r>
          </a:p>
          <a:p>
            <a:endParaRPr lang="en-US" sz="4000" dirty="0">
              <a:latin typeface="Avenir Book"/>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6072</TotalTime>
  <Words>406</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 Black</vt:lpstr>
      <vt:lpstr>Avenir Book</vt:lpstr>
      <vt:lpstr>Avenir Heavy</vt:lpstr>
      <vt:lpstr>Avenir Medium</vt:lpstr>
      <vt:lpstr>Calibri</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Harp,Kaylee S</cp:lastModifiedBy>
  <cp:revision>585</cp:revision>
  <cp:lastPrinted>2011-10-30T12:54:45Z</cp:lastPrinted>
  <dcterms:created xsi:type="dcterms:W3CDTF">2012-06-12T14:08:55Z</dcterms:created>
  <dcterms:modified xsi:type="dcterms:W3CDTF">2024-04-16T19:07:47Z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