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96" r:id="rId3"/>
    <p:sldId id="270" r:id="rId4"/>
    <p:sldId id="281" r:id="rId5"/>
    <p:sldId id="282" r:id="rId6"/>
    <p:sldId id="283" r:id="rId7"/>
    <p:sldId id="284" r:id="rId8"/>
    <p:sldId id="286" r:id="rId9"/>
    <p:sldId id="287" r:id="rId10"/>
    <p:sldId id="288" r:id="rId11"/>
    <p:sldId id="289" r:id="rId12"/>
    <p:sldId id="290" r:id="rId13"/>
    <p:sldId id="291" r:id="rId14"/>
    <p:sldId id="292" r:id="rId15"/>
    <p:sldId id="293" r:id="rId16"/>
    <p:sldId id="294" r:id="rId17"/>
    <p:sldId id="295"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AD6"/>
    <a:srgbClr val="E8E4E2"/>
    <a:srgbClr val="C00000"/>
    <a:srgbClr val="FFC000"/>
    <a:srgbClr val="92D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0" autoAdjust="0"/>
    <p:restoredTop sz="56335" autoAdjust="0"/>
  </p:normalViewPr>
  <p:slideViewPr>
    <p:cSldViewPr snapToGrid="0">
      <p:cViewPr varScale="1">
        <p:scale>
          <a:sx n="110" d="100"/>
          <a:sy n="110" d="100"/>
        </p:scale>
        <p:origin x="3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1/20/2022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916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832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401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349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047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4291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661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168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737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981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1/20/2022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03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1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1/20/2022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none" spc="1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30507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5000"/>
        </a:lnSpc>
        <a:spcBef>
          <a:spcPct val="0"/>
        </a:spcBef>
        <a:buNone/>
        <a:defRPr sz="4400" b="0" kern="1200" spc="8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5"/>
        </a:buClr>
        <a:buFont typeface="Avenir Next LT Pro" panose="020B0504020202020204" pitchFamily="34" charset="0"/>
        <a:buChar char="+"/>
        <a:defRPr sz="2800" kern="1200" spc="2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400" kern="1200" spc="2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000" kern="1200" spc="2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2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2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blog.naver.com/bycho211/221893460325" TargetMode="External"/><Relationship Id="rId2" Type="http://schemas.openxmlformats.org/officeDocument/2006/relationships/hyperlink" Target="https://github.com/ssut/py-hanspell" TargetMode="External"/><Relationship Id="rId1" Type="http://schemas.openxmlformats.org/officeDocument/2006/relationships/slideLayout" Target="../slideLayouts/slideLayout2.xml"/><Relationship Id="rId4" Type="http://schemas.openxmlformats.org/officeDocument/2006/relationships/hyperlink" Target="https://konlpy.org/en/lat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korpela.fi/chars/spac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Pv6_address" TargetMode="External"/><Relationship Id="rId2" Type="http://schemas.openxmlformats.org/officeDocument/2006/relationships/hyperlink" Target="https://en.wikipedia.org/wiki/IPv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ckoverflow.com/a/63124092/10570582" TargetMode="External"/><Relationship Id="rId2" Type="http://schemas.openxmlformats.org/officeDocument/2006/relationships/hyperlink" Target="https://www.rfc-editor.org/rfc/rfc3986#section-2.3" TargetMode="External"/><Relationship Id="rId1" Type="http://schemas.openxmlformats.org/officeDocument/2006/relationships/slideLayout" Target="../slideLayouts/slideLayout2.xml"/><Relationship Id="rId5" Type="http://schemas.openxmlformats.org/officeDocument/2006/relationships/hyperlink" Target="https://www.ietf.org/rfc/rfc1738.txt#:~:text=Characters%20can%20be%20unsafe%20for%20a%20number%20of%20reason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www.ietf.org/rfc/rfc5322.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mpart.com/en/unicode/U+20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제목 1">
            <a:extLst>
              <a:ext uri="{FF2B5EF4-FFF2-40B4-BE49-F238E27FC236}">
                <a16:creationId xmlns:a16="http://schemas.microsoft.com/office/drawing/2014/main" id="{AD40C155-7712-47AF-A984-4DF31E67E6DD}"/>
              </a:ext>
            </a:extLst>
          </p:cNvPr>
          <p:cNvSpPr>
            <a:spLocks noGrp="1"/>
          </p:cNvSpPr>
          <p:nvPr>
            <p:ph type="ctrTitle"/>
          </p:nvPr>
        </p:nvSpPr>
        <p:spPr>
          <a:xfrm>
            <a:off x="996275" y="4098524"/>
            <a:ext cx="5996628" cy="2226076"/>
          </a:xfrm>
        </p:spPr>
        <p:txBody>
          <a:bodyPr anchor="ctr">
            <a:normAutofit/>
          </a:bodyPr>
          <a:lstStyle/>
          <a:p>
            <a:pPr algn="l"/>
            <a:r>
              <a:rPr lang="ko-KR" altLang="en-US" sz="5400" dirty="0"/>
              <a:t>자연어 처리</a:t>
            </a:r>
            <a:br>
              <a:rPr lang="en-US" altLang="ko-KR" sz="5400" dirty="0"/>
            </a:br>
            <a:r>
              <a:rPr lang="ko-KR" altLang="en-US" sz="5400" dirty="0"/>
              <a:t>가이드</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부제목 2">
            <a:extLst>
              <a:ext uri="{FF2B5EF4-FFF2-40B4-BE49-F238E27FC236}">
                <a16:creationId xmlns:a16="http://schemas.microsoft.com/office/drawing/2014/main" id="{990679A6-B5A9-409B-A77D-1B5902F13C68}"/>
              </a:ext>
            </a:extLst>
          </p:cNvPr>
          <p:cNvSpPr>
            <a:spLocks noGrp="1"/>
          </p:cNvSpPr>
          <p:nvPr>
            <p:ph type="subTitle" idx="1"/>
          </p:nvPr>
        </p:nvSpPr>
        <p:spPr>
          <a:xfrm>
            <a:off x="7185430" y="4085112"/>
            <a:ext cx="3997745" cy="2228758"/>
          </a:xfrm>
        </p:spPr>
        <p:txBody>
          <a:bodyPr anchor="ctr">
            <a:normAutofit/>
          </a:bodyPr>
          <a:lstStyle/>
          <a:p>
            <a:pPr algn="l"/>
            <a:r>
              <a:rPr lang="en-US" altLang="ko-KR" sz="2200" dirty="0"/>
              <a:t>by. </a:t>
            </a:r>
            <a:r>
              <a:rPr lang="ko-KR" altLang="en-US" sz="2200" dirty="0"/>
              <a:t>김우빈</a:t>
            </a:r>
          </a:p>
        </p:txBody>
      </p:sp>
      <p:pic>
        <p:nvPicPr>
          <p:cNvPr id="41" name="Picture 3" descr="반짝이는 배경에 홀로그램 네온">
            <a:extLst>
              <a:ext uri="{FF2B5EF4-FFF2-40B4-BE49-F238E27FC236}">
                <a16:creationId xmlns:a16="http://schemas.microsoft.com/office/drawing/2014/main" id="{FB4872D9-8D00-4702-BAFB-79D08E840483}"/>
              </a:ext>
            </a:extLst>
          </p:cNvPr>
          <p:cNvPicPr>
            <a:picLocks noChangeAspect="1"/>
          </p:cNvPicPr>
          <p:nvPr/>
        </p:nvPicPr>
        <p:blipFill rotWithShape="1">
          <a:blip r:embed="rId2"/>
          <a:srcRect t="31698" r="-2" b="16211"/>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6925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5. </a:t>
            </a:r>
            <a:r>
              <a:rPr lang="ko-KR" altLang="en-US" dirty="0"/>
              <a:t>반복 글자</a:t>
            </a:r>
            <a:r>
              <a:rPr lang="en-US" altLang="ko-KR" dirty="0"/>
              <a:t>/</a:t>
            </a:r>
            <a:r>
              <a:rPr lang="ko-KR" altLang="en-US" dirty="0"/>
              <a:t>단어</a:t>
            </a:r>
            <a:r>
              <a:rPr lang="en-US" altLang="ko-KR" dirty="0"/>
              <a:t> </a:t>
            </a:r>
            <a:r>
              <a:rPr lang="ko-KR" altLang="en-US" dirty="0"/>
              <a:t>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2917078"/>
          </a:xfrm>
        </p:spPr>
        <p:txBody>
          <a:bodyPr/>
          <a:lstStyle/>
          <a:p>
            <a:pPr>
              <a:lnSpc>
                <a:spcPct val="100000"/>
              </a:lnSpc>
            </a:pPr>
            <a:r>
              <a:rPr lang="ko-KR" altLang="en-US" sz="2000" dirty="0">
                <a:sym typeface="Wingdings" panose="05000000000000000000" pitchFamily="2" charset="2"/>
              </a:rPr>
              <a:t>반복 글자</a:t>
            </a:r>
            <a:r>
              <a:rPr lang="en-US" altLang="ko-KR" sz="2000" dirty="0">
                <a:sym typeface="Wingdings" panose="05000000000000000000" pitchFamily="2" charset="2"/>
              </a:rPr>
              <a:t>(</a:t>
            </a:r>
            <a:r>
              <a:rPr lang="ko-KR" altLang="en-US" sz="2000" dirty="0" err="1">
                <a:sym typeface="Wingdings" panose="05000000000000000000" pitchFamily="2" charset="2"/>
              </a:rPr>
              <a:t>ㅋㅋㅋㅋ</a:t>
            </a:r>
            <a:r>
              <a:rPr lang="en-US" altLang="ko-KR" sz="2000" dirty="0">
                <a:sym typeface="Wingdings" panose="05000000000000000000" pitchFamily="2" charset="2"/>
              </a:rPr>
              <a:t>, </a:t>
            </a:r>
            <a:r>
              <a:rPr lang="ko-KR" altLang="en-US" sz="2000" dirty="0" err="1">
                <a:sym typeface="Wingdings" panose="05000000000000000000" pitchFamily="2" charset="2"/>
              </a:rPr>
              <a:t>하하하하하</a:t>
            </a:r>
            <a:r>
              <a:rPr lang="en-US" altLang="ko-KR" sz="2000" dirty="0">
                <a:sym typeface="Wingdings" panose="05000000000000000000" pitchFamily="2" charset="2"/>
              </a:rPr>
              <a:t>)</a:t>
            </a:r>
            <a:r>
              <a:rPr lang="ko-KR" altLang="en-US" sz="2000" dirty="0">
                <a:sym typeface="Wingdings" panose="05000000000000000000" pitchFamily="2" charset="2"/>
              </a:rPr>
              <a:t>와 반복 단어</a:t>
            </a:r>
            <a:r>
              <a:rPr lang="en-US" altLang="ko-KR" sz="2000" dirty="0">
                <a:sym typeface="Wingdings" panose="05000000000000000000" pitchFamily="2" charset="2"/>
              </a:rPr>
              <a:t>(</a:t>
            </a:r>
            <a:r>
              <a:rPr lang="ko-KR" altLang="en-US" sz="2000" dirty="0" err="1">
                <a:sym typeface="Wingdings" panose="05000000000000000000" pitchFamily="2" charset="2"/>
              </a:rPr>
              <a:t>와우와우와우와우</a:t>
            </a:r>
            <a:r>
              <a:rPr lang="en-US" altLang="ko-KR" sz="2000" dirty="0">
                <a:sym typeface="Wingdings" panose="05000000000000000000" pitchFamily="2" charset="2"/>
              </a:rPr>
              <a:t>)</a:t>
            </a:r>
            <a:r>
              <a:rPr lang="ko-KR" altLang="en-US" sz="2000" dirty="0">
                <a:sym typeface="Wingdings" panose="05000000000000000000" pitchFamily="2" charset="2"/>
              </a:rPr>
              <a:t>를 처리합니다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반복 글자</a:t>
            </a:r>
            <a:r>
              <a:rPr lang="en-US" altLang="ko-KR" sz="2000" dirty="0">
                <a:sym typeface="Wingdings" panose="05000000000000000000" pitchFamily="2" charset="2"/>
              </a:rPr>
              <a:t>(1</a:t>
            </a:r>
            <a:r>
              <a:rPr lang="ko-KR" altLang="en-US" sz="2000" dirty="0">
                <a:sym typeface="Wingdings" panose="05000000000000000000" pitchFamily="2" charset="2"/>
              </a:rPr>
              <a:t>개의 문자</a:t>
            </a:r>
            <a:r>
              <a:rPr lang="en-US" altLang="ko-KR" sz="2000" dirty="0">
                <a:sym typeface="Wingdings" panose="05000000000000000000" pitchFamily="2" charset="2"/>
              </a:rPr>
              <a:t>)</a:t>
            </a:r>
            <a:r>
              <a:rPr lang="ko-KR" altLang="en-US" sz="2000" dirty="0">
                <a:sym typeface="Wingdings" panose="05000000000000000000" pitchFamily="2" charset="2"/>
              </a:rPr>
              <a:t>를 우선 처리하며</a:t>
            </a:r>
            <a:r>
              <a:rPr lang="en-US" altLang="ko-KR" sz="2000" dirty="0">
                <a:sym typeface="Wingdings" panose="05000000000000000000" pitchFamily="2" charset="2"/>
              </a:rPr>
              <a:t>, 3</a:t>
            </a:r>
            <a:r>
              <a:rPr lang="ko-KR" altLang="en-US" sz="2000" dirty="0">
                <a:sym typeface="Wingdings" panose="05000000000000000000" pitchFamily="2" charset="2"/>
              </a:rPr>
              <a:t>번 이상 반복되는 글자를 </a:t>
            </a:r>
            <a:r>
              <a:rPr lang="en-US" altLang="ko-KR" sz="2000" dirty="0">
                <a:sym typeface="Wingdings" panose="05000000000000000000" pitchFamily="2" charset="2"/>
              </a:rPr>
              <a:t>2</a:t>
            </a:r>
            <a:r>
              <a:rPr lang="ko-KR" altLang="en-US" sz="2000" dirty="0">
                <a:sym typeface="Wingdings" panose="05000000000000000000" pitchFamily="2" charset="2"/>
              </a:rPr>
              <a:t>번만 반복하게 처리합니다</a:t>
            </a:r>
            <a:r>
              <a:rPr lang="en-US" altLang="ko-KR" sz="2000" dirty="0">
                <a:sym typeface="Wingdings" panose="05000000000000000000" pitchFamily="2" charset="2"/>
              </a:rPr>
              <a:t> (</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err="1">
                <a:sym typeface="Wingdings" panose="05000000000000000000" pitchFamily="2" charset="2"/>
              </a:rPr>
              <a:t>ㅋㅋㅋ</a:t>
            </a:r>
            <a:r>
              <a:rPr lang="en-US" altLang="ko-KR" sz="2000" dirty="0">
                <a:sym typeface="Wingdings" panose="05000000000000000000" pitchFamily="2" charset="2"/>
              </a:rPr>
              <a:t>  </a:t>
            </a:r>
            <a:r>
              <a:rPr lang="ko-KR" altLang="en-US" sz="2000" dirty="0" err="1">
                <a:sym typeface="Wingdings" panose="05000000000000000000" pitchFamily="2" charset="2"/>
              </a:rPr>
              <a:t>ㅋㅋ</a:t>
            </a:r>
            <a:r>
              <a:rPr lang="en-US" altLang="ko-KR" sz="2000" dirty="0">
                <a:sym typeface="Wingdings" panose="05000000000000000000" pitchFamily="2" charset="2"/>
              </a:rPr>
              <a:t>, </a:t>
            </a:r>
            <a:r>
              <a:rPr lang="ko-KR" altLang="en-US" sz="2000" dirty="0">
                <a:sym typeface="Wingdings" panose="05000000000000000000" pitchFamily="2" charset="2"/>
              </a:rPr>
              <a:t>하하하하 </a:t>
            </a:r>
            <a:r>
              <a:rPr lang="en-US" altLang="ko-KR" sz="2000" dirty="0">
                <a:sym typeface="Wingdings" panose="05000000000000000000" pitchFamily="2" charset="2"/>
              </a:rPr>
              <a:t> </a:t>
            </a:r>
            <a:r>
              <a:rPr lang="ko-KR" altLang="en-US" sz="2000" dirty="0">
                <a:sym typeface="Wingdings" panose="05000000000000000000" pitchFamily="2" charset="2"/>
              </a:rPr>
              <a:t>하하</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반복 글자</a:t>
            </a:r>
            <a:r>
              <a:rPr lang="en-US" altLang="ko-KR" sz="2000" dirty="0">
                <a:sym typeface="Wingdings" panose="05000000000000000000" pitchFamily="2" charset="2"/>
              </a:rPr>
              <a:t>/</a:t>
            </a:r>
            <a:r>
              <a:rPr lang="ko-KR" altLang="en-US" sz="2000" dirty="0">
                <a:sym typeface="Wingdings" panose="05000000000000000000" pitchFamily="2" charset="2"/>
              </a:rPr>
              <a:t>단어 처리시 숫자는 제외합니다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반복 단어</a:t>
            </a:r>
            <a:r>
              <a:rPr lang="en-US" altLang="ko-KR" sz="2000" dirty="0">
                <a:sym typeface="Wingdings" panose="05000000000000000000" pitchFamily="2" charset="2"/>
              </a:rPr>
              <a:t>(2</a:t>
            </a:r>
            <a:r>
              <a:rPr lang="ko-KR" altLang="en-US" sz="2000" dirty="0">
                <a:sym typeface="Wingdings" panose="05000000000000000000" pitchFamily="2" charset="2"/>
              </a:rPr>
              <a:t>개 이상 문자의 조합</a:t>
            </a:r>
            <a:r>
              <a:rPr lang="en-US" altLang="ko-KR" sz="2000" dirty="0">
                <a:sym typeface="Wingdings" panose="05000000000000000000" pitchFamily="2" charset="2"/>
              </a:rPr>
              <a:t>)</a:t>
            </a:r>
            <a:r>
              <a:rPr lang="ko-KR" altLang="en-US" sz="2000" dirty="0">
                <a:sym typeface="Wingdings" panose="05000000000000000000" pitchFamily="2" charset="2"/>
              </a:rPr>
              <a:t> 처리시 </a:t>
            </a:r>
            <a:r>
              <a:rPr lang="en-US" altLang="ko-KR" sz="2000" dirty="0">
                <a:sym typeface="Wingdings" panose="05000000000000000000" pitchFamily="2" charset="2"/>
              </a:rPr>
              <a:t>2</a:t>
            </a:r>
            <a:r>
              <a:rPr lang="ko-KR" altLang="en-US" sz="2000" dirty="0">
                <a:sym typeface="Wingdings" panose="05000000000000000000" pitchFamily="2" charset="2"/>
              </a:rPr>
              <a:t>번 이상 반복되는 문자를 반복되지 않게 처리합니다</a:t>
            </a:r>
            <a:r>
              <a:rPr lang="en-US" altLang="ko-KR" sz="2000" dirty="0">
                <a:sym typeface="Wingdings" panose="05000000000000000000" pitchFamily="2" charset="2"/>
              </a:rPr>
              <a:t> (</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a:sym typeface="Wingdings" panose="05000000000000000000" pitchFamily="2" charset="2"/>
              </a:rPr>
              <a:t>정말 </a:t>
            </a:r>
            <a:r>
              <a:rPr lang="ko-KR" altLang="en-US" sz="2000" dirty="0" err="1">
                <a:sym typeface="Wingdings" panose="05000000000000000000" pitchFamily="2" charset="2"/>
              </a:rPr>
              <a:t>정말</a:t>
            </a:r>
            <a:r>
              <a:rPr lang="ko-KR" altLang="en-US" sz="2000" dirty="0">
                <a:sym typeface="Wingdings" panose="05000000000000000000" pitchFamily="2" charset="2"/>
              </a:rPr>
              <a:t> </a:t>
            </a:r>
            <a:r>
              <a:rPr lang="ko-KR" altLang="en-US" sz="2000" dirty="0" err="1">
                <a:sym typeface="Wingdings" panose="05000000000000000000" pitchFamily="2" charset="2"/>
              </a:rPr>
              <a:t>정말</a:t>
            </a:r>
            <a:r>
              <a:rPr lang="ko-KR" altLang="en-US" sz="2000" dirty="0">
                <a:sym typeface="Wingdings" panose="05000000000000000000" pitchFamily="2" charset="2"/>
              </a:rPr>
              <a:t> </a:t>
            </a:r>
            <a:r>
              <a:rPr lang="en-US" altLang="ko-KR" sz="2000" dirty="0">
                <a:sym typeface="Wingdings" panose="05000000000000000000" pitchFamily="2" charset="2"/>
              </a:rPr>
              <a:t> </a:t>
            </a:r>
            <a:r>
              <a:rPr lang="ko-KR" altLang="en-US" sz="2000" dirty="0">
                <a:sym typeface="Wingdings" panose="05000000000000000000" pitchFamily="2" charset="2"/>
              </a:rPr>
              <a:t>정말</a:t>
            </a:r>
            <a:r>
              <a:rPr lang="en-US" altLang="ko-KR" sz="2000" dirty="0">
                <a:sym typeface="Wingdings" panose="05000000000000000000" pitchFamily="2" charset="2"/>
              </a:rPr>
              <a:t>, </a:t>
            </a:r>
            <a:r>
              <a:rPr lang="ko-KR" altLang="en-US" sz="2000" dirty="0" err="1">
                <a:sym typeface="Wingdings" panose="05000000000000000000" pitchFamily="2" charset="2"/>
              </a:rPr>
              <a:t>무한도전무한도전무한도전</a:t>
            </a:r>
            <a:r>
              <a:rPr lang="ko-KR" altLang="en-US" sz="2000" dirty="0">
                <a:sym typeface="Wingdings" panose="05000000000000000000" pitchFamily="2" charset="2"/>
              </a:rPr>
              <a:t> </a:t>
            </a:r>
            <a:r>
              <a:rPr lang="en-US" altLang="ko-KR" sz="2000" dirty="0">
                <a:sym typeface="Wingdings" panose="05000000000000000000" pitchFamily="2" charset="2"/>
              </a:rPr>
              <a:t> </a:t>
            </a:r>
            <a:r>
              <a:rPr lang="ko-KR" altLang="en-US" sz="2000" dirty="0">
                <a:sym typeface="Wingdings" panose="05000000000000000000" pitchFamily="2" charset="2"/>
              </a:rPr>
              <a:t>무한도전</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URL/</a:t>
            </a:r>
            <a:r>
              <a:rPr lang="ko-KR" altLang="en-US" sz="2000" dirty="0">
                <a:sym typeface="Wingdings" panose="05000000000000000000" pitchFamily="2" charset="2"/>
              </a:rPr>
              <a:t>이메일</a:t>
            </a:r>
            <a:r>
              <a:rPr lang="en-US" altLang="ko-KR" sz="2000" dirty="0">
                <a:sym typeface="Wingdings" panose="05000000000000000000" pitchFamily="2" charset="2"/>
              </a:rPr>
              <a:t> </a:t>
            </a:r>
            <a:r>
              <a:rPr lang="ko-KR" altLang="en-US" sz="2000" dirty="0">
                <a:sym typeface="Wingdings" panose="05000000000000000000" pitchFamily="2" charset="2"/>
              </a:rPr>
              <a:t>처리 이후에만 처리해야 합니다</a:t>
            </a:r>
            <a:r>
              <a:rPr lang="en-US" altLang="ko-KR" sz="2000" dirty="0">
                <a:sym typeface="Wingdings" panose="05000000000000000000" pitchFamily="2" charset="2"/>
              </a:rPr>
              <a:t>.</a:t>
            </a:r>
            <a:r>
              <a:rPr lang="ko-KR" altLang="en-US" sz="2000" dirty="0">
                <a:sym typeface="Wingdings" panose="05000000000000000000" pitchFamily="2" charset="2"/>
              </a:rPr>
              <a:t> </a:t>
            </a:r>
            <a:endParaRPr lang="en-US" altLang="ko-KR" sz="2000" dirty="0">
              <a:sym typeface="Wingdings" panose="05000000000000000000" pitchFamily="2" charset="2"/>
            </a:endParaRP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066904"/>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err="1">
                <a:solidFill>
                  <a:schemeClr val="tx1"/>
                </a:solidFill>
              </a:rPr>
              <a:t>ㅋㅋㅋㅋㅋ</a:t>
            </a:r>
            <a:r>
              <a:rPr lang="ko-KR" altLang="en-US" sz="1200" dirty="0">
                <a:solidFill>
                  <a:schemeClr val="tx1"/>
                </a:solidFill>
              </a:rPr>
              <a:t> 이거 너무 너무 </a:t>
            </a:r>
            <a:r>
              <a:rPr lang="ko-KR" altLang="en-US" sz="1200" dirty="0" err="1">
                <a:solidFill>
                  <a:schemeClr val="tx1"/>
                </a:solidFill>
              </a:rPr>
              <a:t>웃긴데요</a:t>
            </a:r>
            <a:r>
              <a:rPr lang="en-US" altLang="ko-KR" sz="1200" dirty="0">
                <a:solidFill>
                  <a:schemeClr val="tx1"/>
                </a:solidFill>
              </a:rPr>
              <a:t>. </a:t>
            </a:r>
            <a:r>
              <a:rPr lang="ko-KR" altLang="en-US" sz="1200" dirty="0">
                <a:solidFill>
                  <a:schemeClr val="tx1"/>
                </a:solidFill>
              </a:rPr>
              <a:t>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핳ㅎ하</a:t>
            </a:r>
            <a:endParaRPr lang="en-US" altLang="ko-KR" sz="1200" dirty="0">
              <a:solidFill>
                <a:schemeClr val="tx1"/>
              </a:solidFill>
            </a:endParaRP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4554583"/>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066903"/>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err="1">
                <a:solidFill>
                  <a:schemeClr val="tx1"/>
                </a:solidFill>
              </a:rPr>
              <a:t>ㅋㅋ</a:t>
            </a:r>
            <a:r>
              <a:rPr lang="ko-KR" altLang="en-US" dirty="0">
                <a:solidFill>
                  <a:schemeClr val="tx1"/>
                </a:solidFill>
              </a:rPr>
              <a:t> 이거 너무 </a:t>
            </a:r>
            <a:r>
              <a:rPr lang="ko-KR" altLang="en-US" dirty="0" err="1">
                <a:solidFill>
                  <a:schemeClr val="tx1"/>
                </a:solidFill>
              </a:rPr>
              <a:t>웃긴데요</a:t>
            </a:r>
            <a:r>
              <a:rPr lang="en-US" altLang="ko-KR" dirty="0">
                <a:solidFill>
                  <a:schemeClr val="tx1"/>
                </a:solidFill>
              </a:rPr>
              <a:t>. </a:t>
            </a:r>
            <a:r>
              <a:rPr lang="ko-KR" altLang="en-US" dirty="0" err="1">
                <a:solidFill>
                  <a:schemeClr val="tx1"/>
                </a:solidFill>
              </a:rPr>
              <a:t>핳ㅎ하</a:t>
            </a:r>
            <a:endParaRPr lang="ko-KR" altLang="en-US" dirty="0">
              <a:solidFill>
                <a:schemeClr val="tx1"/>
              </a:solidFill>
            </a:endParaRPr>
          </a:p>
        </p:txBody>
      </p:sp>
    </p:spTree>
    <p:extLst>
      <p:ext uri="{BB962C8B-B14F-4D97-AF65-F5344CB8AC3E}">
        <p14:creationId xmlns:p14="http://schemas.microsoft.com/office/powerpoint/2010/main" val="257828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6. </a:t>
            </a:r>
            <a:r>
              <a:rPr lang="ko-KR" altLang="en-US" dirty="0"/>
              <a:t>구두점</a:t>
            </a:r>
            <a:r>
              <a:rPr lang="en-US" altLang="ko-KR" dirty="0"/>
              <a:t> </a:t>
            </a:r>
            <a:r>
              <a:rPr lang="ko-KR" altLang="en-US" dirty="0"/>
              <a:t>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2620985"/>
          </a:xfrm>
        </p:spPr>
        <p:txBody>
          <a:bodyPr/>
          <a:lstStyle/>
          <a:p>
            <a:pPr>
              <a:lnSpc>
                <a:spcPct val="100000"/>
              </a:lnSpc>
            </a:pPr>
            <a:r>
              <a:rPr lang="ko-KR" altLang="en-US" sz="2000" dirty="0">
                <a:sym typeface="Wingdings" panose="05000000000000000000" pitchFamily="2" charset="2"/>
              </a:rPr>
              <a:t>구두점</a:t>
            </a:r>
            <a:r>
              <a:rPr lang="en-US" altLang="ko-KR" sz="2000" dirty="0">
                <a:sym typeface="Wingdings" panose="05000000000000000000" pitchFamily="2" charset="2"/>
              </a:rPr>
              <a:t>(. , ? ! ;)</a:t>
            </a:r>
            <a:r>
              <a:rPr lang="ko-KR" altLang="en-US" sz="2000" dirty="0">
                <a:sym typeface="Wingdings" panose="05000000000000000000" pitchFamily="2" charset="2"/>
              </a:rPr>
              <a:t>을 처리합니다</a:t>
            </a:r>
            <a:r>
              <a:rPr lang="en-US" altLang="ko-KR" sz="2000" dirty="0">
                <a:sym typeface="Wingdings" panose="05000000000000000000" pitchFamily="2" charset="2"/>
              </a:rPr>
              <a:t> - </a:t>
            </a:r>
            <a:r>
              <a:rPr lang="ko-KR" altLang="en-US" sz="2000" dirty="0">
                <a:sym typeface="Wingdings" panose="05000000000000000000" pitchFamily="2" charset="2"/>
              </a:rPr>
              <a:t>반복되는 구두점 제거</a:t>
            </a:r>
            <a:r>
              <a:rPr lang="en-US" altLang="ko-KR" sz="2000" dirty="0">
                <a:sym typeface="Wingdings" panose="05000000000000000000" pitchFamily="2" charset="2"/>
              </a:rPr>
              <a:t>, </a:t>
            </a:r>
            <a:r>
              <a:rPr lang="ko-KR" altLang="en-US" sz="2000" dirty="0">
                <a:sym typeface="Wingdings" panose="05000000000000000000" pitchFamily="2" charset="2"/>
              </a:rPr>
              <a:t>그리고 띄어쓰기가 적용됩니다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점</a:t>
            </a:r>
            <a:r>
              <a:rPr lang="en-US" altLang="ko-KR" sz="2000" dirty="0">
                <a:sym typeface="Wingdings" panose="05000000000000000000" pitchFamily="2" charset="2"/>
              </a:rPr>
              <a:t>(.) </a:t>
            </a:r>
            <a:r>
              <a:rPr lang="ko-KR" altLang="en-US" sz="2000" dirty="0">
                <a:sym typeface="Wingdings" panose="05000000000000000000" pitchFamily="2" charset="2"/>
              </a:rPr>
              <a:t>처리시 숫자</a:t>
            </a:r>
            <a:r>
              <a:rPr lang="en-US" altLang="ko-KR" sz="2000" dirty="0">
                <a:sym typeface="Wingdings" panose="05000000000000000000" pitchFamily="2" charset="2"/>
              </a:rPr>
              <a:t> </a:t>
            </a:r>
            <a:r>
              <a:rPr lang="ko-KR" altLang="en-US" sz="2000" dirty="0">
                <a:sym typeface="Wingdings" panose="05000000000000000000" pitchFamily="2" charset="2"/>
              </a:rPr>
              <a:t>소수점인지 체크가 필요합니다 </a:t>
            </a:r>
            <a:r>
              <a:rPr lang="en-US" altLang="ko-KR" sz="2000" dirty="0">
                <a:sym typeface="Wingdings" panose="05000000000000000000" pitchFamily="2" charset="2"/>
              </a:rPr>
              <a:t>(</a:t>
            </a:r>
            <a:r>
              <a:rPr lang="ko-KR" altLang="en-US" sz="2000" dirty="0">
                <a:sym typeface="Wingdings" panose="05000000000000000000" pitchFamily="2" charset="2"/>
              </a:rPr>
              <a:t>예</a:t>
            </a:r>
            <a:r>
              <a:rPr lang="en-US" altLang="ko-KR" sz="2000" dirty="0">
                <a:sym typeface="Wingdings" panose="05000000000000000000" pitchFamily="2" charset="2"/>
              </a:rPr>
              <a:t>: 10.11, €10.000, $15.99).</a:t>
            </a:r>
          </a:p>
          <a:p>
            <a:pPr>
              <a:lnSpc>
                <a:spcPct val="100000"/>
              </a:lnSpc>
            </a:pPr>
            <a:r>
              <a:rPr lang="ko-KR" altLang="en-US" sz="2000" dirty="0">
                <a:sym typeface="Wingdings" panose="05000000000000000000" pitchFamily="2" charset="2"/>
              </a:rPr>
              <a:t>단어 위주로만 분석을 하는 경우 이 단계를 넘어가시고</a:t>
            </a:r>
            <a:r>
              <a:rPr lang="en-US" altLang="ko-KR" sz="2000" dirty="0">
                <a:sym typeface="Wingdings" panose="05000000000000000000" pitchFamily="2" charset="2"/>
              </a:rPr>
              <a:t> 10</a:t>
            </a:r>
            <a:r>
              <a:rPr lang="ko-KR" altLang="en-US" sz="2000" dirty="0">
                <a:sym typeface="Wingdings" panose="05000000000000000000" pitchFamily="2" charset="2"/>
              </a:rPr>
              <a:t>번 </a:t>
            </a:r>
            <a:r>
              <a:rPr lang="en-US" altLang="ko-KR" sz="2000" dirty="0">
                <a:sym typeface="Wingdings" panose="05000000000000000000" pitchFamily="2" charset="2"/>
              </a:rPr>
              <a:t>"</a:t>
            </a:r>
            <a:r>
              <a:rPr lang="ko-KR" altLang="en-US" sz="2000" dirty="0">
                <a:sym typeface="Wingdings" panose="05000000000000000000" pitchFamily="2" charset="2"/>
              </a:rPr>
              <a:t>필요 문자 범위로 필터링</a:t>
            </a:r>
            <a:r>
              <a:rPr lang="en-US" altLang="ko-KR" sz="2000" dirty="0">
                <a:sym typeface="Wingdings" panose="05000000000000000000" pitchFamily="2" charset="2"/>
              </a:rPr>
              <a:t>" </a:t>
            </a:r>
            <a:r>
              <a:rPr lang="ko-KR" altLang="en-US" sz="2000" dirty="0">
                <a:sym typeface="Wingdings" panose="05000000000000000000" pitchFamily="2" charset="2"/>
              </a:rPr>
              <a:t>단계에서 구두점을 포함한 모든 기호를 제거합니다</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URL/</a:t>
            </a:r>
            <a:r>
              <a:rPr lang="ko-KR" altLang="en-US" sz="2000" dirty="0">
                <a:sym typeface="Wingdings" panose="05000000000000000000" pitchFamily="2" charset="2"/>
              </a:rPr>
              <a:t>이메일</a:t>
            </a:r>
            <a:r>
              <a:rPr lang="en-US" altLang="ko-KR" sz="2000" dirty="0">
                <a:sym typeface="Wingdings" panose="05000000000000000000" pitchFamily="2" charset="2"/>
              </a:rPr>
              <a:t>/</a:t>
            </a:r>
            <a:r>
              <a:rPr lang="ko-KR" altLang="en-US" sz="2000" dirty="0">
                <a:sym typeface="Wingdings" panose="05000000000000000000" pitchFamily="2" charset="2"/>
              </a:rPr>
              <a:t>전화번호 처리 이후에만 처리해야 합니다</a:t>
            </a:r>
            <a:r>
              <a:rPr lang="en-US" altLang="ko-KR" sz="2000" dirty="0">
                <a:sym typeface="Wingdings" panose="05000000000000000000" pitchFamily="2" charset="2"/>
              </a:rPr>
              <a:t>.</a:t>
            </a:r>
          </a:p>
          <a:p>
            <a:pPr>
              <a:lnSpc>
                <a:spcPct val="100000"/>
              </a:lnSpc>
            </a:pPr>
            <a:endParaRPr lang="en-US" altLang="ko-KR" sz="2000" dirty="0">
              <a:sym typeface="Wingdings" panose="05000000000000000000" pitchFamily="2" charset="2"/>
            </a:endParaRP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005944"/>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아</a:t>
            </a:r>
            <a:r>
              <a:rPr lang="en-US" altLang="ko-KR" dirty="0">
                <a:solidFill>
                  <a:schemeClr val="tx1"/>
                </a:solidFill>
              </a:rPr>
              <a:t>…</a:t>
            </a:r>
            <a:r>
              <a:rPr lang="ko-KR" altLang="en-US" dirty="0">
                <a:solidFill>
                  <a:schemeClr val="tx1"/>
                </a:solidFill>
              </a:rPr>
              <a:t>그리고</a:t>
            </a:r>
            <a:r>
              <a:rPr lang="en-US" altLang="ko-KR" dirty="0">
                <a:solidFill>
                  <a:schemeClr val="tx1"/>
                </a:solidFill>
              </a:rPr>
              <a:t>,</a:t>
            </a:r>
            <a:r>
              <a:rPr lang="ko-KR" altLang="en-US" dirty="0">
                <a:solidFill>
                  <a:schemeClr val="tx1"/>
                </a:solidFill>
              </a:rPr>
              <a:t>문의 좀 드려도 될까요</a:t>
            </a:r>
            <a:r>
              <a:rPr lang="en-US" altLang="ko-KR" dirty="0">
                <a:solidFill>
                  <a:schemeClr val="tx1"/>
                </a:solidFill>
              </a:rPr>
              <a:t>?</a:t>
            </a:r>
            <a:r>
              <a:rPr lang="ko-KR" altLang="en-US" dirty="0">
                <a:solidFill>
                  <a:schemeClr val="tx1"/>
                </a:solidFill>
              </a:rPr>
              <a:t>고민이 있는데</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4493623"/>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005943"/>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아</a:t>
            </a:r>
            <a:r>
              <a:rPr lang="en-US" altLang="ko-KR" dirty="0">
                <a:solidFill>
                  <a:schemeClr val="tx1"/>
                </a:solidFill>
              </a:rPr>
              <a:t>. </a:t>
            </a:r>
            <a:r>
              <a:rPr lang="ko-KR" altLang="en-US" dirty="0">
                <a:solidFill>
                  <a:schemeClr val="tx1"/>
                </a:solidFill>
              </a:rPr>
              <a:t>그리고</a:t>
            </a:r>
            <a:r>
              <a:rPr lang="en-US" altLang="ko-KR" dirty="0">
                <a:solidFill>
                  <a:schemeClr val="tx1"/>
                </a:solidFill>
              </a:rPr>
              <a:t>, </a:t>
            </a:r>
            <a:r>
              <a:rPr lang="ko-KR" altLang="en-US" dirty="0">
                <a:solidFill>
                  <a:schemeClr val="tx1"/>
                </a:solidFill>
              </a:rPr>
              <a:t>문의 좀 드려도 될까요</a:t>
            </a:r>
            <a:r>
              <a:rPr lang="en-US" altLang="ko-KR" dirty="0">
                <a:solidFill>
                  <a:schemeClr val="tx1"/>
                </a:solidFill>
              </a:rPr>
              <a:t>? </a:t>
            </a:r>
            <a:r>
              <a:rPr lang="ko-KR" altLang="en-US" dirty="0">
                <a:solidFill>
                  <a:schemeClr val="tx1"/>
                </a:solidFill>
              </a:rPr>
              <a:t>고민이 있는데</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388709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7. </a:t>
            </a:r>
            <a:r>
              <a:rPr lang="ko-KR" altLang="en-US" dirty="0"/>
              <a:t>사이트별 </a:t>
            </a:r>
            <a:r>
              <a:rPr lang="ko-KR" altLang="en-US" dirty="0" err="1"/>
              <a:t>시그니처</a:t>
            </a:r>
            <a:r>
              <a:rPr lang="ko-KR" altLang="en-US" dirty="0"/>
              <a:t> 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2620985"/>
          </a:xfrm>
        </p:spPr>
        <p:txBody>
          <a:bodyPr/>
          <a:lstStyle/>
          <a:p>
            <a:pPr>
              <a:lnSpc>
                <a:spcPct val="100000"/>
              </a:lnSpc>
            </a:pPr>
            <a:r>
              <a:rPr lang="ko-KR" altLang="en-US" sz="2000" dirty="0">
                <a:sym typeface="Wingdings" panose="05000000000000000000" pitchFamily="2" charset="2"/>
              </a:rPr>
              <a:t>특정 사이트들은 글 끝에 사인</a:t>
            </a:r>
            <a:r>
              <a:rPr lang="en-US" altLang="ko-KR" sz="2000" dirty="0">
                <a:sym typeface="Wingdings" panose="05000000000000000000" pitchFamily="2" charset="2"/>
              </a:rPr>
              <a:t>/</a:t>
            </a:r>
            <a:r>
              <a:rPr lang="ko-KR" altLang="en-US" sz="2000" dirty="0">
                <a:sym typeface="Wingdings" panose="05000000000000000000" pitchFamily="2" charset="2"/>
              </a:rPr>
              <a:t>주석</a:t>
            </a:r>
            <a:r>
              <a:rPr lang="en-US" altLang="ko-KR" sz="2000" dirty="0">
                <a:sym typeface="Wingdings" panose="05000000000000000000" pitchFamily="2" charset="2"/>
              </a:rPr>
              <a:t>/</a:t>
            </a:r>
            <a:r>
              <a:rPr lang="ko-KR" altLang="en-US" sz="2000" dirty="0">
                <a:sym typeface="Wingdings" panose="05000000000000000000" pitchFamily="2" charset="2"/>
              </a:rPr>
              <a:t>워터마크가 달립니다</a:t>
            </a:r>
            <a:r>
              <a:rPr lang="en-US" altLang="ko-KR" sz="2000" dirty="0">
                <a:sym typeface="Wingdings" panose="05000000000000000000" pitchFamily="2" charset="2"/>
              </a:rPr>
              <a:t> (</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a:sym typeface="Wingdings" panose="05000000000000000000" pitchFamily="2" charset="2"/>
              </a:rPr>
              <a:t> </a:t>
            </a:r>
            <a:r>
              <a:rPr lang="en-US" altLang="ko-KR" sz="2000" dirty="0">
                <a:sym typeface="Wingdings" panose="05000000000000000000" pitchFamily="2" charset="2"/>
              </a:rPr>
              <a:t>from</a:t>
            </a:r>
            <a:r>
              <a:rPr lang="ko-KR" altLang="en-US" sz="2000" dirty="0">
                <a:sym typeface="Wingdings" panose="05000000000000000000" pitchFamily="2" charset="2"/>
              </a:rPr>
              <a:t> </a:t>
            </a:r>
            <a:r>
              <a:rPr lang="en-US" altLang="ko-KR" sz="2000" dirty="0">
                <a:sym typeface="Wingdings" panose="05000000000000000000" pitchFamily="2" charset="2"/>
              </a:rPr>
              <a:t>dc", "- uploaded from Android"). </a:t>
            </a:r>
            <a:r>
              <a:rPr lang="ko-KR" altLang="en-US" sz="2000" dirty="0">
                <a:sym typeface="Wingdings" panose="05000000000000000000" pitchFamily="2" charset="2"/>
              </a:rPr>
              <a:t>이러한 경우 처리해줍니다</a:t>
            </a:r>
            <a:r>
              <a:rPr lang="en-US" altLang="ko-KR" sz="2000" dirty="0">
                <a:sym typeface="Wingdings" panose="05000000000000000000" pitchFamily="2" charset="2"/>
              </a:rPr>
              <a:t>.</a:t>
            </a: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3300550"/>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제 고민을 들어 주셔서 감사합니다</a:t>
            </a:r>
            <a:r>
              <a:rPr lang="en-US" altLang="ko-KR" dirty="0">
                <a:solidFill>
                  <a:schemeClr val="tx1"/>
                </a:solidFill>
              </a:rPr>
              <a:t>~</a:t>
            </a:r>
          </a:p>
          <a:p>
            <a:endParaRPr lang="en-US" altLang="ko-KR" dirty="0">
              <a:solidFill>
                <a:schemeClr val="tx1"/>
              </a:solidFill>
            </a:endParaRPr>
          </a:p>
          <a:p>
            <a:r>
              <a:rPr lang="en-US" altLang="ko-KR" dirty="0">
                <a:solidFill>
                  <a:schemeClr val="tx1"/>
                </a:solidFill>
              </a:rPr>
              <a:t>- dc official App</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3788229"/>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3300549"/>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제 고민을 들어 주셔서 감사합니다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308481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8. </a:t>
            </a:r>
            <a:r>
              <a:rPr lang="ko-KR" altLang="en-US" dirty="0"/>
              <a:t>욕설 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4"/>
            <a:ext cx="11856722" cy="5703821"/>
          </a:xfrm>
        </p:spPr>
        <p:txBody>
          <a:bodyPr/>
          <a:lstStyle/>
          <a:p>
            <a:pPr>
              <a:lnSpc>
                <a:spcPct val="100000"/>
              </a:lnSpc>
            </a:pPr>
            <a:r>
              <a:rPr lang="ko-KR" altLang="en-US" sz="2000" dirty="0">
                <a:sym typeface="Wingdings" panose="05000000000000000000" pitchFamily="2" charset="2"/>
              </a:rPr>
              <a:t>일반적인 욕설 처리는 단어 사전을 기반으로 처리합니다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단어 사전 기반 욕설 처리는 명확한 한계가 있습니다 </a:t>
            </a:r>
            <a:r>
              <a:rPr lang="en-US" altLang="ko-KR" sz="2000" dirty="0">
                <a:sym typeface="Wingdings" panose="05000000000000000000" pitchFamily="2" charset="2"/>
              </a:rPr>
              <a:t>(</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err="1">
                <a:sym typeface="Wingdings" panose="05000000000000000000" pitchFamily="2" charset="2"/>
              </a:rPr>
              <a:t>ㅅㅣㅂㅂㅂ바ㄹ</a:t>
            </a:r>
            <a:r>
              <a:rPr lang="en-US" altLang="ko-KR" sz="2000" dirty="0">
                <a:sym typeface="Wingdings" panose="05000000000000000000" pitchFamily="2" charset="2"/>
              </a:rPr>
              <a:t>, </a:t>
            </a:r>
            <a:r>
              <a:rPr lang="en-US" altLang="ko-KR" sz="2000" dirty="0" err="1">
                <a:sym typeface="Wingdings" panose="05000000000000000000" pitchFamily="2" charset="2"/>
              </a:rPr>
              <a:t>shibal</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욕설 처리는 통계적인 방안으로도 가능하며</a:t>
            </a:r>
            <a:r>
              <a:rPr lang="en-US" altLang="ko-KR" sz="2000" dirty="0">
                <a:sym typeface="Wingdings" panose="05000000000000000000" pitchFamily="2" charset="2"/>
              </a:rPr>
              <a:t>, </a:t>
            </a:r>
            <a:r>
              <a:rPr lang="ko-KR" altLang="en-US" sz="2000" dirty="0" err="1">
                <a:sym typeface="Wingdings" panose="05000000000000000000" pitchFamily="2" charset="2"/>
              </a:rPr>
              <a:t>머신러닝</a:t>
            </a:r>
            <a:r>
              <a:rPr lang="ko-KR" altLang="en-US" sz="2000" dirty="0">
                <a:sym typeface="Wingdings" panose="05000000000000000000" pitchFamily="2" charset="2"/>
              </a:rPr>
              <a:t> 모델로도 처리가 가능합니다</a:t>
            </a:r>
            <a:r>
              <a:rPr lang="en-US" altLang="ko-KR" sz="2000" dirty="0">
                <a:sym typeface="Wingdings" panose="05000000000000000000" pitchFamily="2" charset="2"/>
              </a:rPr>
              <a:t>. </a:t>
            </a:r>
            <a:r>
              <a:rPr lang="ko-KR" altLang="en-US" sz="2000" dirty="0">
                <a:sym typeface="Wingdings" panose="05000000000000000000" pitchFamily="2" charset="2"/>
              </a:rPr>
              <a:t>이러한 기법들을 사용하여 단어 사전의 한계를 극복할 수 있습니다 </a:t>
            </a:r>
            <a:r>
              <a:rPr lang="en-US" altLang="ko-KR" sz="2000" dirty="0">
                <a:sym typeface="Wingdings" panose="05000000000000000000" pitchFamily="2" charset="2"/>
              </a:rPr>
              <a:t>(</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err="1">
                <a:sym typeface="Wingdings" panose="05000000000000000000" pitchFamily="2" charset="2"/>
              </a:rPr>
              <a:t>ㅅㅣㅂㅂㅂ바ㄹ</a:t>
            </a:r>
            <a:r>
              <a:rPr lang="ko-KR" altLang="en-US" sz="2000" dirty="0">
                <a:sym typeface="Wingdings" panose="05000000000000000000" pitchFamily="2" charset="2"/>
              </a:rPr>
              <a:t> </a:t>
            </a:r>
            <a:r>
              <a:rPr lang="en-US" altLang="ko-KR" sz="2000" dirty="0">
                <a:sym typeface="Wingdings" panose="05000000000000000000" pitchFamily="2" charset="2"/>
              </a:rPr>
              <a:t> 90%</a:t>
            </a:r>
            <a:r>
              <a:rPr lang="ko-KR" altLang="en-US" sz="2000" dirty="0">
                <a:sym typeface="Wingdings" panose="05000000000000000000" pitchFamily="2" charset="2"/>
              </a:rPr>
              <a:t>확률로 욕설 판정</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욕설 처리 과정에서 일반 단어들이 처리되는 경우가 있어 주의해야 합니다</a:t>
            </a:r>
            <a:r>
              <a:rPr lang="en-US" altLang="ko-KR" sz="2000" dirty="0">
                <a:sym typeface="Wingdings" panose="05000000000000000000" pitchFamily="2" charset="2"/>
              </a:rPr>
              <a:t>(</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a:sym typeface="Wingdings" panose="05000000000000000000" pitchFamily="2" charset="2"/>
              </a:rPr>
              <a:t>해</a:t>
            </a:r>
            <a:r>
              <a:rPr lang="en-US" altLang="ko-KR" sz="2000" dirty="0">
                <a:sym typeface="Wingdings" panose="05000000000000000000" pitchFamily="2" charset="2"/>
              </a:rPr>
              <a:t>OO</a:t>
            </a:r>
            <a:r>
              <a:rPr lang="ko-KR" altLang="en-US" sz="2000" dirty="0">
                <a:sym typeface="Wingdings" panose="05000000000000000000" pitchFamily="2" charset="2"/>
              </a:rPr>
              <a:t> 않고는 몰라요</a:t>
            </a:r>
            <a:r>
              <a:rPr lang="en-US" altLang="ko-KR" sz="2000" dirty="0">
                <a:sym typeface="Wingdings" panose="05000000000000000000" pitchFamily="2" charset="2"/>
              </a:rPr>
              <a:t>, </a:t>
            </a:r>
            <a:r>
              <a:rPr lang="ko-KR" altLang="en-US" sz="2000" dirty="0">
                <a:sym typeface="Wingdings" panose="05000000000000000000" pitchFamily="2" charset="2"/>
              </a:rPr>
              <a:t>잠 </a:t>
            </a:r>
            <a:r>
              <a:rPr lang="en-US" altLang="ko-KR" sz="2000" dirty="0">
                <a:sym typeface="Wingdings" panose="05000000000000000000" pitchFamily="2" charset="2"/>
              </a:rPr>
              <a:t>OO </a:t>
            </a:r>
            <a:r>
              <a:rPr lang="ko-KR" altLang="en-US" sz="2000" dirty="0">
                <a:sym typeface="Wingdings" panose="05000000000000000000" pitchFamily="2" charset="2"/>
              </a:rPr>
              <a:t>못 해서 피곤</a:t>
            </a:r>
            <a:r>
              <a:rPr lang="en-US" altLang="ko-KR" sz="2000" dirty="0">
                <a:sym typeface="Wingdings" panose="05000000000000000000" pitchFamily="2" charset="2"/>
              </a:rPr>
              <a:t>, </a:t>
            </a:r>
            <a:r>
              <a:rPr lang="ko-KR" altLang="en-US" sz="2000" dirty="0">
                <a:sym typeface="Wingdings" panose="05000000000000000000" pitchFamily="2" charset="2"/>
              </a:rPr>
              <a:t>떡볶이 소스는 </a:t>
            </a:r>
            <a:r>
              <a:rPr lang="en-US" altLang="ko-KR" sz="2000" dirty="0">
                <a:sym typeface="Wingdings" panose="05000000000000000000" pitchFamily="2" charset="2"/>
              </a:rPr>
              <a:t>OO</a:t>
            </a:r>
            <a:r>
              <a:rPr lang="ko-KR" altLang="en-US" sz="2000" dirty="0">
                <a:sym typeface="Wingdings" panose="05000000000000000000" pitchFamily="2" charset="2"/>
              </a:rPr>
              <a:t>장으로</a:t>
            </a:r>
            <a:r>
              <a:rPr lang="en-US" altLang="ko-KR" sz="2000" dirty="0">
                <a:sym typeface="Wingdings" panose="05000000000000000000" pitchFamily="2" charset="2"/>
              </a:rPr>
              <a:t>). </a:t>
            </a:r>
            <a:r>
              <a:rPr lang="ko-KR" altLang="en-US" sz="2000" dirty="0">
                <a:sym typeface="Wingdings" panose="05000000000000000000" pitchFamily="2" charset="2"/>
              </a:rPr>
              <a:t>상황에 따라 이러한 욕설들을 예외를 하거나</a:t>
            </a:r>
            <a:r>
              <a:rPr lang="en-US" altLang="ko-KR" sz="2000" dirty="0">
                <a:sym typeface="Wingdings" panose="05000000000000000000" pitchFamily="2" charset="2"/>
              </a:rPr>
              <a:t>, </a:t>
            </a:r>
            <a:r>
              <a:rPr lang="ko-KR" altLang="en-US" sz="2000" dirty="0" err="1">
                <a:sym typeface="Wingdings" panose="05000000000000000000" pitchFamily="2" charset="2"/>
              </a:rPr>
              <a:t>머신러닝</a:t>
            </a:r>
            <a:r>
              <a:rPr lang="ko-KR" altLang="en-US" sz="2000" dirty="0">
                <a:sym typeface="Wingdings" panose="05000000000000000000" pitchFamily="2" charset="2"/>
              </a:rPr>
              <a:t> 기법을 사용하여 욕설인지 아닌지 판단하게 할 수도 있습니다 </a:t>
            </a:r>
            <a:r>
              <a:rPr lang="en-US" altLang="ko-KR" sz="2000" dirty="0">
                <a:sym typeface="Wingdings" panose="05000000000000000000" pitchFamily="2" charset="2"/>
              </a:rPr>
              <a:t>(</a:t>
            </a:r>
            <a:r>
              <a:rPr lang="ko-KR" altLang="en-US" sz="2000" dirty="0">
                <a:sym typeface="Wingdings" panose="05000000000000000000" pitchFamily="2" charset="2"/>
              </a:rPr>
              <a:t>하지만 아쉽게도 한국어 욕설 감지 모델은 오픈소스가 없습니다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맞춤법 교정 후 다시 한번 처리해주면 더 좋은 결과가 나올 수 있습니다 </a:t>
            </a:r>
            <a:r>
              <a:rPr lang="en-US" altLang="ko-KR" sz="2000" dirty="0">
                <a:sym typeface="Wingdings" panose="05000000000000000000" pitchFamily="2" charset="2"/>
              </a:rPr>
              <a:t>(</a:t>
            </a:r>
            <a:r>
              <a:rPr lang="ko-KR" altLang="en-US" sz="2000" dirty="0">
                <a:sym typeface="Wingdings" panose="05000000000000000000" pitchFamily="2" charset="2"/>
              </a:rPr>
              <a:t>예</a:t>
            </a:r>
            <a:r>
              <a:rPr lang="en-US" altLang="ko-KR" sz="2000" dirty="0">
                <a:sym typeface="Wingdings" panose="05000000000000000000" pitchFamily="2" charset="2"/>
              </a:rPr>
              <a:t>: </a:t>
            </a:r>
            <a:r>
              <a:rPr lang="ko-KR" altLang="en-US" sz="2000" dirty="0" err="1">
                <a:sym typeface="Wingdings" panose="05000000000000000000" pitchFamily="2" charset="2"/>
              </a:rPr>
              <a:t>십발</a:t>
            </a:r>
            <a:r>
              <a:rPr lang="en-US" altLang="ko-KR" sz="2000" dirty="0">
                <a:sym typeface="Wingdings" panose="05000000000000000000" pitchFamily="2" charset="2"/>
              </a:rPr>
              <a:t></a:t>
            </a:r>
            <a:r>
              <a:rPr lang="ko-KR" altLang="en-US" sz="2000" dirty="0">
                <a:sym typeface="Wingdings" panose="05000000000000000000" pitchFamily="2" charset="2"/>
              </a:rPr>
              <a:t>교정 후 욕설 처리</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욕설을 다른 문자로 대체하는 경우</a:t>
            </a:r>
            <a:r>
              <a:rPr lang="en-US" altLang="ko-KR" sz="2000" dirty="0">
                <a:sym typeface="Wingdings" panose="05000000000000000000" pitchFamily="2" charset="2"/>
              </a:rPr>
              <a:t>, </a:t>
            </a:r>
            <a:r>
              <a:rPr lang="ko-KR" altLang="en-US" sz="2000" dirty="0">
                <a:sym typeface="Wingdings" panose="05000000000000000000" pitchFamily="2" charset="2"/>
              </a:rPr>
              <a:t>특수 기호</a:t>
            </a:r>
            <a:r>
              <a:rPr lang="en-US" altLang="ko-KR" sz="2000" dirty="0">
                <a:sym typeface="Wingdings" panose="05000000000000000000" pitchFamily="2" charset="2"/>
              </a:rPr>
              <a:t>(█),</a:t>
            </a:r>
            <a:r>
              <a:rPr lang="ko-KR" altLang="en-US" sz="2000" dirty="0">
                <a:sym typeface="Wingdings" panose="05000000000000000000" pitchFamily="2" charset="2"/>
              </a:rPr>
              <a:t> 알파벳</a:t>
            </a:r>
            <a:r>
              <a:rPr lang="en-US" altLang="ko-KR" sz="2000" dirty="0">
                <a:sym typeface="Wingdings" panose="05000000000000000000" pitchFamily="2" charset="2"/>
              </a:rPr>
              <a:t>(O), </a:t>
            </a:r>
            <a:r>
              <a:rPr lang="ko-KR" altLang="en-US" sz="2000" dirty="0">
                <a:sym typeface="Wingdings" panose="05000000000000000000" pitchFamily="2" charset="2"/>
              </a:rPr>
              <a:t>또는 마크</a:t>
            </a:r>
            <a:r>
              <a:rPr lang="en-US" altLang="ko-KR" sz="2000" dirty="0">
                <a:sym typeface="Wingdings" panose="05000000000000000000" pitchFamily="2" charset="2"/>
              </a:rPr>
              <a:t>({curse})</a:t>
            </a:r>
            <a:r>
              <a:rPr lang="ko-KR" altLang="en-US" sz="2000" dirty="0">
                <a:sym typeface="Wingdings" panose="05000000000000000000" pitchFamily="2" charset="2"/>
              </a:rPr>
              <a:t>로 대체할 수 있습니다</a:t>
            </a:r>
            <a:r>
              <a:rPr lang="en-US" altLang="ko-KR" sz="2000" dirty="0">
                <a:sym typeface="Wingdings" panose="05000000000000000000" pitchFamily="2" charset="2"/>
              </a:rPr>
              <a:t>. </a:t>
            </a:r>
            <a:r>
              <a:rPr lang="ko-KR" altLang="en-US" sz="2000" dirty="0">
                <a:sym typeface="Wingdings" panose="05000000000000000000" pitchFamily="2" charset="2"/>
              </a:rPr>
              <a:t>이는 다른 정제 작업과 겹치지 않도록 해야 합니다 </a:t>
            </a:r>
            <a:r>
              <a:rPr lang="en-US" altLang="ko-KR" sz="2000" dirty="0">
                <a:sym typeface="Wingdings" panose="05000000000000000000" pitchFamily="2" charset="2"/>
              </a:rPr>
              <a:t>- </a:t>
            </a:r>
            <a:r>
              <a:rPr lang="ko-KR" altLang="en-US" sz="2000" dirty="0">
                <a:sym typeface="Wingdings" panose="05000000000000000000" pitchFamily="2" charset="2"/>
              </a:rPr>
              <a:t>예를 들어</a:t>
            </a:r>
            <a:r>
              <a:rPr lang="en-US" altLang="ko-KR" sz="2000" dirty="0">
                <a:sym typeface="Wingdings" panose="05000000000000000000" pitchFamily="2" charset="2"/>
              </a:rPr>
              <a:t>, </a:t>
            </a:r>
            <a:r>
              <a:rPr lang="ko-KR" altLang="en-US" sz="2000" dirty="0">
                <a:sym typeface="Wingdings" panose="05000000000000000000" pitchFamily="2" charset="2"/>
              </a:rPr>
              <a:t>네이버 맞춤법 교정기 같은 경우 특수기호를 단어로 여기지 않아서</a:t>
            </a:r>
            <a:r>
              <a:rPr lang="en-US" altLang="ko-KR" sz="2000" dirty="0">
                <a:sym typeface="Wingdings" panose="05000000000000000000" pitchFamily="2" charset="2"/>
              </a:rPr>
              <a:t>, </a:t>
            </a:r>
            <a:r>
              <a:rPr lang="ko-KR" altLang="en-US" sz="2000" dirty="0">
                <a:sym typeface="Wingdings" panose="05000000000000000000" pitchFamily="2" charset="2"/>
              </a:rPr>
              <a:t>특수기호와 붙어있는 문자들에 대하여 제대로 된 교정을 하지 않습니다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상황에 따라 욕설 처리를 안 할 수 있습니다</a:t>
            </a:r>
            <a:r>
              <a:rPr lang="en-US" altLang="ko-KR" sz="2000" dirty="0">
                <a:sym typeface="Wingdings" panose="05000000000000000000" pitchFamily="2" charset="2"/>
              </a:rPr>
              <a:t>. </a:t>
            </a:r>
            <a:r>
              <a:rPr lang="ko-KR" altLang="en-US" sz="2000" dirty="0">
                <a:sym typeface="Wingdings" panose="05000000000000000000" pitchFamily="2" charset="2"/>
              </a:rPr>
              <a:t>예를 들어</a:t>
            </a:r>
            <a:r>
              <a:rPr lang="en-US" altLang="ko-KR" sz="2000" dirty="0">
                <a:sym typeface="Wingdings" panose="05000000000000000000" pitchFamily="2" charset="2"/>
              </a:rPr>
              <a:t>, </a:t>
            </a:r>
            <a:r>
              <a:rPr lang="ko-KR" altLang="en-US" sz="2000" dirty="0">
                <a:sym typeface="Wingdings" panose="05000000000000000000" pitchFamily="2" charset="2"/>
              </a:rPr>
              <a:t>글에 대하여 긍정</a:t>
            </a:r>
            <a:r>
              <a:rPr lang="en-US" altLang="ko-KR" sz="2000" dirty="0">
                <a:sym typeface="Wingdings" panose="05000000000000000000" pitchFamily="2" charset="2"/>
              </a:rPr>
              <a:t>/</a:t>
            </a:r>
            <a:r>
              <a:rPr lang="ko-KR" altLang="en-US" sz="2000" dirty="0">
                <a:sym typeface="Wingdings" panose="05000000000000000000" pitchFamily="2" charset="2"/>
              </a:rPr>
              <a:t>부정 분류를 하는 경우</a:t>
            </a:r>
            <a:r>
              <a:rPr lang="en-US" altLang="ko-KR" sz="2000" dirty="0">
                <a:sym typeface="Wingdings" panose="05000000000000000000" pitchFamily="2" charset="2"/>
              </a:rPr>
              <a:t>, </a:t>
            </a:r>
            <a:r>
              <a:rPr lang="ko-KR" altLang="en-US" sz="2000" dirty="0">
                <a:sym typeface="Wingdings" panose="05000000000000000000" pitchFamily="2" charset="2"/>
              </a:rPr>
              <a:t>욕설을 유지 하는게 더 좋은 정확도를 낸다면 욕설을 유지해야 합니다</a:t>
            </a:r>
            <a:r>
              <a:rPr lang="en-US" altLang="ko-KR" sz="2000" dirty="0">
                <a:sym typeface="Wingdings" panose="05000000000000000000" pitchFamily="2" charset="2"/>
              </a:rPr>
              <a:t>.</a:t>
            </a:r>
          </a:p>
        </p:txBody>
      </p:sp>
    </p:spTree>
    <p:extLst>
      <p:ext uri="{BB962C8B-B14F-4D97-AF65-F5344CB8AC3E}">
        <p14:creationId xmlns:p14="http://schemas.microsoft.com/office/powerpoint/2010/main" val="405000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9. </a:t>
            </a:r>
            <a:r>
              <a:rPr lang="ko-KR" altLang="en-US" dirty="0"/>
              <a:t>필요 문자 범위로 필터링</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2620985"/>
          </a:xfrm>
        </p:spPr>
        <p:txBody>
          <a:bodyPr/>
          <a:lstStyle/>
          <a:p>
            <a:pPr>
              <a:lnSpc>
                <a:spcPct val="100000"/>
              </a:lnSpc>
            </a:pPr>
            <a:r>
              <a:rPr lang="ko-KR" altLang="en-US" sz="2000" dirty="0">
                <a:sym typeface="Wingdings" panose="05000000000000000000" pitchFamily="2" charset="2"/>
              </a:rPr>
              <a:t>데이터 분석 범위에 따라서 필요한 문자 범위로만 필터링을 합니다</a:t>
            </a:r>
            <a:r>
              <a:rPr lang="en-US" altLang="ko-KR" sz="2000" dirty="0">
                <a:sym typeface="Wingdings" panose="05000000000000000000" pitchFamily="2" charset="2"/>
              </a:rPr>
              <a:t>. </a:t>
            </a:r>
            <a:r>
              <a:rPr lang="ko-KR" altLang="en-US" sz="2000" dirty="0">
                <a:sym typeface="Wingdings" panose="05000000000000000000" pitchFamily="2" charset="2"/>
              </a:rPr>
              <a:t>한국어 위주로 분석을 하는 경우</a:t>
            </a:r>
            <a:r>
              <a:rPr lang="en-US" altLang="ko-KR" sz="2000" dirty="0">
                <a:sym typeface="Wingdings" panose="05000000000000000000" pitchFamily="2" charset="2"/>
              </a:rPr>
              <a:t>, </a:t>
            </a:r>
            <a:r>
              <a:rPr lang="ko-KR" altLang="en-US" sz="2000" dirty="0">
                <a:sym typeface="Wingdings" panose="05000000000000000000" pitchFamily="2" charset="2"/>
              </a:rPr>
              <a:t>알파벳</a:t>
            </a:r>
            <a:r>
              <a:rPr lang="en-US" altLang="ko-KR" sz="2000" dirty="0">
                <a:sym typeface="Wingdings" panose="05000000000000000000" pitchFamily="2" charset="2"/>
              </a:rPr>
              <a:t>(a-z, A-Z </a:t>
            </a:r>
            <a:r>
              <a:rPr lang="ko-KR" altLang="en-US" sz="2000" dirty="0">
                <a:sym typeface="Wingdings" panose="05000000000000000000" pitchFamily="2" charset="2"/>
              </a:rPr>
              <a:t>범위</a:t>
            </a:r>
            <a:r>
              <a:rPr lang="en-US" altLang="ko-KR" sz="2000" dirty="0">
                <a:sym typeface="Wingdings" panose="05000000000000000000" pitchFamily="2" charset="2"/>
              </a:rPr>
              <a:t>), </a:t>
            </a:r>
            <a:r>
              <a:rPr lang="ko-KR" altLang="en-US" sz="2000" dirty="0">
                <a:sym typeface="Wingdings" panose="05000000000000000000" pitchFamily="2" charset="2"/>
              </a:rPr>
              <a:t>한국어</a:t>
            </a:r>
            <a:r>
              <a:rPr lang="en-US" altLang="ko-KR" sz="2000" dirty="0">
                <a:sym typeface="Wingdings" panose="05000000000000000000" pitchFamily="2" charset="2"/>
              </a:rPr>
              <a:t>(</a:t>
            </a:r>
            <a:r>
              <a:rPr lang="ko-KR" altLang="en-US" sz="2000" dirty="0" err="1">
                <a:sym typeface="Wingdings" panose="05000000000000000000" pitchFamily="2" charset="2"/>
              </a:rPr>
              <a:t>ㄱ</a:t>
            </a:r>
            <a:r>
              <a:rPr lang="en-US" altLang="ko-KR" sz="2000" dirty="0">
                <a:sym typeface="Wingdings" panose="05000000000000000000" pitchFamily="2" charset="2"/>
              </a:rPr>
              <a:t>-</a:t>
            </a:r>
            <a:r>
              <a:rPr lang="ko-KR" altLang="en-US" sz="2000" dirty="0" err="1">
                <a:sym typeface="Wingdings" panose="05000000000000000000" pitchFamily="2" charset="2"/>
              </a:rPr>
              <a:t>ㅎ</a:t>
            </a:r>
            <a:r>
              <a:rPr lang="en-US" altLang="ko-KR" sz="2000" dirty="0">
                <a:sym typeface="Wingdings" panose="05000000000000000000" pitchFamily="2" charset="2"/>
              </a:rPr>
              <a:t>, </a:t>
            </a:r>
            <a:r>
              <a:rPr lang="ko-KR" altLang="en-US" sz="2000" dirty="0" err="1">
                <a:sym typeface="Wingdings" panose="05000000000000000000" pitchFamily="2" charset="2"/>
              </a:rPr>
              <a:t>ㅏ</a:t>
            </a:r>
            <a:r>
              <a:rPr lang="en-US" altLang="ko-KR" sz="2000" dirty="0">
                <a:sym typeface="Wingdings" panose="05000000000000000000" pitchFamily="2" charset="2"/>
              </a:rPr>
              <a:t>-</a:t>
            </a:r>
            <a:r>
              <a:rPr lang="ko-KR" altLang="en-US" sz="2000" dirty="0" err="1">
                <a:sym typeface="Wingdings" panose="05000000000000000000" pitchFamily="2" charset="2"/>
              </a:rPr>
              <a:t>ㅣ</a:t>
            </a:r>
            <a:r>
              <a:rPr lang="en-US" altLang="ko-KR" sz="2000" dirty="0">
                <a:sym typeface="Wingdings" panose="05000000000000000000" pitchFamily="2" charset="2"/>
              </a:rPr>
              <a:t>, </a:t>
            </a:r>
            <a:r>
              <a:rPr lang="ko-KR" altLang="en-US" sz="2000" dirty="0">
                <a:sym typeface="Wingdings" panose="05000000000000000000" pitchFamily="2" charset="2"/>
              </a:rPr>
              <a:t>가</a:t>
            </a:r>
            <a:r>
              <a:rPr lang="en-US" altLang="ko-KR" sz="2000" dirty="0">
                <a:sym typeface="Wingdings" panose="05000000000000000000" pitchFamily="2" charset="2"/>
              </a:rPr>
              <a:t>-</a:t>
            </a:r>
            <a:r>
              <a:rPr lang="ko-KR" altLang="en-US" sz="2000" dirty="0" err="1">
                <a:sym typeface="Wingdings" panose="05000000000000000000" pitchFamily="2" charset="2"/>
              </a:rPr>
              <a:t>핳</a:t>
            </a:r>
            <a:r>
              <a:rPr lang="ko-KR" altLang="en-US" sz="2000" dirty="0">
                <a:sym typeface="Wingdings" panose="05000000000000000000" pitchFamily="2" charset="2"/>
              </a:rPr>
              <a:t> 범위</a:t>
            </a:r>
            <a:r>
              <a:rPr lang="en-US" altLang="ko-KR" sz="2000" dirty="0">
                <a:sym typeface="Wingdings" panose="05000000000000000000" pitchFamily="2" charset="2"/>
              </a:rPr>
              <a:t>)</a:t>
            </a:r>
            <a:r>
              <a:rPr lang="ko-KR" altLang="en-US" sz="2000" dirty="0">
                <a:sym typeface="Wingdings" panose="05000000000000000000" pitchFamily="2" charset="2"/>
              </a:rPr>
              <a:t>와 기호 몇 개만 예외해서 나머지는 제거하면 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필요시 한자도 통과 범위 내에 포함하거나</a:t>
            </a:r>
            <a:r>
              <a:rPr lang="en-US" altLang="ko-KR" sz="2000" dirty="0">
                <a:sym typeface="Wingdings" panose="05000000000000000000" pitchFamily="2" charset="2"/>
              </a:rPr>
              <a:t>, </a:t>
            </a:r>
            <a:r>
              <a:rPr lang="ko-KR" altLang="en-US" sz="2000" dirty="0">
                <a:sym typeface="Wingdings" panose="05000000000000000000" pitchFamily="2" charset="2"/>
              </a:rPr>
              <a:t>또는 한자</a:t>
            </a:r>
            <a:r>
              <a:rPr lang="en-US" altLang="ko-KR" sz="2000" dirty="0">
                <a:sym typeface="Wingdings" panose="05000000000000000000" pitchFamily="2" charset="2"/>
              </a:rPr>
              <a:t></a:t>
            </a:r>
            <a:r>
              <a:rPr lang="ko-KR" altLang="en-US" sz="2000" dirty="0">
                <a:sym typeface="Wingdings" panose="05000000000000000000" pitchFamily="2" charset="2"/>
              </a:rPr>
              <a:t>한글 변환을 해줍니다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필요시 외국어를 감지하여 제거하는 대신 번역을 할 수도 있습니다</a:t>
            </a:r>
            <a:r>
              <a:rPr lang="en-US" altLang="ko-KR" sz="2000" dirty="0">
                <a:sym typeface="Wingdings" panose="05000000000000000000" pitchFamily="2" charset="2"/>
              </a:rPr>
              <a:t>.</a:t>
            </a: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005944"/>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꿀 팁 주셔서 감사합니다</a:t>
            </a:r>
            <a:r>
              <a:rPr lang="en-US" altLang="ko-KR" dirty="0">
                <a:solidFill>
                  <a:schemeClr val="tx1"/>
                </a:solidFill>
              </a:rPr>
              <a:t>. </a:t>
            </a:r>
            <a:r>
              <a:rPr lang="ja-JP" altLang="en-US" dirty="0">
                <a:solidFill>
                  <a:schemeClr val="tx1"/>
                </a:solidFill>
              </a:rPr>
              <a:t>ありがとう </a:t>
            </a:r>
            <a:r>
              <a:rPr lang="en-US" altLang="ko-KR" dirty="0" err="1">
                <a:solidFill>
                  <a:schemeClr val="tx1"/>
                </a:solidFill>
              </a:rPr>
              <a:t>ಥ_ಥ</a:t>
            </a:r>
            <a:endParaRPr lang="en-US" altLang="ko-KR" dirty="0">
              <a:solidFill>
                <a:schemeClr val="tx1"/>
              </a:solidFill>
            </a:endParaRP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4493623"/>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005943"/>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꿀 팁 주셔서 감사합니다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20342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10. </a:t>
            </a:r>
            <a:r>
              <a:rPr lang="ko-KR" altLang="en-US" dirty="0"/>
              <a:t>맞춤법 교정기 활용</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3657306"/>
          </a:xfrm>
        </p:spPr>
        <p:txBody>
          <a:bodyPr/>
          <a:lstStyle/>
          <a:p>
            <a:pPr>
              <a:lnSpc>
                <a:spcPct val="100000"/>
              </a:lnSpc>
            </a:pPr>
            <a:r>
              <a:rPr lang="ko-KR" altLang="en-US" sz="2000" dirty="0">
                <a:sym typeface="Wingdings" panose="05000000000000000000" pitchFamily="2" charset="2"/>
              </a:rPr>
              <a:t>일반적으로 맞춤법 교정은 텍스트 데이터 정제 마지막 단계로 진행되며 오타</a:t>
            </a:r>
            <a:r>
              <a:rPr lang="en-US" altLang="ko-KR" sz="2000" dirty="0">
                <a:sym typeface="Wingdings" panose="05000000000000000000" pitchFamily="2" charset="2"/>
              </a:rPr>
              <a:t>, </a:t>
            </a:r>
            <a:r>
              <a:rPr lang="ko-KR" altLang="en-US" sz="2000" dirty="0">
                <a:sym typeface="Wingdings" panose="05000000000000000000" pitchFamily="2" charset="2"/>
              </a:rPr>
              <a:t>띄어쓰기 등을 처리해줍니다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상황에 따라서 맞춤법 교정이 불필요할 수도 있습니다</a:t>
            </a:r>
            <a:r>
              <a:rPr lang="en-US" altLang="ko-KR" sz="2000" dirty="0">
                <a:sym typeface="Wingdings" panose="05000000000000000000" pitchFamily="2" charset="2"/>
              </a:rPr>
              <a:t>. </a:t>
            </a:r>
            <a:r>
              <a:rPr lang="ko-KR" altLang="en-US" sz="2000" dirty="0">
                <a:sym typeface="Wingdings" panose="05000000000000000000" pitchFamily="2" charset="2"/>
              </a:rPr>
              <a:t>예를 들어</a:t>
            </a:r>
            <a:r>
              <a:rPr lang="en-US" altLang="ko-KR" sz="2000" dirty="0">
                <a:sym typeface="Wingdings" panose="05000000000000000000" pitchFamily="2" charset="2"/>
              </a:rPr>
              <a:t>, "</a:t>
            </a:r>
            <a:r>
              <a:rPr lang="ko-KR" altLang="en-US" sz="2000" dirty="0">
                <a:sym typeface="Wingdings" panose="05000000000000000000" pitchFamily="2" charset="2"/>
              </a:rPr>
              <a:t>일반인이 자주 틀리는 맞춤법 파악</a:t>
            </a:r>
            <a:r>
              <a:rPr lang="en-US" altLang="ko-KR" sz="2000" dirty="0">
                <a:sym typeface="Wingdings" panose="05000000000000000000" pitchFamily="2" charset="2"/>
              </a:rPr>
              <a:t>"</a:t>
            </a:r>
            <a:r>
              <a:rPr lang="ko-KR" altLang="en-US" sz="2000" dirty="0">
                <a:sym typeface="Wingdings" panose="05000000000000000000" pitchFamily="2" charset="2"/>
              </a:rPr>
              <a:t>이 데이터 분석의 목적이라면 맞춤법 교정은 적절하지 않습니다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맞춤법 교정은 일반적으로 좋은 결과를 내지만</a:t>
            </a:r>
            <a:r>
              <a:rPr lang="en-US" altLang="ko-KR" sz="2000" dirty="0">
                <a:sym typeface="Wingdings" panose="05000000000000000000" pitchFamily="2" charset="2"/>
              </a:rPr>
              <a:t>, </a:t>
            </a:r>
            <a:r>
              <a:rPr lang="ko-KR" altLang="en-US" sz="2000" dirty="0">
                <a:sym typeface="Wingdings" panose="05000000000000000000" pitchFamily="2" charset="2"/>
              </a:rPr>
              <a:t>주기적으로 업데이트되지 않는 교정기는 반대로 나쁜 결과를 냅니다</a:t>
            </a:r>
            <a:r>
              <a:rPr lang="en-US" altLang="ko-KR" sz="2000" dirty="0">
                <a:sym typeface="Wingdings" panose="05000000000000000000" pitchFamily="2" charset="2"/>
              </a:rPr>
              <a:t> - </a:t>
            </a:r>
            <a:r>
              <a:rPr lang="ko-KR" altLang="en-US" sz="2000" dirty="0">
                <a:sym typeface="Wingdings" panose="05000000000000000000" pitchFamily="2" charset="2"/>
              </a:rPr>
              <a:t>신조어</a:t>
            </a:r>
            <a:r>
              <a:rPr lang="en-US" altLang="ko-KR" sz="2000" dirty="0">
                <a:sym typeface="Wingdings" panose="05000000000000000000" pitchFamily="2" charset="2"/>
              </a:rPr>
              <a:t>/</a:t>
            </a:r>
            <a:r>
              <a:rPr lang="ko-KR" altLang="en-US" sz="2000" dirty="0">
                <a:sym typeface="Wingdings" panose="05000000000000000000" pitchFamily="2" charset="2"/>
              </a:rPr>
              <a:t>외래어</a:t>
            </a:r>
            <a:r>
              <a:rPr lang="en-US" altLang="ko-KR" sz="2000" dirty="0">
                <a:sym typeface="Wingdings" panose="05000000000000000000" pitchFamily="2" charset="2"/>
              </a:rPr>
              <a:t>/</a:t>
            </a:r>
            <a:r>
              <a:rPr lang="ko-KR" altLang="en-US" sz="2000" dirty="0">
                <a:sym typeface="Wingdings" panose="05000000000000000000" pitchFamily="2" charset="2"/>
              </a:rPr>
              <a:t>속어 등 신규 단어를 처리하지 못할 경우가 있습니다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파이썬</a:t>
            </a:r>
            <a:r>
              <a:rPr lang="en-US" altLang="ko-KR" sz="2000" dirty="0">
                <a:sym typeface="Wingdings" panose="05000000000000000000" pitchFamily="2" charset="2"/>
              </a:rPr>
              <a:t>(Python)</a:t>
            </a:r>
            <a:r>
              <a:rPr lang="ko-KR" altLang="en-US" sz="2000" dirty="0">
                <a:sym typeface="Wingdings" panose="05000000000000000000" pitchFamily="2" charset="2"/>
              </a:rPr>
              <a:t>에서 사용할 수 있는 한국어 맞춤법 교정 라이브러리는 </a:t>
            </a:r>
            <a:r>
              <a:rPr lang="en-US" altLang="ko-KR" sz="2000" dirty="0">
                <a:sym typeface="Wingdings" panose="05000000000000000000" pitchFamily="2" charset="2"/>
                <a:hlinkClick r:id="rId2"/>
              </a:rPr>
              <a:t>hanspell</a:t>
            </a:r>
            <a:r>
              <a:rPr lang="en-US" altLang="ko-KR" sz="2000" dirty="0">
                <a:sym typeface="Wingdings" panose="05000000000000000000" pitchFamily="2" charset="2"/>
              </a:rPr>
              <a:t> </a:t>
            </a:r>
            <a:r>
              <a:rPr lang="ko-KR" altLang="en-US" sz="2000" dirty="0">
                <a:sym typeface="Wingdings" panose="05000000000000000000" pitchFamily="2" charset="2"/>
              </a:rPr>
              <a:t>입니다</a:t>
            </a:r>
            <a:r>
              <a:rPr lang="en-US" altLang="ko-KR" sz="2000" dirty="0">
                <a:sym typeface="Wingdings" panose="05000000000000000000" pitchFamily="2" charset="2"/>
              </a:rPr>
              <a:t>. </a:t>
            </a:r>
            <a:r>
              <a:rPr lang="ko-KR" altLang="en-US" sz="2000" dirty="0">
                <a:sym typeface="Wingdings" panose="05000000000000000000" pitchFamily="2" charset="2"/>
              </a:rPr>
              <a:t>이 라이브러리는 네이버 맞춤법 검사기를 사용합니다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파이썬</a:t>
            </a:r>
            <a:r>
              <a:rPr lang="en-US" altLang="ko-KR" sz="2000" dirty="0">
                <a:sym typeface="Wingdings" panose="05000000000000000000" pitchFamily="2" charset="2"/>
              </a:rPr>
              <a:t> </a:t>
            </a:r>
            <a:r>
              <a:rPr lang="ko-KR" altLang="en-US" sz="2000" dirty="0">
                <a:sym typeface="Wingdings" panose="05000000000000000000" pitchFamily="2" charset="2"/>
              </a:rPr>
              <a:t>한국어 </a:t>
            </a:r>
            <a:r>
              <a:rPr lang="ko-KR" altLang="en-US" sz="2000" dirty="0">
                <a:sym typeface="Wingdings" panose="05000000000000000000" pitchFamily="2" charset="2"/>
                <a:hlinkClick r:id="rId3"/>
              </a:rPr>
              <a:t>품사</a:t>
            </a:r>
            <a:r>
              <a:rPr lang="en-US" altLang="ko-KR" sz="2000" dirty="0">
                <a:sym typeface="Wingdings" panose="05000000000000000000" pitchFamily="2" charset="2"/>
                <a:hlinkClick r:id="rId3"/>
              </a:rPr>
              <a:t>(POS, Part-Of-Speech) </a:t>
            </a:r>
            <a:r>
              <a:rPr lang="ko-KR" altLang="en-US" sz="2000" dirty="0">
                <a:sym typeface="Wingdings" panose="05000000000000000000" pitchFamily="2" charset="2"/>
                <a:hlinkClick r:id="rId3"/>
              </a:rPr>
              <a:t>태깅</a:t>
            </a:r>
            <a:r>
              <a:rPr lang="ko-KR" altLang="en-US" sz="2000" dirty="0">
                <a:sym typeface="Wingdings" panose="05000000000000000000" pitchFamily="2" charset="2"/>
              </a:rPr>
              <a:t> 라이브러리 </a:t>
            </a:r>
            <a:r>
              <a:rPr lang="en-US" altLang="ko-KR" sz="2000" dirty="0">
                <a:sym typeface="Wingdings" panose="05000000000000000000" pitchFamily="2" charset="2"/>
                <a:hlinkClick r:id="rId4"/>
              </a:rPr>
              <a:t>KoNLPy</a:t>
            </a:r>
            <a:r>
              <a:rPr lang="ko-KR" altLang="en-US" sz="2000" dirty="0">
                <a:sym typeface="Wingdings" panose="05000000000000000000" pitchFamily="2" charset="2"/>
              </a:rPr>
              <a:t>는 품사 태깅 과정에 </a:t>
            </a:r>
            <a:r>
              <a:rPr lang="en-US" altLang="ko-KR" sz="2000" dirty="0">
                <a:sym typeface="Wingdings" panose="05000000000000000000" pitchFamily="2" charset="2"/>
              </a:rPr>
              <a:t>normalization(</a:t>
            </a:r>
            <a:r>
              <a:rPr lang="ko-KR" altLang="en-US" sz="2000" dirty="0">
                <a:sym typeface="Wingdings" panose="05000000000000000000" pitchFamily="2" charset="2"/>
              </a:rPr>
              <a:t>정규화</a:t>
            </a:r>
            <a:r>
              <a:rPr lang="en-US" altLang="ko-KR" sz="2000" dirty="0">
                <a:sym typeface="Wingdings" panose="05000000000000000000" pitchFamily="2" charset="2"/>
              </a:rPr>
              <a:t>) </a:t>
            </a:r>
            <a:r>
              <a:rPr lang="ko-KR" altLang="en-US" sz="2000" dirty="0">
                <a:sym typeface="Wingdings" panose="05000000000000000000" pitchFamily="2" charset="2"/>
              </a:rPr>
              <a:t>옵션을 사용하면 맞춤법 교정 효과를 낼 수 있습니다</a:t>
            </a:r>
            <a:r>
              <a:rPr lang="en-US" altLang="ko-KR" sz="2000" dirty="0">
                <a:sym typeface="Wingdings" panose="05000000000000000000" pitchFamily="2" charset="2"/>
              </a:rPr>
              <a:t>.</a:t>
            </a: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868092"/>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안녕 하세용</a:t>
            </a:r>
            <a:r>
              <a:rPr lang="en-US" altLang="ko-KR" dirty="0">
                <a:solidFill>
                  <a:schemeClr val="tx1"/>
                </a:solidFill>
              </a:rPr>
              <a:t>~ </a:t>
            </a:r>
            <a:r>
              <a:rPr lang="ko-KR" altLang="en-US" dirty="0">
                <a:solidFill>
                  <a:schemeClr val="tx1"/>
                </a:solidFill>
              </a:rPr>
              <a:t>만나 서 </a:t>
            </a:r>
            <a:r>
              <a:rPr lang="ko-KR" altLang="en-US" dirty="0" err="1">
                <a:solidFill>
                  <a:schemeClr val="tx1"/>
                </a:solidFill>
              </a:rPr>
              <a:t>반가어요</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5355771"/>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868091"/>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안녕하세요</a:t>
            </a:r>
            <a:r>
              <a:rPr lang="en-US" altLang="ko-KR" dirty="0">
                <a:solidFill>
                  <a:schemeClr val="tx1"/>
                </a:solidFill>
              </a:rPr>
              <a:t>~ </a:t>
            </a:r>
            <a:r>
              <a:rPr lang="ko-KR" altLang="en-US" dirty="0">
                <a:solidFill>
                  <a:schemeClr val="tx1"/>
                </a:solidFill>
              </a:rPr>
              <a:t>만나서 반가워요</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124715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FF58DAD-0F6C-471C-B2D5-1008A7A16B95}"/>
              </a:ext>
            </a:extLst>
          </p:cNvPr>
          <p:cNvSpPr>
            <a:spLocks noGrp="1"/>
          </p:cNvSpPr>
          <p:nvPr>
            <p:ph type="title"/>
          </p:nvPr>
        </p:nvSpPr>
        <p:spPr>
          <a:xfrm>
            <a:off x="0" y="1"/>
            <a:ext cx="12192000" cy="965200"/>
          </a:xfrm>
        </p:spPr>
        <p:txBody>
          <a:bodyPr/>
          <a:lstStyle/>
          <a:p>
            <a:r>
              <a:rPr lang="ko-KR" altLang="en-US" dirty="0"/>
              <a:t>자연어 처리 예시 </a:t>
            </a:r>
            <a:r>
              <a:rPr lang="en-US" altLang="ko-KR" dirty="0"/>
              <a:t>(</a:t>
            </a:r>
            <a:r>
              <a:rPr lang="ko-KR" altLang="en-US" dirty="0"/>
              <a:t>실 데이터</a:t>
            </a:r>
            <a:r>
              <a:rPr lang="en-US" altLang="ko-KR" dirty="0"/>
              <a:t>)</a:t>
            </a:r>
            <a:endParaRPr lang="ko-KR" altLang="en-US" dirty="0"/>
          </a:p>
        </p:txBody>
      </p:sp>
      <p:grpSp>
        <p:nvGrpSpPr>
          <p:cNvPr id="9" name="그룹 8">
            <a:extLst>
              <a:ext uri="{FF2B5EF4-FFF2-40B4-BE49-F238E27FC236}">
                <a16:creationId xmlns:a16="http://schemas.microsoft.com/office/drawing/2014/main" id="{B14EF148-72F5-4D1E-AA1E-8C1F63FA2AB5}"/>
              </a:ext>
            </a:extLst>
          </p:cNvPr>
          <p:cNvGrpSpPr/>
          <p:nvPr/>
        </p:nvGrpSpPr>
        <p:grpSpPr>
          <a:xfrm>
            <a:off x="2159727" y="1121957"/>
            <a:ext cx="7872545" cy="846183"/>
            <a:chOff x="1645923" y="1191625"/>
            <a:chExt cx="7872545" cy="846183"/>
          </a:xfrm>
        </p:grpSpPr>
        <p:sp>
          <p:nvSpPr>
            <p:cNvPr id="5" name="말풍선: 사각형 4">
              <a:extLst>
                <a:ext uri="{FF2B5EF4-FFF2-40B4-BE49-F238E27FC236}">
                  <a16:creationId xmlns:a16="http://schemas.microsoft.com/office/drawing/2014/main" id="{AA9A33B6-D05F-4E11-BE1B-A7941BF45CE7}"/>
                </a:ext>
              </a:extLst>
            </p:cNvPr>
            <p:cNvSpPr/>
            <p:nvPr/>
          </p:nvSpPr>
          <p:spPr>
            <a:xfrm>
              <a:off x="1645923" y="1191626"/>
              <a:ext cx="3082834" cy="846182"/>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아 종강했는데 뭐하냐</a:t>
              </a:r>
              <a:r>
                <a:rPr lang="en-US" altLang="ko-KR" sz="1200" dirty="0">
                  <a:solidFill>
                    <a:schemeClr val="tx1"/>
                  </a:solidFill>
                </a:rPr>
                <a:t>? </a:t>
              </a:r>
              <a:r>
                <a:rPr lang="ko-KR" altLang="en-US" sz="1200" dirty="0">
                  <a:solidFill>
                    <a:schemeClr val="tx1"/>
                  </a:solidFill>
                </a:rPr>
                <a:t>알바는 </a:t>
              </a:r>
              <a:r>
                <a:rPr lang="en-US" altLang="ko-KR" sz="1200" dirty="0">
                  <a:solidFill>
                    <a:schemeClr val="tx1"/>
                  </a:solidFill>
                </a:rPr>
                <a:t>12</a:t>
              </a:r>
              <a:r>
                <a:rPr lang="ko-KR" altLang="en-US" sz="1200" dirty="0" err="1">
                  <a:solidFill>
                    <a:schemeClr val="tx1"/>
                  </a:solidFill>
                </a:rPr>
                <a:t>일뒤부터하는데</a:t>
              </a:r>
              <a:r>
                <a:rPr lang="ko-KR" altLang="en-US" sz="1200" dirty="0">
                  <a:solidFill>
                    <a:schemeClr val="tx1"/>
                  </a:solidFill>
                </a:rPr>
                <a:t> </a:t>
              </a:r>
              <a:r>
                <a:rPr lang="ko-KR" altLang="en-US" sz="1200" dirty="0" err="1">
                  <a:solidFill>
                    <a:schemeClr val="tx1"/>
                  </a:solidFill>
                </a:rPr>
                <a:t>하고싶은것도</a:t>
              </a:r>
              <a:r>
                <a:rPr lang="ko-KR" altLang="en-US" sz="1200" dirty="0">
                  <a:solidFill>
                    <a:schemeClr val="tx1"/>
                  </a:solidFill>
                </a:rPr>
                <a:t> </a:t>
              </a:r>
              <a:r>
                <a:rPr lang="ko-KR" altLang="en-US" sz="1200" dirty="0" err="1">
                  <a:solidFill>
                    <a:schemeClr val="tx1"/>
                  </a:solidFill>
                </a:rPr>
                <a:t>할것도</a:t>
              </a:r>
              <a:r>
                <a:rPr lang="ko-KR" altLang="en-US" sz="1200" dirty="0">
                  <a:solidFill>
                    <a:schemeClr val="tx1"/>
                  </a:solidFill>
                </a:rPr>
                <a:t> 없는데 뭐하는게 좋을까</a:t>
              </a:r>
              <a:r>
                <a:rPr lang="en-US" altLang="ko-KR" sz="1200" dirty="0">
                  <a:solidFill>
                    <a:schemeClr val="tx1"/>
                  </a:solidFill>
                </a:rPr>
                <a:t>?\n</a:t>
              </a:r>
              <a:r>
                <a:rPr lang="ko-KR" altLang="en-US" sz="1200" dirty="0">
                  <a:solidFill>
                    <a:schemeClr val="tx1"/>
                  </a:solidFill>
                </a:rPr>
                <a:t>시발 </a:t>
              </a:r>
              <a:r>
                <a:rPr lang="ko-KR" altLang="en-US" sz="1200" dirty="0" err="1">
                  <a:solidFill>
                    <a:schemeClr val="tx1"/>
                  </a:solidFill>
                </a:rPr>
                <a:t>시험끝나자마자</a:t>
              </a:r>
              <a:r>
                <a:rPr lang="ko-KR" altLang="en-US" sz="1200" dirty="0">
                  <a:solidFill>
                    <a:schemeClr val="tx1"/>
                  </a:solidFill>
                </a:rPr>
                <a:t> </a:t>
              </a:r>
              <a:r>
                <a:rPr lang="ko-KR" altLang="en-US" sz="1200" dirty="0" err="1">
                  <a:solidFill>
                    <a:schemeClr val="tx1"/>
                  </a:solidFill>
                </a:rPr>
                <a:t>뇌풀려서</a:t>
              </a:r>
              <a:r>
                <a:rPr lang="ko-KR" altLang="en-US" sz="1200" dirty="0">
                  <a:solidFill>
                    <a:schemeClr val="tx1"/>
                  </a:solidFill>
                </a:rPr>
                <a:t> 멍함</a:t>
              </a:r>
              <a:r>
                <a:rPr lang="en-US" altLang="ko-KR" sz="1200" dirty="0">
                  <a:solidFill>
                    <a:schemeClr val="tx1"/>
                  </a:solidFill>
                </a:rPr>
                <a:t>;</a:t>
              </a:r>
            </a:p>
          </p:txBody>
        </p:sp>
        <p:sp>
          <p:nvSpPr>
            <p:cNvPr id="6" name="화살표: 오른쪽 5">
              <a:extLst>
                <a:ext uri="{FF2B5EF4-FFF2-40B4-BE49-F238E27FC236}">
                  <a16:creationId xmlns:a16="http://schemas.microsoft.com/office/drawing/2014/main" id="{DDF916FA-DD63-493D-824E-1EB9EB2F8C8B}"/>
                </a:ext>
              </a:extLst>
            </p:cNvPr>
            <p:cNvSpPr/>
            <p:nvPr/>
          </p:nvSpPr>
          <p:spPr>
            <a:xfrm>
              <a:off x="5129351" y="1434631"/>
              <a:ext cx="905690" cy="36017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모서리가 접힌 도형 6">
              <a:extLst>
                <a:ext uri="{FF2B5EF4-FFF2-40B4-BE49-F238E27FC236}">
                  <a16:creationId xmlns:a16="http://schemas.microsoft.com/office/drawing/2014/main" id="{49AD9DFD-A9A7-4273-92D0-E7B744A0114C}"/>
                </a:ext>
              </a:extLst>
            </p:cNvPr>
            <p:cNvSpPr/>
            <p:nvPr/>
          </p:nvSpPr>
          <p:spPr>
            <a:xfrm>
              <a:off x="6435635" y="1191625"/>
              <a:ext cx="3082833" cy="846182"/>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아 종강했는데 뭐 하냐</a:t>
              </a:r>
              <a:r>
                <a:rPr lang="en-US" altLang="ko-KR" sz="1200" dirty="0">
                  <a:solidFill>
                    <a:schemeClr val="tx1"/>
                  </a:solidFill>
                </a:rPr>
                <a:t>? </a:t>
              </a:r>
              <a:r>
                <a:rPr lang="ko-KR" altLang="en-US" sz="1200" dirty="0">
                  <a:solidFill>
                    <a:schemeClr val="tx1"/>
                  </a:solidFill>
                </a:rPr>
                <a:t>알바는 </a:t>
              </a:r>
              <a:r>
                <a:rPr lang="en-US" altLang="ko-KR" sz="1200" dirty="0">
                  <a:solidFill>
                    <a:schemeClr val="tx1"/>
                  </a:solidFill>
                </a:rPr>
                <a:t>12</a:t>
              </a:r>
              <a:r>
                <a:rPr lang="ko-KR" altLang="en-US" sz="1200" dirty="0">
                  <a:solidFill>
                    <a:schemeClr val="tx1"/>
                  </a:solidFill>
                </a:rPr>
                <a:t>일 뒤부터 하는데 하고 싶은 것도 할 것도 없는데 뭐 하는 게 좋을까</a:t>
              </a:r>
              <a:r>
                <a:rPr lang="en-US" altLang="ko-KR" sz="1200" dirty="0">
                  <a:solidFill>
                    <a:schemeClr val="tx1"/>
                  </a:solidFill>
                </a:rPr>
                <a:t>? OO </a:t>
              </a:r>
              <a:r>
                <a:rPr lang="ko-KR" altLang="en-US" sz="1200" dirty="0">
                  <a:solidFill>
                    <a:schemeClr val="tx1"/>
                  </a:solidFill>
                </a:rPr>
                <a:t>시험 끝나자마자 뇌 풀려서 멍함</a:t>
              </a:r>
              <a:r>
                <a:rPr lang="en-US" altLang="ko-KR" sz="1200" dirty="0">
                  <a:solidFill>
                    <a:schemeClr val="tx1"/>
                  </a:solidFill>
                </a:rPr>
                <a:t>;</a:t>
              </a:r>
              <a:endParaRPr lang="ko-KR" altLang="en-US" sz="1200" dirty="0">
                <a:solidFill>
                  <a:schemeClr val="tx1"/>
                </a:solidFill>
              </a:endParaRPr>
            </a:p>
          </p:txBody>
        </p:sp>
      </p:grpSp>
      <p:grpSp>
        <p:nvGrpSpPr>
          <p:cNvPr id="10" name="그룹 9">
            <a:extLst>
              <a:ext uri="{FF2B5EF4-FFF2-40B4-BE49-F238E27FC236}">
                <a16:creationId xmlns:a16="http://schemas.microsoft.com/office/drawing/2014/main" id="{C70AB54F-7A5F-4220-90F3-711C89E6A344}"/>
              </a:ext>
            </a:extLst>
          </p:cNvPr>
          <p:cNvGrpSpPr/>
          <p:nvPr/>
        </p:nvGrpSpPr>
        <p:grpSpPr>
          <a:xfrm>
            <a:off x="2159727" y="2367901"/>
            <a:ext cx="7872545" cy="1463869"/>
            <a:chOff x="1645923" y="1191625"/>
            <a:chExt cx="7872545" cy="1463869"/>
          </a:xfrm>
        </p:grpSpPr>
        <p:sp>
          <p:nvSpPr>
            <p:cNvPr id="11" name="말풍선: 사각형 10">
              <a:extLst>
                <a:ext uri="{FF2B5EF4-FFF2-40B4-BE49-F238E27FC236}">
                  <a16:creationId xmlns:a16="http://schemas.microsoft.com/office/drawing/2014/main" id="{36946AA1-1162-448D-B48B-BCB269E3658D}"/>
                </a:ext>
              </a:extLst>
            </p:cNvPr>
            <p:cNvSpPr/>
            <p:nvPr/>
          </p:nvSpPr>
          <p:spPr>
            <a:xfrm>
              <a:off x="1645923" y="1191625"/>
              <a:ext cx="3082834" cy="1463869"/>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나 십대 후반 </a:t>
              </a:r>
              <a:r>
                <a:rPr lang="ko-KR" altLang="en-US" sz="1200" dirty="0" err="1">
                  <a:solidFill>
                    <a:schemeClr val="tx1"/>
                  </a:solidFill>
                </a:rPr>
                <a:t>이십대</a:t>
              </a:r>
              <a:r>
                <a:rPr lang="ko-KR" altLang="en-US" sz="1200" dirty="0">
                  <a:solidFill>
                    <a:schemeClr val="tx1"/>
                  </a:solidFill>
                </a:rPr>
                <a:t> 초 까지 </a:t>
              </a:r>
              <a:r>
                <a:rPr lang="ko-KR" altLang="en-US" sz="1200" dirty="0" err="1">
                  <a:solidFill>
                    <a:schemeClr val="tx1"/>
                  </a:solidFill>
                </a:rPr>
                <a:t>인디밴드</a:t>
              </a:r>
              <a:r>
                <a:rPr lang="ko-KR" altLang="en-US" sz="1200" dirty="0">
                  <a:solidFill>
                    <a:schemeClr val="tx1"/>
                  </a:solidFill>
                </a:rPr>
                <a:t> 내 귀에 도청장치 되게 좋아했는데</a:t>
              </a:r>
              <a:r>
                <a:rPr lang="en-US" altLang="ko-KR" sz="1200" dirty="0">
                  <a:solidFill>
                    <a:schemeClr val="tx1"/>
                  </a:solidFill>
                </a:rPr>
                <a:t>. https://youtu.be/2RK6seztvV8\n\nhttps://youtu.be/lj2ZC_TSpp0\n\nhttps://youtu.be/VfEVO6yv6sA\n\nhttps://youtu.be/0BoLYOSAsfs\n\n</a:t>
              </a:r>
              <a:r>
                <a:rPr lang="ko-KR" altLang="en-US" sz="1200" dirty="0">
                  <a:solidFill>
                    <a:schemeClr val="tx1"/>
                  </a:solidFill>
                </a:rPr>
                <a:t>곡 몇개 추천하고 감</a:t>
              </a:r>
              <a:r>
                <a:rPr lang="en-US" altLang="ko-KR" sz="1200" dirty="0">
                  <a:solidFill>
                    <a:schemeClr val="tx1"/>
                  </a:solidFill>
                </a:rPr>
                <a:t>\n\n</a:t>
              </a:r>
              <a:r>
                <a:rPr lang="ko-KR" altLang="en-US" sz="1200" dirty="0">
                  <a:solidFill>
                    <a:schemeClr val="tx1"/>
                  </a:solidFill>
                </a:rPr>
                <a:t>나도 간만에 들으니 좋네</a:t>
              </a:r>
              <a:endParaRPr lang="en-US" altLang="ko-KR" sz="1200" dirty="0">
                <a:solidFill>
                  <a:schemeClr val="tx1"/>
                </a:solidFill>
              </a:endParaRPr>
            </a:p>
          </p:txBody>
        </p:sp>
        <p:sp>
          <p:nvSpPr>
            <p:cNvPr id="12" name="화살표: 오른쪽 11">
              <a:extLst>
                <a:ext uri="{FF2B5EF4-FFF2-40B4-BE49-F238E27FC236}">
                  <a16:creationId xmlns:a16="http://schemas.microsoft.com/office/drawing/2014/main" id="{B5A8CF18-10DB-4B6D-A811-99166CAF0043}"/>
                </a:ext>
              </a:extLst>
            </p:cNvPr>
            <p:cNvSpPr/>
            <p:nvPr/>
          </p:nvSpPr>
          <p:spPr>
            <a:xfrm>
              <a:off x="5129351" y="1743474"/>
              <a:ext cx="905690" cy="36017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모서리가 접힌 도형 12">
              <a:extLst>
                <a:ext uri="{FF2B5EF4-FFF2-40B4-BE49-F238E27FC236}">
                  <a16:creationId xmlns:a16="http://schemas.microsoft.com/office/drawing/2014/main" id="{66335722-1C98-45C3-9D64-B6CC4430240A}"/>
                </a:ext>
              </a:extLst>
            </p:cNvPr>
            <p:cNvSpPr/>
            <p:nvPr/>
          </p:nvSpPr>
          <p:spPr>
            <a:xfrm>
              <a:off x="6435635" y="1191625"/>
              <a:ext cx="3082833" cy="1463868"/>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나 십 대 후반 이십 대 초까지 </a:t>
              </a:r>
              <a:r>
                <a:rPr lang="ko-KR" altLang="en-US" sz="1200" dirty="0" err="1">
                  <a:solidFill>
                    <a:schemeClr val="tx1"/>
                  </a:solidFill>
                </a:rPr>
                <a:t>인디밴드</a:t>
              </a:r>
              <a:r>
                <a:rPr lang="ko-KR" altLang="en-US" sz="1200" dirty="0">
                  <a:solidFill>
                    <a:schemeClr val="tx1"/>
                  </a:solidFill>
                </a:rPr>
                <a:t> 내 귀에 도청장치 되게 좋아했는데</a:t>
              </a:r>
              <a:r>
                <a:rPr lang="en-US" altLang="ko-KR" sz="1200" dirty="0">
                  <a:solidFill>
                    <a:schemeClr val="tx1"/>
                  </a:solidFill>
                </a:rPr>
                <a:t>. link. link. link. link. </a:t>
              </a:r>
              <a:r>
                <a:rPr lang="ko-KR" altLang="en-US" sz="1200" dirty="0">
                  <a:solidFill>
                    <a:schemeClr val="tx1"/>
                  </a:solidFill>
                </a:rPr>
                <a:t>곡 몇 개 추천하고 감</a:t>
              </a:r>
              <a:r>
                <a:rPr lang="en-US" altLang="ko-KR" sz="1200" dirty="0">
                  <a:solidFill>
                    <a:schemeClr val="tx1"/>
                  </a:solidFill>
                </a:rPr>
                <a:t>. </a:t>
              </a:r>
              <a:r>
                <a:rPr lang="ko-KR" altLang="en-US" sz="1200" dirty="0">
                  <a:solidFill>
                    <a:schemeClr val="tx1"/>
                  </a:solidFill>
                </a:rPr>
                <a:t>나도 오래간만에 들으니 좋네</a:t>
              </a:r>
              <a:r>
                <a:rPr lang="en-US" altLang="ko-KR" sz="1200" dirty="0">
                  <a:solidFill>
                    <a:schemeClr val="tx1"/>
                  </a:solidFill>
                </a:rPr>
                <a:t>.</a:t>
              </a:r>
              <a:endParaRPr lang="ko-KR" altLang="en-US" sz="1200" dirty="0">
                <a:solidFill>
                  <a:schemeClr val="tx1"/>
                </a:solidFill>
              </a:endParaRPr>
            </a:p>
          </p:txBody>
        </p:sp>
      </p:grpSp>
      <p:grpSp>
        <p:nvGrpSpPr>
          <p:cNvPr id="14" name="그룹 13">
            <a:extLst>
              <a:ext uri="{FF2B5EF4-FFF2-40B4-BE49-F238E27FC236}">
                <a16:creationId xmlns:a16="http://schemas.microsoft.com/office/drawing/2014/main" id="{16D81695-6FF3-4D19-A5A4-27765341875A}"/>
              </a:ext>
            </a:extLst>
          </p:cNvPr>
          <p:cNvGrpSpPr/>
          <p:nvPr/>
        </p:nvGrpSpPr>
        <p:grpSpPr>
          <a:xfrm>
            <a:off x="2159727" y="4347648"/>
            <a:ext cx="7872545" cy="846183"/>
            <a:chOff x="1645923" y="1191625"/>
            <a:chExt cx="7872545" cy="846183"/>
          </a:xfrm>
        </p:grpSpPr>
        <p:sp>
          <p:nvSpPr>
            <p:cNvPr id="15" name="말풍선: 사각형 14">
              <a:extLst>
                <a:ext uri="{FF2B5EF4-FFF2-40B4-BE49-F238E27FC236}">
                  <a16:creationId xmlns:a16="http://schemas.microsoft.com/office/drawing/2014/main" id="{A6670C6E-88AA-4FB7-B7AF-F528FB71A776}"/>
                </a:ext>
              </a:extLst>
            </p:cNvPr>
            <p:cNvSpPr/>
            <p:nvPr/>
          </p:nvSpPr>
          <p:spPr>
            <a:xfrm>
              <a:off x="1645923" y="1191626"/>
              <a:ext cx="3082834" cy="846182"/>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요즘</a:t>
              </a:r>
              <a:r>
                <a:rPr lang="en-US" altLang="ko-KR" sz="1200" dirty="0">
                  <a:solidFill>
                    <a:schemeClr val="tx1"/>
                  </a:solidFill>
                </a:rPr>
                <a:t>. https://youtu.be/hkt-AWerpU8\n\n</a:t>
              </a:r>
              <a:r>
                <a:rPr lang="ko-KR" altLang="en-US" sz="1200" dirty="0">
                  <a:solidFill>
                    <a:schemeClr val="tx1"/>
                  </a:solidFill>
                </a:rPr>
                <a:t>이거 들으면서 독서 하는데 집중력 미침</a:t>
              </a:r>
              <a:r>
                <a:rPr lang="en-US" altLang="ko-KR" sz="1200" dirty="0">
                  <a:solidFill>
                    <a:schemeClr val="tx1"/>
                  </a:solidFill>
                </a:rPr>
                <a:t>\n- dc official App</a:t>
              </a:r>
            </a:p>
          </p:txBody>
        </p:sp>
        <p:sp>
          <p:nvSpPr>
            <p:cNvPr id="16" name="화살표: 오른쪽 15">
              <a:extLst>
                <a:ext uri="{FF2B5EF4-FFF2-40B4-BE49-F238E27FC236}">
                  <a16:creationId xmlns:a16="http://schemas.microsoft.com/office/drawing/2014/main" id="{78A24342-2D8D-46D8-8817-5A68F8AAFEB6}"/>
                </a:ext>
              </a:extLst>
            </p:cNvPr>
            <p:cNvSpPr/>
            <p:nvPr/>
          </p:nvSpPr>
          <p:spPr>
            <a:xfrm>
              <a:off x="5129351" y="1434631"/>
              <a:ext cx="905690" cy="36017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모서리가 접힌 도형 16">
              <a:extLst>
                <a:ext uri="{FF2B5EF4-FFF2-40B4-BE49-F238E27FC236}">
                  <a16:creationId xmlns:a16="http://schemas.microsoft.com/office/drawing/2014/main" id="{BFD90122-9A34-41D2-A5DB-50FFDFFA7848}"/>
                </a:ext>
              </a:extLst>
            </p:cNvPr>
            <p:cNvSpPr/>
            <p:nvPr/>
          </p:nvSpPr>
          <p:spPr>
            <a:xfrm>
              <a:off x="6435635" y="1191625"/>
              <a:ext cx="3082833" cy="846182"/>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요즘</a:t>
              </a:r>
              <a:r>
                <a:rPr lang="en-US" altLang="ko-KR" sz="1200" dirty="0">
                  <a:solidFill>
                    <a:schemeClr val="tx1"/>
                  </a:solidFill>
                </a:rPr>
                <a:t>. link. </a:t>
              </a:r>
              <a:r>
                <a:rPr lang="ko-KR" altLang="en-US" sz="1200" dirty="0">
                  <a:solidFill>
                    <a:schemeClr val="tx1"/>
                  </a:solidFill>
                </a:rPr>
                <a:t>이거 들으면서 독서하는데 집중력 미침</a:t>
              </a:r>
              <a:r>
                <a:rPr lang="en-US" altLang="ko-KR" sz="1200" dirty="0">
                  <a:solidFill>
                    <a:schemeClr val="tx1"/>
                  </a:solidFill>
                </a:rPr>
                <a:t>.</a:t>
              </a:r>
              <a:endParaRPr lang="ko-KR" altLang="en-US" sz="1200" dirty="0">
                <a:solidFill>
                  <a:schemeClr val="tx1"/>
                </a:solidFill>
              </a:endParaRPr>
            </a:p>
          </p:txBody>
        </p:sp>
      </p:grpSp>
      <p:grpSp>
        <p:nvGrpSpPr>
          <p:cNvPr id="18" name="그룹 17">
            <a:extLst>
              <a:ext uri="{FF2B5EF4-FFF2-40B4-BE49-F238E27FC236}">
                <a16:creationId xmlns:a16="http://schemas.microsoft.com/office/drawing/2014/main" id="{B99BC3D6-F487-48AD-A73C-82496F9A348F}"/>
              </a:ext>
            </a:extLst>
          </p:cNvPr>
          <p:cNvGrpSpPr/>
          <p:nvPr/>
        </p:nvGrpSpPr>
        <p:grpSpPr>
          <a:xfrm>
            <a:off x="2159727" y="5562493"/>
            <a:ext cx="7872545" cy="846183"/>
            <a:chOff x="1645923" y="1191625"/>
            <a:chExt cx="7872545" cy="846183"/>
          </a:xfrm>
        </p:grpSpPr>
        <p:sp>
          <p:nvSpPr>
            <p:cNvPr id="19" name="말풍선: 사각형 18">
              <a:extLst>
                <a:ext uri="{FF2B5EF4-FFF2-40B4-BE49-F238E27FC236}">
                  <a16:creationId xmlns:a16="http://schemas.microsoft.com/office/drawing/2014/main" id="{6035E772-3210-4DBB-80AD-791528A535ED}"/>
                </a:ext>
              </a:extLst>
            </p:cNvPr>
            <p:cNvSpPr/>
            <p:nvPr/>
          </p:nvSpPr>
          <p:spPr>
            <a:xfrm>
              <a:off x="1645923" y="1191626"/>
              <a:ext cx="3082834" cy="846182"/>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err="1">
                  <a:solidFill>
                    <a:schemeClr val="tx1"/>
                  </a:solidFill>
                </a:rPr>
                <a:t>마음잘맞는사람</a:t>
              </a:r>
              <a:r>
                <a:rPr lang="en-US" altLang="ko-KR" sz="1200" dirty="0">
                  <a:solidFill>
                    <a:schemeClr val="tx1"/>
                  </a:solidFill>
                </a:rPr>
                <a:t>, </a:t>
              </a:r>
              <a:r>
                <a:rPr lang="ko-KR" altLang="en-US" sz="1200" dirty="0" err="1">
                  <a:solidFill>
                    <a:schemeClr val="tx1"/>
                  </a:solidFill>
                </a:rPr>
                <a:t>친구구해여</a:t>
              </a:r>
              <a:r>
                <a:rPr lang="en-US" altLang="ko-KR" sz="1200" dirty="0">
                  <a:solidFill>
                    <a:schemeClr val="tx1"/>
                  </a:solidFill>
                </a:rPr>
                <a:t>! </a:t>
              </a:r>
              <a:r>
                <a:rPr lang="ko-KR" altLang="en-US" sz="1200" dirty="0" err="1">
                  <a:solidFill>
                    <a:schemeClr val="tx1"/>
                  </a:solidFill>
                </a:rPr>
                <a:t>여잔데</a:t>
              </a:r>
              <a:r>
                <a:rPr lang="ko-KR" altLang="en-US" sz="1200" dirty="0">
                  <a:solidFill>
                    <a:schemeClr val="tx1"/>
                  </a:solidFill>
                </a:rPr>
                <a:t> 동성친구면 </a:t>
              </a:r>
              <a:r>
                <a:rPr lang="ko-KR" altLang="en-US" sz="1200" dirty="0" err="1">
                  <a:solidFill>
                    <a:schemeClr val="tx1"/>
                  </a:solidFill>
                </a:rPr>
                <a:t>좋구요</a:t>
              </a:r>
              <a:r>
                <a:rPr lang="en-US" altLang="ko-KR" sz="1200" dirty="0">
                  <a:solidFill>
                    <a:schemeClr val="tx1"/>
                  </a:solidFill>
                </a:rPr>
                <a:t>..\n</a:t>
              </a:r>
              <a:r>
                <a:rPr lang="ko-KR" altLang="en-US" sz="1200" dirty="0">
                  <a:solidFill>
                    <a:schemeClr val="tx1"/>
                  </a:solidFill>
                </a:rPr>
                <a:t>꼭 아니어도 되는데 말이 잘</a:t>
              </a:r>
              <a:r>
                <a:rPr lang="en-US" altLang="ko-KR" sz="1200" dirty="0">
                  <a:solidFill>
                    <a:schemeClr val="tx1"/>
                  </a:solidFill>
                </a:rPr>
                <a:t>? </a:t>
              </a:r>
              <a:r>
                <a:rPr lang="ko-KR" altLang="en-US" sz="1200" dirty="0">
                  <a:solidFill>
                    <a:schemeClr val="tx1"/>
                  </a:solidFill>
                </a:rPr>
                <a:t>통하는 사람 </a:t>
              </a:r>
              <a:r>
                <a:rPr lang="ko-KR" altLang="en-US" sz="1200" dirty="0" err="1">
                  <a:solidFill>
                    <a:schemeClr val="tx1"/>
                  </a:solidFill>
                </a:rPr>
                <a:t>찾아여ㅠㅠ</a:t>
              </a:r>
              <a:r>
                <a:rPr lang="en-US" altLang="ko-KR" sz="1200" dirty="0">
                  <a:solidFill>
                    <a:schemeClr val="tx1"/>
                  </a:solidFill>
                </a:rPr>
                <a:t>\n\n\n</a:t>
              </a:r>
              <a:r>
                <a:rPr lang="ko-KR" altLang="en-US" sz="1200" dirty="0">
                  <a:solidFill>
                    <a:schemeClr val="tx1"/>
                  </a:solidFill>
                </a:rPr>
                <a:t>카톡 </a:t>
              </a:r>
              <a:r>
                <a:rPr lang="en-US" altLang="ko-KR" sz="1200" dirty="0" err="1">
                  <a:solidFill>
                    <a:schemeClr val="tx1"/>
                  </a:solidFill>
                </a:rPr>
                <a:t>hiruka</a:t>
              </a:r>
              <a:r>
                <a:rPr lang="en-US" altLang="ko-KR" sz="1200" dirty="0">
                  <a:solidFill>
                    <a:schemeClr val="tx1"/>
                  </a:solidFill>
                </a:rPr>
                <a:t>\n</a:t>
              </a:r>
              <a:r>
                <a:rPr lang="ko-KR" altLang="en-US" sz="1200" dirty="0">
                  <a:solidFill>
                    <a:schemeClr val="tx1"/>
                  </a:solidFill>
                </a:rPr>
                <a:t>번호 </a:t>
              </a:r>
              <a:r>
                <a:rPr lang="en-US" altLang="ko-KR" sz="1200" dirty="0">
                  <a:solidFill>
                    <a:schemeClr val="tx1"/>
                  </a:solidFill>
                </a:rPr>
                <a:t>010 2891 4165</a:t>
              </a:r>
            </a:p>
          </p:txBody>
        </p:sp>
        <p:sp>
          <p:nvSpPr>
            <p:cNvPr id="20" name="화살표: 오른쪽 19">
              <a:extLst>
                <a:ext uri="{FF2B5EF4-FFF2-40B4-BE49-F238E27FC236}">
                  <a16:creationId xmlns:a16="http://schemas.microsoft.com/office/drawing/2014/main" id="{5EBCA0CA-EE97-4FEB-8AC7-52EB1DB67E74}"/>
                </a:ext>
              </a:extLst>
            </p:cNvPr>
            <p:cNvSpPr/>
            <p:nvPr/>
          </p:nvSpPr>
          <p:spPr>
            <a:xfrm>
              <a:off x="5129351" y="1434631"/>
              <a:ext cx="905690" cy="36017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모서리가 접힌 도형 20">
              <a:extLst>
                <a:ext uri="{FF2B5EF4-FFF2-40B4-BE49-F238E27FC236}">
                  <a16:creationId xmlns:a16="http://schemas.microsoft.com/office/drawing/2014/main" id="{4DEF0993-0439-4BAB-8E9E-7A1BA1259E0A}"/>
                </a:ext>
              </a:extLst>
            </p:cNvPr>
            <p:cNvSpPr/>
            <p:nvPr/>
          </p:nvSpPr>
          <p:spPr>
            <a:xfrm>
              <a:off x="6435635" y="1191625"/>
              <a:ext cx="3082833" cy="846182"/>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1200" dirty="0">
                  <a:solidFill>
                    <a:schemeClr val="tx1"/>
                  </a:solidFill>
                </a:rPr>
                <a:t>마음 잘 맞는 사람</a:t>
              </a:r>
              <a:r>
                <a:rPr lang="en-US" altLang="ko-KR" sz="1200" dirty="0">
                  <a:solidFill>
                    <a:schemeClr val="tx1"/>
                  </a:solidFill>
                </a:rPr>
                <a:t>, </a:t>
              </a:r>
              <a:r>
                <a:rPr lang="ko-KR" altLang="en-US" sz="1200" dirty="0">
                  <a:solidFill>
                    <a:schemeClr val="tx1"/>
                  </a:solidFill>
                </a:rPr>
                <a:t>친구 구해요</a:t>
              </a:r>
              <a:r>
                <a:rPr lang="en-US" altLang="ko-KR" sz="1200" dirty="0">
                  <a:solidFill>
                    <a:schemeClr val="tx1"/>
                  </a:solidFill>
                </a:rPr>
                <a:t>! </a:t>
              </a:r>
              <a:r>
                <a:rPr lang="ko-KR" altLang="en-US" sz="1200" dirty="0" err="1">
                  <a:solidFill>
                    <a:schemeClr val="tx1"/>
                  </a:solidFill>
                </a:rPr>
                <a:t>여잔데</a:t>
              </a:r>
              <a:r>
                <a:rPr lang="ko-KR" altLang="en-US" sz="1200" dirty="0">
                  <a:solidFill>
                    <a:schemeClr val="tx1"/>
                  </a:solidFill>
                </a:rPr>
                <a:t> 동성친구면 좋고요</a:t>
              </a:r>
              <a:r>
                <a:rPr lang="en-US" altLang="ko-KR" sz="1200" dirty="0">
                  <a:solidFill>
                    <a:schemeClr val="tx1"/>
                  </a:solidFill>
                </a:rPr>
                <a:t>. </a:t>
              </a:r>
              <a:r>
                <a:rPr lang="ko-KR" altLang="en-US" sz="1200" dirty="0">
                  <a:solidFill>
                    <a:schemeClr val="tx1"/>
                  </a:solidFill>
                </a:rPr>
                <a:t>꼭 아니어도 되는데 말이 잘</a:t>
              </a:r>
              <a:r>
                <a:rPr lang="en-US" altLang="ko-KR" sz="1200" dirty="0">
                  <a:solidFill>
                    <a:schemeClr val="tx1"/>
                  </a:solidFill>
                </a:rPr>
                <a:t>? </a:t>
              </a:r>
              <a:r>
                <a:rPr lang="ko-KR" altLang="en-US" sz="1200" dirty="0">
                  <a:solidFill>
                    <a:schemeClr val="tx1"/>
                  </a:solidFill>
                </a:rPr>
                <a:t>통하는 사람 찾아요</a:t>
              </a:r>
              <a:r>
                <a:rPr lang="en-US" altLang="ko-KR" sz="1200" dirty="0" err="1">
                  <a:solidFill>
                    <a:schemeClr val="tx1"/>
                  </a:solidFill>
                </a:rPr>
                <a:t>ᅲᅲ</a:t>
              </a:r>
              <a:r>
                <a:rPr lang="en-US" altLang="ko-KR" sz="1200" dirty="0">
                  <a:solidFill>
                    <a:schemeClr val="tx1"/>
                  </a:solidFill>
                </a:rPr>
                <a:t>. </a:t>
              </a:r>
              <a:r>
                <a:rPr lang="ko-KR" altLang="en-US" sz="1200" dirty="0">
                  <a:solidFill>
                    <a:schemeClr val="tx1"/>
                  </a:solidFill>
                </a:rPr>
                <a:t>카톡 </a:t>
              </a:r>
              <a:r>
                <a:rPr lang="en-US" altLang="ko-KR" sz="1200" dirty="0" err="1">
                  <a:solidFill>
                    <a:schemeClr val="tx1"/>
                  </a:solidFill>
                </a:rPr>
                <a:t>hiruka</a:t>
              </a:r>
              <a:r>
                <a:rPr lang="en-US" altLang="ko-KR" sz="1200" dirty="0">
                  <a:solidFill>
                    <a:schemeClr val="tx1"/>
                  </a:solidFill>
                </a:rPr>
                <a:t>. </a:t>
              </a:r>
              <a:r>
                <a:rPr lang="ko-KR" altLang="en-US" sz="1200" dirty="0">
                  <a:solidFill>
                    <a:schemeClr val="tx1"/>
                  </a:solidFill>
                </a:rPr>
                <a:t>번호 </a:t>
              </a:r>
              <a:r>
                <a:rPr lang="en-US" altLang="ko-KR" sz="1200" dirty="0" err="1">
                  <a:solidFill>
                    <a:schemeClr val="tx1"/>
                  </a:solidFill>
                </a:rPr>
                <a:t>phone_number</a:t>
              </a:r>
              <a:r>
                <a:rPr lang="en-US" altLang="ko-KR" sz="1200" dirty="0">
                  <a:solidFill>
                    <a:schemeClr val="tx1"/>
                  </a:solidFill>
                </a:rPr>
                <a:t>.</a:t>
              </a:r>
              <a:endParaRPr lang="ko-KR" altLang="en-US" sz="1200" dirty="0">
                <a:solidFill>
                  <a:schemeClr val="tx1"/>
                </a:solidFill>
              </a:endParaRPr>
            </a:p>
          </p:txBody>
        </p:sp>
      </p:grpSp>
    </p:spTree>
    <p:extLst>
      <p:ext uri="{BB962C8B-B14F-4D97-AF65-F5344CB8AC3E}">
        <p14:creationId xmlns:p14="http://schemas.microsoft.com/office/powerpoint/2010/main" val="146663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ko-KR" altLang="en-US" dirty="0"/>
              <a:t>자연어 처리 추가 개선 방향</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3657306"/>
          </a:xfrm>
        </p:spPr>
        <p:txBody>
          <a:bodyPr/>
          <a:lstStyle/>
          <a:p>
            <a:pPr>
              <a:lnSpc>
                <a:spcPct val="100000"/>
              </a:lnSpc>
            </a:pPr>
            <a:r>
              <a:rPr lang="ko-KR" altLang="en-US" sz="2000" dirty="0">
                <a:sym typeface="Wingdings" panose="05000000000000000000" pitchFamily="2" charset="2"/>
              </a:rPr>
              <a:t>광고</a:t>
            </a:r>
            <a:r>
              <a:rPr lang="en-US" altLang="ko-KR" sz="2000" dirty="0">
                <a:sym typeface="Wingdings" panose="05000000000000000000" pitchFamily="2" charset="2"/>
              </a:rPr>
              <a:t>/</a:t>
            </a:r>
            <a:r>
              <a:rPr lang="ko-KR" altLang="en-US" sz="2000" dirty="0">
                <a:sym typeface="Wingdings" panose="05000000000000000000" pitchFamily="2" charset="2"/>
              </a:rPr>
              <a:t>스팸 글 감지</a:t>
            </a:r>
            <a:endParaRPr lang="en-US" altLang="ko-KR" sz="2000" dirty="0">
              <a:sym typeface="Wingdings" panose="05000000000000000000" pitchFamily="2" charset="2"/>
            </a:endParaRPr>
          </a:p>
          <a:p>
            <a:pPr>
              <a:lnSpc>
                <a:spcPct val="100000"/>
              </a:lnSpc>
            </a:pPr>
            <a:r>
              <a:rPr lang="ko-KR" altLang="en-US" sz="2000" dirty="0">
                <a:sym typeface="Wingdings" panose="05000000000000000000" pitchFamily="2" charset="2"/>
              </a:rPr>
              <a:t>외국어 감지 및 번역</a:t>
            </a:r>
            <a:endParaRPr lang="en-US" altLang="ko-KR" sz="2000" dirty="0">
              <a:sym typeface="Wingdings" panose="05000000000000000000" pitchFamily="2" charset="2"/>
            </a:endParaRPr>
          </a:p>
          <a:p>
            <a:pPr>
              <a:lnSpc>
                <a:spcPct val="100000"/>
              </a:lnSpc>
            </a:pPr>
            <a:r>
              <a:rPr lang="ko-KR" altLang="en-US" sz="2000" dirty="0" err="1">
                <a:sym typeface="Wingdings" panose="05000000000000000000" pitchFamily="2" charset="2"/>
              </a:rPr>
              <a:t>이모지</a:t>
            </a:r>
            <a:r>
              <a:rPr lang="ko-KR" altLang="en-US" sz="2000" dirty="0">
                <a:sym typeface="Wingdings" panose="05000000000000000000" pitchFamily="2" charset="2"/>
              </a:rPr>
              <a:t> 감지 </a:t>
            </a:r>
            <a:r>
              <a:rPr lang="en-US" altLang="ko-KR" sz="2000" dirty="0">
                <a:sym typeface="Wingdings" panose="05000000000000000000" pitchFamily="2" charset="2"/>
              </a:rPr>
              <a:t>(</a:t>
            </a:r>
            <a:r>
              <a:rPr lang="ko-KR" altLang="en-US" sz="2000" dirty="0" err="1">
                <a:sym typeface="Wingdings" panose="05000000000000000000" pitchFamily="2" charset="2"/>
              </a:rPr>
              <a:t>っ</a:t>
            </a:r>
            <a:r>
              <a:rPr lang="ko-KR" altLang="en-US" sz="2000" dirty="0">
                <a:sym typeface="Wingdings" panose="05000000000000000000" pitchFamily="2" charset="2"/>
              </a:rPr>
              <a:t> </a:t>
            </a:r>
            <a:r>
              <a:rPr lang="en-US" altLang="ko-KR" sz="2000" dirty="0">
                <a:sym typeface="Wingdings" panose="05000000000000000000" pitchFamily="2" charset="2"/>
              </a:rPr>
              <a:t>°Д °;)</a:t>
            </a:r>
            <a:r>
              <a:rPr lang="ko-KR" altLang="en-US" sz="2000" dirty="0" err="1">
                <a:sym typeface="Wingdings" panose="05000000000000000000" pitchFamily="2" charset="2"/>
              </a:rPr>
              <a:t>っ</a:t>
            </a:r>
            <a:r>
              <a:rPr lang="ko-KR" altLang="en-US" sz="2000" dirty="0">
                <a:sym typeface="Wingdings" panose="05000000000000000000" pitchFamily="2" charset="2"/>
              </a:rPr>
              <a:t> </a:t>
            </a:r>
            <a:r>
              <a:rPr lang="en-US" altLang="ko-KR" sz="2000" dirty="0" err="1">
                <a:sym typeface="Wingdings" panose="05000000000000000000" pitchFamily="2" charset="2"/>
              </a:rPr>
              <a:t>ಥ_ಥ</a:t>
            </a:r>
            <a:endParaRPr lang="en-US" altLang="ko-KR" sz="2000" dirty="0">
              <a:sym typeface="Wingdings" panose="05000000000000000000" pitchFamily="2" charset="2"/>
            </a:endParaRPr>
          </a:p>
          <a:p>
            <a:pPr>
              <a:lnSpc>
                <a:spcPct val="100000"/>
              </a:lnSpc>
            </a:pPr>
            <a:r>
              <a:rPr lang="ko-KR" altLang="en-US" sz="2000" dirty="0">
                <a:sym typeface="Wingdings" panose="05000000000000000000" pitchFamily="2" charset="2"/>
              </a:rPr>
              <a:t>주소 감지</a:t>
            </a:r>
            <a:endParaRPr lang="en-US" altLang="ko-KR" sz="2000" dirty="0">
              <a:sym typeface="Wingdings" panose="05000000000000000000" pitchFamily="2" charset="2"/>
            </a:endParaRPr>
          </a:p>
          <a:p>
            <a:pPr>
              <a:lnSpc>
                <a:spcPct val="100000"/>
              </a:lnSpc>
            </a:pPr>
            <a:r>
              <a:rPr lang="ko-KR" altLang="en-US" sz="2000" dirty="0">
                <a:sym typeface="Wingdings" panose="05000000000000000000" pitchFamily="2" charset="2"/>
              </a:rPr>
              <a:t>은행 계좌번호 감지</a:t>
            </a:r>
            <a:endParaRPr lang="en-US" altLang="ko-KR" sz="2000" dirty="0">
              <a:sym typeface="Wingdings" panose="05000000000000000000" pitchFamily="2" charset="2"/>
            </a:endParaRPr>
          </a:p>
          <a:p>
            <a:pPr>
              <a:lnSpc>
                <a:spcPct val="100000"/>
              </a:lnSpc>
            </a:pPr>
            <a:r>
              <a:rPr lang="ko-KR" altLang="en-US" sz="2000" dirty="0" err="1">
                <a:sym typeface="Wingdings" panose="05000000000000000000" pitchFamily="2" charset="2"/>
              </a:rPr>
              <a:t>혐오글</a:t>
            </a:r>
            <a:r>
              <a:rPr lang="ko-KR" altLang="en-US" sz="2000" dirty="0">
                <a:sym typeface="Wingdings" panose="05000000000000000000" pitchFamily="2" charset="2"/>
              </a:rPr>
              <a:t> 감지</a:t>
            </a:r>
            <a:endParaRPr lang="en-US" altLang="ko-KR" sz="2000" dirty="0">
              <a:sym typeface="Wingdings" panose="05000000000000000000" pitchFamily="2" charset="2"/>
            </a:endParaRPr>
          </a:p>
          <a:p>
            <a:pPr>
              <a:lnSpc>
                <a:spcPct val="100000"/>
              </a:lnSpc>
            </a:pPr>
            <a:endParaRPr lang="en-US" altLang="ko-KR" sz="2000" dirty="0">
              <a:sym typeface="Wingdings" panose="05000000000000000000" pitchFamily="2" charset="2"/>
            </a:endParaRPr>
          </a:p>
        </p:txBody>
      </p:sp>
    </p:spTree>
    <p:extLst>
      <p:ext uri="{BB962C8B-B14F-4D97-AF65-F5344CB8AC3E}">
        <p14:creationId xmlns:p14="http://schemas.microsoft.com/office/powerpoint/2010/main" val="306259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CD1FED-860F-4ABB-86B3-9EB0405125A9}"/>
              </a:ext>
            </a:extLst>
          </p:cNvPr>
          <p:cNvSpPr>
            <a:spLocks noGrp="1"/>
          </p:cNvSpPr>
          <p:nvPr>
            <p:ph type="title"/>
          </p:nvPr>
        </p:nvSpPr>
        <p:spPr/>
        <p:txBody>
          <a:bodyPr/>
          <a:lstStyle/>
          <a:p>
            <a:r>
              <a:rPr lang="ko-KR" altLang="en-US" dirty="0"/>
              <a:t>이 가이드는</a:t>
            </a:r>
            <a:r>
              <a:rPr lang="en-US" altLang="ko-KR" dirty="0"/>
              <a:t>..</a:t>
            </a:r>
            <a:endParaRPr lang="ko-KR" altLang="en-US" dirty="0"/>
          </a:p>
        </p:txBody>
      </p:sp>
      <p:sp>
        <p:nvSpPr>
          <p:cNvPr id="3" name="내용 개체 틀 2">
            <a:extLst>
              <a:ext uri="{FF2B5EF4-FFF2-40B4-BE49-F238E27FC236}">
                <a16:creationId xmlns:a16="http://schemas.microsoft.com/office/drawing/2014/main" id="{9A2B3E21-E7ED-40D1-8715-320E421177B3}"/>
              </a:ext>
            </a:extLst>
          </p:cNvPr>
          <p:cNvSpPr>
            <a:spLocks noGrp="1"/>
          </p:cNvSpPr>
          <p:nvPr>
            <p:ph idx="1"/>
          </p:nvPr>
        </p:nvSpPr>
        <p:spPr/>
        <p:txBody>
          <a:bodyPr/>
          <a:lstStyle/>
          <a:p>
            <a:r>
              <a:rPr lang="ko-KR" altLang="en-US" dirty="0" err="1"/>
              <a:t>셀비스휴</a:t>
            </a:r>
            <a:r>
              <a:rPr lang="en-US" altLang="ko-KR" dirty="0"/>
              <a:t> </a:t>
            </a:r>
            <a:r>
              <a:rPr lang="ko-KR" altLang="en-US" dirty="0"/>
              <a:t>프로젝트의 </a:t>
            </a:r>
            <a:r>
              <a:rPr lang="en-US" altLang="ko-KR" u="sng" dirty="0"/>
              <a:t>"</a:t>
            </a:r>
            <a:r>
              <a:rPr lang="ko-KR" altLang="en-US" u="sng" dirty="0"/>
              <a:t>감정 분석 인공지능 모델</a:t>
            </a:r>
            <a:r>
              <a:rPr lang="en-US" altLang="ko-KR" u="sng" dirty="0"/>
              <a:t>"</a:t>
            </a:r>
            <a:r>
              <a:rPr lang="ko-KR" altLang="en-US" dirty="0"/>
              <a:t> 개발 과정 중  여러 사이트에서 수집한 익명성 고민 글을 전처리 하며 정리한 내용입니다</a:t>
            </a:r>
            <a:r>
              <a:rPr lang="en-US" altLang="ko-KR" dirty="0"/>
              <a:t>.</a:t>
            </a:r>
          </a:p>
          <a:p>
            <a:r>
              <a:rPr lang="ko-KR" altLang="en-US" dirty="0"/>
              <a:t>자연어 처리에 관심있으신 분</a:t>
            </a:r>
            <a:r>
              <a:rPr lang="en-US" altLang="ko-KR" dirty="0"/>
              <a:t>, </a:t>
            </a:r>
            <a:r>
              <a:rPr lang="ko-KR" altLang="en-US" dirty="0"/>
              <a:t>또는 </a:t>
            </a:r>
            <a:r>
              <a:rPr lang="en-US" altLang="ko-KR" dirty="0"/>
              <a:t>validation(</a:t>
            </a:r>
            <a:r>
              <a:rPr lang="ko-KR" altLang="en-US" dirty="0"/>
              <a:t>검사기</a:t>
            </a:r>
            <a:r>
              <a:rPr lang="en-US" altLang="ko-KR" dirty="0"/>
              <a:t>) </a:t>
            </a:r>
            <a:r>
              <a:rPr lang="ko-KR" altLang="en-US" dirty="0"/>
              <a:t>개발을 고민하시는 분이 참고하시면 좋겠습니다</a:t>
            </a:r>
            <a:r>
              <a:rPr lang="en-US" altLang="ko-KR" dirty="0"/>
              <a:t>.</a:t>
            </a:r>
          </a:p>
          <a:p>
            <a:r>
              <a:rPr lang="ko-KR" altLang="en-US" dirty="0"/>
              <a:t>자연어 처리 프로세스에 대한 간단한 정리입니다</a:t>
            </a:r>
            <a:r>
              <a:rPr lang="en-US" altLang="ko-KR" dirty="0"/>
              <a:t>.</a:t>
            </a:r>
            <a:endParaRPr lang="ko-KR" altLang="en-US" dirty="0"/>
          </a:p>
        </p:txBody>
      </p:sp>
    </p:spTree>
    <p:extLst>
      <p:ext uri="{BB962C8B-B14F-4D97-AF65-F5344CB8AC3E}">
        <p14:creationId xmlns:p14="http://schemas.microsoft.com/office/powerpoint/2010/main" val="58341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92FD9502-3D58-4409-92B7-6A5380CA38DE}"/>
              </a:ext>
            </a:extLst>
          </p:cNvPr>
          <p:cNvSpPr>
            <a:spLocks noGrp="1"/>
          </p:cNvSpPr>
          <p:nvPr>
            <p:ph idx="1"/>
          </p:nvPr>
        </p:nvSpPr>
        <p:spPr>
          <a:xfrm>
            <a:off x="172718" y="1027906"/>
            <a:ext cx="11856722" cy="5020470"/>
          </a:xfrm>
        </p:spPr>
        <p:txBody>
          <a:bodyPr/>
          <a:lstStyle/>
          <a:p>
            <a:pPr marL="514350" indent="-514350">
              <a:lnSpc>
                <a:spcPct val="100000"/>
              </a:lnSpc>
              <a:buFont typeface="+mj-lt"/>
              <a:buAutoNum type="arabicPeriod"/>
            </a:pPr>
            <a:r>
              <a:rPr lang="ko-KR" altLang="en-US" sz="2400" dirty="0"/>
              <a:t>공백문자 처리</a:t>
            </a:r>
            <a:endParaRPr lang="en-US" altLang="ko-KR" sz="2400" dirty="0"/>
          </a:p>
          <a:p>
            <a:pPr marL="514350" indent="-514350">
              <a:lnSpc>
                <a:spcPct val="100000"/>
              </a:lnSpc>
              <a:buFont typeface="+mj-lt"/>
              <a:buAutoNum type="arabicPeriod"/>
            </a:pPr>
            <a:r>
              <a:rPr lang="en-US" altLang="ko-KR" sz="2400" dirty="0"/>
              <a:t>URL</a:t>
            </a:r>
            <a:r>
              <a:rPr lang="ko-KR" altLang="en-US" sz="2400" dirty="0"/>
              <a:t> 처리</a:t>
            </a:r>
            <a:endParaRPr lang="en-US" altLang="ko-KR" sz="2400" dirty="0"/>
          </a:p>
          <a:p>
            <a:pPr marL="514350" indent="-514350">
              <a:lnSpc>
                <a:spcPct val="100000"/>
              </a:lnSpc>
              <a:buFont typeface="+mj-lt"/>
              <a:buAutoNum type="arabicPeriod"/>
            </a:pPr>
            <a:r>
              <a:rPr lang="ko-KR" altLang="en-US" sz="2400" dirty="0"/>
              <a:t>이메일 처리</a:t>
            </a:r>
            <a:endParaRPr lang="en-US" altLang="ko-KR" sz="2400" dirty="0"/>
          </a:p>
          <a:p>
            <a:pPr marL="514350" indent="-514350">
              <a:lnSpc>
                <a:spcPct val="100000"/>
              </a:lnSpc>
              <a:buFont typeface="+mj-lt"/>
              <a:buAutoNum type="arabicPeriod"/>
            </a:pPr>
            <a:r>
              <a:rPr lang="ko-KR" altLang="en-US" sz="2400" dirty="0"/>
              <a:t>전화번호 처리</a:t>
            </a:r>
            <a:endParaRPr lang="en-US" altLang="ko-KR" sz="2400" dirty="0"/>
          </a:p>
          <a:p>
            <a:pPr marL="514350" indent="-514350">
              <a:lnSpc>
                <a:spcPct val="100000"/>
              </a:lnSpc>
              <a:buFont typeface="+mj-lt"/>
              <a:buAutoNum type="arabicPeriod"/>
            </a:pPr>
            <a:r>
              <a:rPr lang="ko-KR" altLang="en-US" sz="2400" dirty="0"/>
              <a:t>반복 글자</a:t>
            </a:r>
            <a:r>
              <a:rPr lang="en-US" altLang="ko-KR" sz="2400" dirty="0"/>
              <a:t>/</a:t>
            </a:r>
            <a:r>
              <a:rPr lang="ko-KR" altLang="en-US" sz="2400" dirty="0"/>
              <a:t>단어 처리</a:t>
            </a:r>
            <a:endParaRPr lang="en-US" altLang="ko-KR" sz="2400" dirty="0"/>
          </a:p>
          <a:p>
            <a:pPr marL="514350" indent="-514350">
              <a:lnSpc>
                <a:spcPct val="100000"/>
              </a:lnSpc>
              <a:buFont typeface="+mj-lt"/>
              <a:buAutoNum type="arabicPeriod"/>
            </a:pPr>
            <a:r>
              <a:rPr lang="ko-KR" altLang="en-US" sz="2400" dirty="0"/>
              <a:t>구두점 처리</a:t>
            </a:r>
            <a:endParaRPr lang="en-US" altLang="ko-KR" sz="2400" dirty="0"/>
          </a:p>
          <a:p>
            <a:pPr marL="514350" indent="-514350">
              <a:lnSpc>
                <a:spcPct val="100000"/>
              </a:lnSpc>
              <a:buFont typeface="+mj-lt"/>
              <a:buAutoNum type="arabicPeriod"/>
            </a:pPr>
            <a:r>
              <a:rPr lang="ko-KR" altLang="en-US" sz="2400" dirty="0"/>
              <a:t>사이트별 </a:t>
            </a:r>
            <a:r>
              <a:rPr lang="ko-KR" altLang="en-US" sz="2400" dirty="0" err="1"/>
              <a:t>시그니처</a:t>
            </a:r>
            <a:r>
              <a:rPr lang="ko-KR" altLang="en-US" sz="2400" dirty="0"/>
              <a:t> 처리</a:t>
            </a:r>
            <a:endParaRPr lang="en-US" altLang="ko-KR" sz="2400" dirty="0"/>
          </a:p>
          <a:p>
            <a:pPr marL="514350" indent="-514350">
              <a:lnSpc>
                <a:spcPct val="100000"/>
              </a:lnSpc>
              <a:buFont typeface="+mj-lt"/>
              <a:buAutoNum type="arabicPeriod"/>
            </a:pPr>
            <a:r>
              <a:rPr lang="ko-KR" altLang="en-US" sz="2400" dirty="0"/>
              <a:t>욕설 처리</a:t>
            </a:r>
            <a:endParaRPr lang="en-US" altLang="ko-KR" sz="2400" dirty="0"/>
          </a:p>
          <a:p>
            <a:pPr marL="514350" indent="-514350">
              <a:lnSpc>
                <a:spcPct val="100000"/>
              </a:lnSpc>
              <a:buFont typeface="+mj-lt"/>
              <a:buAutoNum type="arabicPeriod"/>
            </a:pPr>
            <a:r>
              <a:rPr lang="ko-KR" altLang="en-US" sz="2400" dirty="0"/>
              <a:t>필요 문자 범위로 필터링</a:t>
            </a:r>
            <a:endParaRPr lang="en-US" altLang="ko-KR" sz="2400" dirty="0"/>
          </a:p>
          <a:p>
            <a:pPr marL="514350" indent="-514350">
              <a:lnSpc>
                <a:spcPct val="100000"/>
              </a:lnSpc>
              <a:buFont typeface="+mj-lt"/>
              <a:buAutoNum type="arabicPeriod"/>
            </a:pPr>
            <a:r>
              <a:rPr lang="ko-KR" altLang="en-US" sz="2400" dirty="0"/>
              <a:t>맞춤법 교정기 활용</a:t>
            </a:r>
            <a:endParaRPr lang="en-US" altLang="ko-KR" sz="2400" dirty="0"/>
          </a:p>
        </p:txBody>
      </p:sp>
      <p:sp>
        <p:nvSpPr>
          <p:cNvPr id="5" name="제목 1">
            <a:extLst>
              <a:ext uri="{FF2B5EF4-FFF2-40B4-BE49-F238E27FC236}">
                <a16:creationId xmlns:a16="http://schemas.microsoft.com/office/drawing/2014/main" id="{A3CE26F8-1200-4A92-A38E-B2F7DDF56DAB}"/>
              </a:ext>
            </a:extLst>
          </p:cNvPr>
          <p:cNvSpPr>
            <a:spLocks noGrp="1"/>
          </p:cNvSpPr>
          <p:nvPr>
            <p:ph type="title"/>
          </p:nvPr>
        </p:nvSpPr>
        <p:spPr>
          <a:xfrm>
            <a:off x="0" y="1"/>
            <a:ext cx="12192000" cy="965200"/>
          </a:xfrm>
        </p:spPr>
        <p:txBody>
          <a:bodyPr/>
          <a:lstStyle/>
          <a:p>
            <a:r>
              <a:rPr lang="ko-KR" altLang="en-US" dirty="0"/>
              <a:t>자연어 처리 프로세스</a:t>
            </a:r>
          </a:p>
        </p:txBody>
      </p:sp>
    </p:spTree>
    <p:extLst>
      <p:ext uri="{BB962C8B-B14F-4D97-AF65-F5344CB8AC3E}">
        <p14:creationId xmlns:p14="http://schemas.microsoft.com/office/powerpoint/2010/main" val="38688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1. </a:t>
            </a:r>
            <a:r>
              <a:rPr lang="ko-KR" altLang="en-US" dirty="0"/>
              <a:t>공백문자 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3265421"/>
          </a:xfrm>
        </p:spPr>
        <p:txBody>
          <a:bodyPr/>
          <a:lstStyle/>
          <a:p>
            <a:pPr>
              <a:lnSpc>
                <a:spcPct val="100000"/>
              </a:lnSpc>
            </a:pPr>
            <a:r>
              <a:rPr lang="ko-KR" altLang="en-US" sz="2400" dirty="0"/>
              <a:t>데이터 전처리에 있어 제일 우선적으로 하는 처리입니다</a:t>
            </a:r>
            <a:r>
              <a:rPr lang="en-US" altLang="ko-KR" sz="2400" dirty="0"/>
              <a:t>.</a:t>
            </a:r>
          </a:p>
          <a:p>
            <a:pPr>
              <a:lnSpc>
                <a:spcPct val="100000"/>
              </a:lnSpc>
            </a:pPr>
            <a:r>
              <a:rPr lang="en-US" altLang="ko-KR" sz="2400" dirty="0"/>
              <a:t>Newline(</a:t>
            </a:r>
            <a:r>
              <a:rPr lang="en-US" altLang="ko-KR" sz="2400" dirty="0">
                <a:solidFill>
                  <a:srgbClr val="FF0000"/>
                </a:solidFill>
              </a:rPr>
              <a:t>\n</a:t>
            </a:r>
            <a:r>
              <a:rPr lang="en-US" altLang="ko-KR" sz="2400" dirty="0"/>
              <a:t>), Tab(</a:t>
            </a:r>
            <a:r>
              <a:rPr lang="en-US" altLang="ko-KR" sz="2400" dirty="0">
                <a:solidFill>
                  <a:srgbClr val="FF0000"/>
                </a:solidFill>
              </a:rPr>
              <a:t>\t</a:t>
            </a:r>
            <a:r>
              <a:rPr lang="en-US" altLang="ko-KR" sz="2400" dirty="0"/>
              <a:t>)</a:t>
            </a:r>
            <a:r>
              <a:rPr lang="ko-KR" altLang="en-US" sz="2400" dirty="0"/>
              <a:t>와 같은 공백문자</a:t>
            </a:r>
            <a:r>
              <a:rPr lang="en-US" altLang="ko-KR" sz="2400" dirty="0"/>
              <a:t>(Whitespace Character)</a:t>
            </a:r>
            <a:r>
              <a:rPr lang="ko-KR" altLang="en-US" sz="2400" dirty="0"/>
              <a:t>를 처리합니다</a:t>
            </a:r>
            <a:r>
              <a:rPr lang="en-US" altLang="ko-KR" sz="2400" dirty="0"/>
              <a:t>.</a:t>
            </a:r>
          </a:p>
          <a:p>
            <a:pPr>
              <a:lnSpc>
                <a:spcPct val="100000"/>
              </a:lnSpc>
            </a:pPr>
            <a:r>
              <a:rPr lang="ko-KR" altLang="en-US" sz="2400" dirty="0"/>
              <a:t>필요시 </a:t>
            </a:r>
            <a:r>
              <a:rPr lang="ko-KR" altLang="en-US" sz="2400" dirty="0">
                <a:hlinkClick r:id="rId2"/>
              </a:rPr>
              <a:t>그 외의 공백문자</a:t>
            </a:r>
            <a:r>
              <a:rPr lang="ko-KR" altLang="en-US" sz="2400" dirty="0"/>
              <a:t>를 제거합니다</a:t>
            </a:r>
            <a:r>
              <a:rPr lang="en-US" altLang="ko-KR" sz="2400" dirty="0"/>
              <a:t>. </a:t>
            </a:r>
            <a:r>
              <a:rPr lang="ko-KR" altLang="en-US" sz="2400" dirty="0"/>
              <a:t>하지만 이는 </a:t>
            </a:r>
            <a:r>
              <a:rPr lang="en-US" altLang="ko-KR" sz="2400" dirty="0"/>
              <a:t>9</a:t>
            </a:r>
            <a:r>
              <a:rPr lang="ko-KR" altLang="en-US" sz="2400" dirty="0"/>
              <a:t>번 프로세스 </a:t>
            </a:r>
            <a:r>
              <a:rPr lang="en-US" altLang="ko-KR" sz="2400" dirty="0"/>
              <a:t>"</a:t>
            </a:r>
            <a:r>
              <a:rPr lang="ko-KR" altLang="en-US" sz="2400" dirty="0"/>
              <a:t>필요 캐릭터 범위로 필터링</a:t>
            </a:r>
            <a:r>
              <a:rPr lang="en-US" altLang="ko-KR" sz="2400" dirty="0"/>
              <a:t>"</a:t>
            </a:r>
            <a:r>
              <a:rPr lang="ko-KR" altLang="en-US" sz="2400" dirty="0"/>
              <a:t> 적용 중에 해결됩니다</a:t>
            </a:r>
            <a:r>
              <a:rPr lang="en-US" altLang="ko-KR" sz="2400" dirty="0"/>
              <a:t>.</a:t>
            </a:r>
          </a:p>
          <a:p>
            <a:pPr>
              <a:lnSpc>
                <a:spcPct val="100000"/>
              </a:lnSpc>
            </a:pPr>
            <a:r>
              <a:rPr lang="en-US" altLang="ko-KR" sz="2400" dirty="0">
                <a:solidFill>
                  <a:srgbClr val="FF0000"/>
                </a:solidFill>
              </a:rPr>
              <a:t>\n</a:t>
            </a:r>
            <a:r>
              <a:rPr lang="en-US" altLang="ko-KR" sz="2400" dirty="0"/>
              <a:t> </a:t>
            </a:r>
            <a:r>
              <a:rPr lang="ko-KR" altLang="en-US" sz="2400" dirty="0"/>
              <a:t>처리는 완벽하게 처리하기에는 어렵습니다</a:t>
            </a:r>
            <a:r>
              <a:rPr lang="en-US" altLang="ko-KR" sz="2400" dirty="0"/>
              <a:t>. </a:t>
            </a:r>
            <a:r>
              <a:rPr lang="ko-KR" altLang="en-US" sz="2400" dirty="0"/>
              <a:t>문장 사이에 있을 수도 있으며</a:t>
            </a:r>
            <a:r>
              <a:rPr lang="en-US" altLang="ko-KR" sz="2400" dirty="0"/>
              <a:t>, </a:t>
            </a:r>
            <a:r>
              <a:rPr lang="ko-KR" altLang="en-US" sz="2400" dirty="0"/>
              <a:t>구두점</a:t>
            </a:r>
            <a:r>
              <a:rPr lang="en-US" altLang="ko-KR" sz="2400" dirty="0"/>
              <a:t>(.) </a:t>
            </a:r>
            <a:r>
              <a:rPr lang="ko-KR" altLang="en-US" sz="2400" dirty="0"/>
              <a:t>대신에 사용될 경우도 있습니다</a:t>
            </a:r>
            <a:r>
              <a:rPr lang="en-US" altLang="ko-KR" sz="2400" dirty="0"/>
              <a:t>. </a:t>
            </a:r>
            <a:r>
              <a:rPr lang="ko-KR" altLang="en-US" sz="2400" dirty="0"/>
              <a:t>일반적으로 </a:t>
            </a:r>
            <a:r>
              <a:rPr lang="en-US" altLang="ko-KR" sz="2400" dirty="0">
                <a:solidFill>
                  <a:srgbClr val="FF0000"/>
                </a:solidFill>
              </a:rPr>
              <a:t>\n</a:t>
            </a:r>
            <a:r>
              <a:rPr lang="ko-KR" altLang="en-US" sz="2400" dirty="0"/>
              <a:t> 있는 경우</a:t>
            </a:r>
            <a:r>
              <a:rPr lang="en-US" altLang="ko-KR" sz="2400" dirty="0"/>
              <a:t> </a:t>
            </a:r>
            <a:r>
              <a:rPr lang="ko-KR" altLang="en-US" sz="2400" dirty="0"/>
              <a:t>구두점</a:t>
            </a:r>
            <a:r>
              <a:rPr lang="en-US" altLang="ko-KR" sz="2400" dirty="0"/>
              <a:t>(.)</a:t>
            </a:r>
            <a:r>
              <a:rPr lang="ko-KR" altLang="en-US" sz="2400" dirty="0"/>
              <a:t>으로 대체해줍니다</a:t>
            </a:r>
            <a:r>
              <a:rPr lang="en-US" altLang="ko-KR" sz="2400" dirty="0"/>
              <a:t>.</a:t>
            </a: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397829"/>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안녕하세요</a:t>
            </a:r>
            <a:endParaRPr lang="en-US" altLang="ko-KR" dirty="0">
              <a:solidFill>
                <a:schemeClr val="tx1"/>
              </a:solidFill>
            </a:endParaRPr>
          </a:p>
          <a:p>
            <a:r>
              <a:rPr lang="ko-KR" altLang="en-US" dirty="0">
                <a:solidFill>
                  <a:schemeClr val="tx1"/>
                </a:solidFill>
              </a:rPr>
              <a:t>만나서 너무 반가워요</a:t>
            </a:r>
            <a:endParaRPr lang="en-US" altLang="ko-KR" dirty="0">
              <a:solidFill>
                <a:schemeClr val="tx1"/>
              </a:solidFill>
            </a:endParaRPr>
          </a:p>
          <a:p>
            <a:endParaRPr lang="en-US" altLang="ko-KR" dirty="0">
              <a:solidFill>
                <a:schemeClr val="tx1"/>
              </a:solidFill>
            </a:endParaRPr>
          </a:p>
          <a:p>
            <a:r>
              <a:rPr lang="ko-KR" altLang="en-US" dirty="0">
                <a:solidFill>
                  <a:schemeClr val="tx1"/>
                </a:solidFill>
              </a:rPr>
              <a:t>이름이 어떻게 되세요</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4885508"/>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397828"/>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1"/>
                </a:solidFill>
              </a:rPr>
              <a:t>안녕하세요</a:t>
            </a:r>
            <a:r>
              <a:rPr lang="en-US" altLang="ko-KR" dirty="0">
                <a:solidFill>
                  <a:schemeClr val="tx1"/>
                </a:solidFill>
              </a:rPr>
              <a:t>. </a:t>
            </a:r>
            <a:r>
              <a:rPr lang="ko-KR" altLang="en-US" dirty="0">
                <a:solidFill>
                  <a:schemeClr val="tx1"/>
                </a:solidFill>
              </a:rPr>
              <a:t>만나서 너무 반가워요</a:t>
            </a:r>
            <a:r>
              <a:rPr lang="en-US" altLang="ko-KR" dirty="0">
                <a:solidFill>
                  <a:schemeClr val="tx1"/>
                </a:solidFill>
              </a:rPr>
              <a:t>. </a:t>
            </a:r>
            <a:r>
              <a:rPr lang="ko-KR" altLang="en-US" dirty="0">
                <a:solidFill>
                  <a:schemeClr val="tx1"/>
                </a:solidFill>
              </a:rPr>
              <a:t>이름이 어떻게 되세요</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56813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2. URL </a:t>
            </a:r>
            <a:r>
              <a:rPr lang="ko-KR" altLang="en-US" dirty="0"/>
              <a:t>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3430884"/>
          </a:xfrm>
        </p:spPr>
        <p:txBody>
          <a:bodyPr/>
          <a:lstStyle/>
          <a:p>
            <a:pPr>
              <a:lnSpc>
                <a:spcPct val="100000"/>
              </a:lnSpc>
            </a:pPr>
            <a:r>
              <a:rPr lang="en-US" altLang="ko-KR" sz="1800" dirty="0">
                <a:solidFill>
                  <a:srgbClr val="FF0000"/>
                </a:solidFill>
              </a:rPr>
              <a:t>http://</a:t>
            </a:r>
            <a:r>
              <a:rPr lang="en-US" altLang="ko-KR" sz="1800" dirty="0">
                <a:solidFill>
                  <a:schemeClr val="tx1"/>
                </a:solidFill>
              </a:rPr>
              <a:t>,</a:t>
            </a:r>
            <a:r>
              <a:rPr lang="en-US" altLang="ko-KR" sz="1800" dirty="0">
                <a:solidFill>
                  <a:srgbClr val="FF0000"/>
                </a:solidFill>
              </a:rPr>
              <a:t> https://</a:t>
            </a:r>
            <a:r>
              <a:rPr lang="en-US" altLang="ko-KR" sz="1800" dirty="0">
                <a:solidFill>
                  <a:schemeClr val="tx1"/>
                </a:solidFill>
              </a:rPr>
              <a:t>,</a:t>
            </a:r>
            <a:r>
              <a:rPr lang="en-US" altLang="ko-KR" sz="1800" dirty="0">
                <a:solidFill>
                  <a:srgbClr val="FF0000"/>
                </a:solidFill>
              </a:rPr>
              <a:t> www. </a:t>
            </a:r>
            <a:r>
              <a:rPr lang="ko-KR" altLang="en-US" sz="1800" dirty="0"/>
              <a:t>로 시작하는 </a:t>
            </a:r>
            <a:r>
              <a:rPr lang="en-US" altLang="ko-KR" sz="1800" dirty="0"/>
              <a:t>URI(URL)</a:t>
            </a:r>
            <a:r>
              <a:rPr lang="ko-KR" altLang="en-US" sz="1800" dirty="0"/>
              <a:t>을 처리합니다</a:t>
            </a:r>
            <a:r>
              <a:rPr lang="en-US" altLang="ko-KR" sz="1800" dirty="0"/>
              <a:t>.</a:t>
            </a:r>
          </a:p>
          <a:p>
            <a:pPr>
              <a:lnSpc>
                <a:spcPct val="100000"/>
              </a:lnSpc>
            </a:pPr>
            <a:r>
              <a:rPr lang="ko-KR" altLang="en-US" sz="1800" dirty="0"/>
              <a:t>특정 문자</a:t>
            </a:r>
            <a:r>
              <a:rPr lang="en-US" altLang="ko-KR" sz="1800" dirty="0"/>
              <a:t>/</a:t>
            </a:r>
            <a:r>
              <a:rPr lang="ko-KR" altLang="en-US" sz="1800" dirty="0"/>
              <a:t>단어</a:t>
            </a:r>
            <a:r>
              <a:rPr lang="en-US" altLang="ko-KR" sz="1800" dirty="0"/>
              <a:t>/</a:t>
            </a:r>
            <a:r>
              <a:rPr lang="ko-KR" altLang="en-US" sz="1800" dirty="0"/>
              <a:t>기호 제거하기 전</a:t>
            </a:r>
            <a:r>
              <a:rPr lang="en-US" altLang="ko-KR" sz="1800" dirty="0"/>
              <a:t>,</a:t>
            </a:r>
            <a:r>
              <a:rPr lang="ko-KR" altLang="en-US" sz="1800" dirty="0"/>
              <a:t> 데이터 전처리 초기 단계에 우선적으로 하는 것이 좋습니다</a:t>
            </a:r>
            <a:r>
              <a:rPr lang="en-US" altLang="ko-KR" sz="1800" dirty="0"/>
              <a:t>.</a:t>
            </a:r>
          </a:p>
          <a:p>
            <a:pPr>
              <a:lnSpc>
                <a:spcPct val="100000"/>
              </a:lnSpc>
            </a:pPr>
            <a:r>
              <a:rPr lang="ko-KR" altLang="en-US" sz="1800" dirty="0"/>
              <a:t>필요시 그 외의 </a:t>
            </a:r>
            <a:r>
              <a:rPr lang="ko-KR" altLang="en-US" sz="1800" dirty="0" err="1"/>
              <a:t>스킴</a:t>
            </a:r>
            <a:r>
              <a:rPr lang="en-US" altLang="ko-KR" sz="1800" dirty="0"/>
              <a:t>(scheme)</a:t>
            </a:r>
            <a:r>
              <a:rPr lang="ko-KR" altLang="en-US" sz="1800" dirty="0"/>
              <a:t>을 처리합니다 </a:t>
            </a:r>
            <a:r>
              <a:rPr lang="en-US" altLang="ko-KR" sz="1800" dirty="0"/>
              <a:t>(</a:t>
            </a:r>
            <a:r>
              <a:rPr lang="ko-KR" altLang="en-US" sz="1800" dirty="0"/>
              <a:t>예</a:t>
            </a:r>
            <a:r>
              <a:rPr lang="en-US" altLang="ko-KR" sz="1800" dirty="0"/>
              <a:t>: </a:t>
            </a:r>
            <a:r>
              <a:rPr lang="en-US" altLang="ko-KR" sz="1800" dirty="0">
                <a:solidFill>
                  <a:srgbClr val="FF0000"/>
                </a:solidFill>
              </a:rPr>
              <a:t>ftp://</a:t>
            </a:r>
            <a:r>
              <a:rPr lang="en-US" altLang="ko-KR" sz="1800" dirty="0"/>
              <a:t>,</a:t>
            </a:r>
            <a:r>
              <a:rPr lang="ko-KR" altLang="en-US" sz="1800" dirty="0"/>
              <a:t> </a:t>
            </a:r>
            <a:r>
              <a:rPr lang="en-US" altLang="ko-KR" sz="1800" dirty="0">
                <a:solidFill>
                  <a:srgbClr val="FF0000"/>
                </a:solidFill>
              </a:rPr>
              <a:t>socket://</a:t>
            </a:r>
            <a:r>
              <a:rPr lang="en-US" altLang="ko-KR" sz="1800" dirty="0"/>
              <a:t>).</a:t>
            </a:r>
          </a:p>
          <a:p>
            <a:pPr>
              <a:lnSpc>
                <a:spcPct val="100000"/>
              </a:lnSpc>
            </a:pPr>
            <a:r>
              <a:rPr lang="en-US" altLang="ko-KR" sz="1800" dirty="0"/>
              <a:t>http://, https://, www </a:t>
            </a:r>
            <a:r>
              <a:rPr lang="ko-KR" altLang="en-US" sz="1800" dirty="0"/>
              <a:t>가 없는 </a:t>
            </a:r>
            <a:r>
              <a:rPr lang="en-US" altLang="ko-KR" sz="1800" dirty="0"/>
              <a:t>URL (</a:t>
            </a:r>
            <a:r>
              <a:rPr lang="ko-KR" altLang="en-US" sz="1800" dirty="0"/>
              <a:t>예</a:t>
            </a:r>
            <a:r>
              <a:rPr lang="en-US" altLang="ko-KR" sz="1800" dirty="0"/>
              <a:t>: google.com) </a:t>
            </a:r>
            <a:r>
              <a:rPr lang="ko-KR" altLang="en-US" sz="1800" dirty="0"/>
              <a:t>은 </a:t>
            </a:r>
            <a:r>
              <a:rPr lang="en-US" altLang="ko-KR" sz="1800" dirty="0"/>
              <a:t>domain extension(</a:t>
            </a:r>
            <a:r>
              <a:rPr lang="ko-KR" altLang="en-US" sz="1800" dirty="0"/>
              <a:t>예</a:t>
            </a:r>
            <a:r>
              <a:rPr lang="en-US" altLang="ko-KR" sz="1800" dirty="0"/>
              <a:t>: </a:t>
            </a:r>
            <a:r>
              <a:rPr lang="en-US" altLang="ko-KR" sz="1800" dirty="0">
                <a:solidFill>
                  <a:srgbClr val="FF0000"/>
                </a:solidFill>
              </a:rPr>
              <a:t>.com</a:t>
            </a:r>
            <a:r>
              <a:rPr lang="en-US" altLang="ko-KR" sz="1800" dirty="0"/>
              <a:t>, </a:t>
            </a:r>
            <a:r>
              <a:rPr lang="en-US" altLang="ko-KR" sz="1800" dirty="0">
                <a:solidFill>
                  <a:srgbClr val="FF0000"/>
                </a:solidFill>
              </a:rPr>
              <a:t>.co.kr</a:t>
            </a:r>
            <a:r>
              <a:rPr lang="en-US" altLang="ko-KR" sz="1800" dirty="0"/>
              <a:t>, </a:t>
            </a:r>
            <a:r>
              <a:rPr lang="en-US" altLang="ko-KR" sz="1800" dirty="0">
                <a:solidFill>
                  <a:srgbClr val="FF0000"/>
                </a:solidFill>
              </a:rPr>
              <a:t>.gov</a:t>
            </a:r>
            <a:r>
              <a:rPr lang="en-US" altLang="ko-KR" sz="1800" dirty="0"/>
              <a:t>)</a:t>
            </a:r>
            <a:r>
              <a:rPr lang="ko-KR" altLang="en-US" sz="1800" dirty="0"/>
              <a:t>을 모두 체크하지 않는 이상 처리하지 않습니다</a:t>
            </a:r>
            <a:r>
              <a:rPr lang="en-US" altLang="ko-KR" sz="1800" dirty="0"/>
              <a:t>. </a:t>
            </a:r>
            <a:r>
              <a:rPr lang="ko-KR" altLang="en-US" sz="1800" dirty="0"/>
              <a:t>잘 못 처리되는 경우</a:t>
            </a:r>
            <a:r>
              <a:rPr lang="en-US" altLang="ko-KR" sz="1800" dirty="0"/>
              <a:t>, </a:t>
            </a:r>
            <a:r>
              <a:rPr lang="ko-KR" altLang="en-US" sz="1800" dirty="0"/>
              <a:t>띄어쓰기가 잘못된 글들이 제거됩니다 </a:t>
            </a:r>
            <a:r>
              <a:rPr lang="en-US" altLang="ko-KR" sz="1800" dirty="0"/>
              <a:t>(</a:t>
            </a:r>
            <a:r>
              <a:rPr lang="en-US" altLang="ko-KR" sz="1800" dirty="0" err="1"/>
              <a:t>not.a.link</a:t>
            </a:r>
            <a:r>
              <a:rPr lang="en-US" altLang="ko-KR" sz="1800" dirty="0"/>
              <a:t> </a:t>
            </a:r>
            <a:r>
              <a:rPr lang="en-US" altLang="ko-KR" sz="1800" dirty="0">
                <a:sym typeface="Wingdings" panose="05000000000000000000" pitchFamily="2" charset="2"/>
              </a:rPr>
              <a:t> </a:t>
            </a:r>
            <a:r>
              <a:rPr lang="ko-KR" altLang="en-US" sz="1800" dirty="0">
                <a:sym typeface="Wingdings" panose="05000000000000000000" pitchFamily="2" charset="2"/>
              </a:rPr>
              <a:t>제거됨</a:t>
            </a:r>
            <a:r>
              <a:rPr lang="en-US" altLang="ko-KR" sz="1800" dirty="0">
                <a:sym typeface="Wingdings" panose="05000000000000000000" pitchFamily="2" charset="2"/>
              </a:rPr>
              <a:t>).</a:t>
            </a:r>
          </a:p>
          <a:p>
            <a:pPr>
              <a:lnSpc>
                <a:spcPct val="100000"/>
              </a:lnSpc>
            </a:pPr>
            <a:r>
              <a:rPr lang="ko-KR" altLang="en-US" sz="1800" dirty="0">
                <a:sym typeface="Wingdings" panose="05000000000000000000" pitchFamily="2" charset="2"/>
              </a:rPr>
              <a:t>필요시 </a:t>
            </a:r>
            <a:r>
              <a:rPr lang="en-US" altLang="ko-KR" sz="1800" dirty="0">
                <a:sym typeface="Wingdings" panose="05000000000000000000" pitchFamily="2" charset="2"/>
                <a:hlinkClick r:id="rId2"/>
              </a:rPr>
              <a:t>IPv4</a:t>
            </a:r>
            <a:r>
              <a:rPr lang="en-US" altLang="ko-KR" sz="1800" dirty="0">
                <a:sym typeface="Wingdings" panose="05000000000000000000" pitchFamily="2" charset="2"/>
              </a:rPr>
              <a:t> / </a:t>
            </a:r>
            <a:r>
              <a:rPr lang="en-US" altLang="ko-KR" sz="1800" dirty="0">
                <a:sym typeface="Wingdings" panose="05000000000000000000" pitchFamily="2" charset="2"/>
                <a:hlinkClick r:id="rId3"/>
              </a:rPr>
              <a:t>IPv6</a:t>
            </a:r>
            <a:r>
              <a:rPr lang="en-US" altLang="ko-KR" sz="1800" dirty="0">
                <a:sym typeface="Wingdings" panose="05000000000000000000" pitchFamily="2" charset="2"/>
              </a:rPr>
              <a:t> </a:t>
            </a:r>
            <a:r>
              <a:rPr lang="ko-KR" altLang="en-US" sz="1800" dirty="0">
                <a:sym typeface="Wingdings" panose="05000000000000000000" pitchFamily="2" charset="2"/>
              </a:rPr>
              <a:t>형식의 주소를 처리하되</a:t>
            </a:r>
            <a:r>
              <a:rPr lang="en-US" altLang="ko-KR" sz="1800" dirty="0">
                <a:sym typeface="Wingdings" panose="05000000000000000000" pitchFamily="2" charset="2"/>
              </a:rPr>
              <a:t>, </a:t>
            </a:r>
            <a:r>
              <a:rPr lang="ko-KR" altLang="en-US" sz="1800" dirty="0">
                <a:sym typeface="Wingdings" panose="05000000000000000000" pitchFamily="2" charset="2"/>
              </a:rPr>
              <a:t>금액</a:t>
            </a:r>
            <a:r>
              <a:rPr lang="en-US" altLang="ko-KR" sz="1800" dirty="0">
                <a:sym typeface="Wingdings" panose="05000000000000000000" pitchFamily="2" charset="2"/>
              </a:rPr>
              <a:t>(1,000, 1.000, 12.34), </a:t>
            </a:r>
            <a:r>
              <a:rPr lang="ko-KR" altLang="en-US" sz="1800" dirty="0">
                <a:sym typeface="Wingdings" panose="05000000000000000000" pitchFamily="2" charset="2"/>
              </a:rPr>
              <a:t>번호</a:t>
            </a:r>
            <a:r>
              <a:rPr lang="en-US" altLang="ko-KR" sz="1800" dirty="0">
                <a:sym typeface="Wingdings" panose="05000000000000000000" pitchFamily="2" charset="2"/>
              </a:rPr>
              <a:t>(010.1111.2222) </a:t>
            </a:r>
            <a:r>
              <a:rPr lang="ko-KR" altLang="en-US" sz="1800" dirty="0">
                <a:sym typeface="Wingdings" panose="05000000000000000000" pitchFamily="2" charset="2"/>
              </a:rPr>
              <a:t>등 숫자 관련 처리와 겹치지 않게 주의해야 합니다</a:t>
            </a:r>
            <a:r>
              <a:rPr lang="en-US" altLang="ko-KR" sz="1800" dirty="0">
                <a:sym typeface="Wingdings" panose="05000000000000000000" pitchFamily="2" charset="2"/>
              </a:rPr>
              <a:t>.</a:t>
            </a:r>
          </a:p>
          <a:p>
            <a:pPr>
              <a:lnSpc>
                <a:spcPct val="100000"/>
              </a:lnSpc>
            </a:pPr>
            <a:r>
              <a:rPr lang="en-US" altLang="ko-KR" sz="1800" dirty="0">
                <a:sym typeface="Wingdings" panose="05000000000000000000" pitchFamily="2" charset="2"/>
              </a:rPr>
              <a:t>URL</a:t>
            </a:r>
            <a:r>
              <a:rPr lang="ko-KR" altLang="en-US" sz="1800" dirty="0">
                <a:sym typeface="Wingdings" panose="05000000000000000000" pitchFamily="2" charset="2"/>
              </a:rPr>
              <a:t> 구조는 다음 슬라이드 참고</a:t>
            </a:r>
            <a:endParaRPr lang="en-US" altLang="ko-KR" sz="1800" dirty="0">
              <a:sym typeface="Wingdings" panose="05000000000000000000" pitchFamily="2" charset="2"/>
            </a:endParaRPr>
          </a:p>
          <a:p>
            <a:pPr>
              <a:lnSpc>
                <a:spcPct val="100000"/>
              </a:lnSpc>
            </a:pPr>
            <a:r>
              <a:rPr lang="en-US" altLang="ko-KR" sz="1800" dirty="0">
                <a:sym typeface="Wingdings" panose="05000000000000000000" pitchFamily="2" charset="2"/>
              </a:rPr>
              <a:t>URL </a:t>
            </a:r>
            <a:r>
              <a:rPr lang="ko-KR" altLang="en-US" sz="1800" dirty="0">
                <a:sym typeface="Wingdings" panose="05000000000000000000" pitchFamily="2" charset="2"/>
              </a:rPr>
              <a:t>처리 시 고려사항 목록은 </a:t>
            </a:r>
            <a:r>
              <a:rPr lang="ko-KR" altLang="en-US" sz="1800" dirty="0" err="1">
                <a:sym typeface="Wingdings" panose="05000000000000000000" pitchFamily="2" charset="2"/>
              </a:rPr>
              <a:t>다다음</a:t>
            </a:r>
            <a:r>
              <a:rPr lang="ko-KR" altLang="en-US" sz="1800" dirty="0">
                <a:sym typeface="Wingdings" panose="05000000000000000000" pitchFamily="2" charset="2"/>
              </a:rPr>
              <a:t> 슬라이드 참고</a:t>
            </a:r>
            <a:endParaRPr lang="en-US" altLang="ko-KR" sz="1800" dirty="0">
              <a:sym typeface="Wingdings" panose="05000000000000000000" pitchFamily="2" charset="2"/>
            </a:endParaRP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650378"/>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http://example.com</a:t>
            </a:r>
            <a:r>
              <a:rPr lang="ko-KR" altLang="en-US" dirty="0">
                <a:solidFill>
                  <a:schemeClr val="tx1"/>
                </a:solidFill>
              </a:rPr>
              <a:t>에 접속해서 쿠폰번호 </a:t>
            </a:r>
            <a:r>
              <a:rPr lang="en-US" altLang="ko-KR" dirty="0">
                <a:solidFill>
                  <a:schemeClr val="tx1"/>
                </a:solidFill>
              </a:rPr>
              <a:t>#123 </a:t>
            </a:r>
            <a:r>
              <a:rPr lang="ko-KR" altLang="en-US" dirty="0">
                <a:solidFill>
                  <a:schemeClr val="tx1"/>
                </a:solidFill>
              </a:rPr>
              <a:t>입력하시면 </a:t>
            </a:r>
            <a:r>
              <a:rPr lang="ko-KR" altLang="en-US" dirty="0" err="1">
                <a:solidFill>
                  <a:schemeClr val="tx1"/>
                </a:solidFill>
              </a:rPr>
              <a:t>되요</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5138057"/>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650377"/>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link</a:t>
            </a:r>
            <a:r>
              <a:rPr lang="ko-KR" altLang="en-US" dirty="0">
                <a:solidFill>
                  <a:schemeClr val="tx1"/>
                </a:solidFill>
              </a:rPr>
              <a:t>에 접속해서 쿠폰번호 </a:t>
            </a:r>
            <a:r>
              <a:rPr lang="en-US" altLang="ko-KR" dirty="0">
                <a:solidFill>
                  <a:schemeClr val="tx1"/>
                </a:solidFill>
              </a:rPr>
              <a:t>#123 </a:t>
            </a:r>
            <a:r>
              <a:rPr lang="ko-KR" altLang="en-US" dirty="0">
                <a:solidFill>
                  <a:schemeClr val="tx1"/>
                </a:solidFill>
              </a:rPr>
              <a:t>입력하시면 </a:t>
            </a:r>
            <a:r>
              <a:rPr lang="ko-KR" altLang="en-US" dirty="0" err="1">
                <a:solidFill>
                  <a:schemeClr val="tx1"/>
                </a:solidFill>
              </a:rPr>
              <a:t>되요</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413159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C04D055-FC30-4179-B274-44125BF6775C}"/>
              </a:ext>
            </a:extLst>
          </p:cNvPr>
          <p:cNvSpPr>
            <a:spLocks noGrp="1"/>
          </p:cNvSpPr>
          <p:nvPr>
            <p:ph type="title"/>
          </p:nvPr>
        </p:nvSpPr>
        <p:spPr>
          <a:xfrm>
            <a:off x="0" y="1"/>
            <a:ext cx="12192000" cy="965200"/>
          </a:xfrm>
        </p:spPr>
        <p:txBody>
          <a:bodyPr/>
          <a:lstStyle/>
          <a:p>
            <a:r>
              <a:rPr lang="en-US" altLang="ko-KR" dirty="0"/>
              <a:t>2.1 URL </a:t>
            </a:r>
            <a:r>
              <a:rPr lang="ko-KR" altLang="en-US" dirty="0"/>
              <a:t>처리 </a:t>
            </a:r>
            <a:r>
              <a:rPr lang="en-US" altLang="ko-KR" dirty="0"/>
              <a:t>: URL </a:t>
            </a:r>
            <a:r>
              <a:rPr lang="ko-KR" altLang="en-US" dirty="0"/>
              <a:t>구조</a:t>
            </a:r>
          </a:p>
        </p:txBody>
      </p:sp>
      <p:pic>
        <p:nvPicPr>
          <p:cNvPr id="6" name="그래픽 5">
            <a:extLst>
              <a:ext uri="{FF2B5EF4-FFF2-40B4-BE49-F238E27FC236}">
                <a16:creationId xmlns:a16="http://schemas.microsoft.com/office/drawing/2014/main" id="{2595BED3-4FE7-4B0C-8794-CFC372AEE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77" y="1515723"/>
            <a:ext cx="12035246" cy="1126896"/>
          </a:xfrm>
          <a:prstGeom prst="rect">
            <a:avLst/>
          </a:prstGeom>
        </p:spPr>
      </p:pic>
      <p:sp>
        <p:nvSpPr>
          <p:cNvPr id="7" name="사각형: 둥근 모서리 6">
            <a:extLst>
              <a:ext uri="{FF2B5EF4-FFF2-40B4-BE49-F238E27FC236}">
                <a16:creationId xmlns:a16="http://schemas.microsoft.com/office/drawing/2014/main" id="{30F70DBA-B16C-404E-A780-602CB5B89F9D}"/>
              </a:ext>
            </a:extLst>
          </p:cNvPr>
          <p:cNvSpPr/>
          <p:nvPr/>
        </p:nvSpPr>
        <p:spPr>
          <a:xfrm>
            <a:off x="383177" y="3448234"/>
            <a:ext cx="2229394" cy="433251"/>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https://</a:t>
            </a:r>
            <a:endParaRPr lang="ko-KR" altLang="en-US" dirty="0">
              <a:solidFill>
                <a:schemeClr val="tx1"/>
              </a:solidFill>
            </a:endParaRPr>
          </a:p>
        </p:txBody>
      </p:sp>
      <p:sp>
        <p:nvSpPr>
          <p:cNvPr id="8" name="사각형: 둥근 모서리 7">
            <a:extLst>
              <a:ext uri="{FF2B5EF4-FFF2-40B4-BE49-F238E27FC236}">
                <a16:creationId xmlns:a16="http://schemas.microsoft.com/office/drawing/2014/main" id="{2D7D64D2-B3F8-46DA-B667-0B3CB2050942}"/>
              </a:ext>
            </a:extLst>
          </p:cNvPr>
          <p:cNvSpPr/>
          <p:nvPr/>
        </p:nvSpPr>
        <p:spPr>
          <a:xfrm>
            <a:off x="3833255" y="3448233"/>
            <a:ext cx="2470268" cy="433251"/>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www.example.co.kr</a:t>
            </a:r>
            <a:endParaRPr lang="ko-KR" altLang="en-US" dirty="0">
              <a:solidFill>
                <a:schemeClr val="tx1"/>
              </a:solidFill>
            </a:endParaRPr>
          </a:p>
        </p:txBody>
      </p:sp>
      <p:sp>
        <p:nvSpPr>
          <p:cNvPr id="9" name="직사각형 8">
            <a:extLst>
              <a:ext uri="{FF2B5EF4-FFF2-40B4-BE49-F238E27FC236}">
                <a16:creationId xmlns:a16="http://schemas.microsoft.com/office/drawing/2014/main" id="{BC59F280-AAA8-4760-A990-C3B144D981D8}"/>
              </a:ext>
            </a:extLst>
          </p:cNvPr>
          <p:cNvSpPr/>
          <p:nvPr/>
        </p:nvSpPr>
        <p:spPr>
          <a:xfrm>
            <a:off x="2908663" y="2142309"/>
            <a:ext cx="1480457" cy="5834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rgbClr val="FF0000"/>
                </a:solidFill>
              </a:rPr>
              <a:t>생략</a:t>
            </a:r>
          </a:p>
        </p:txBody>
      </p:sp>
      <p:sp>
        <p:nvSpPr>
          <p:cNvPr id="10" name="직사각형 9">
            <a:extLst>
              <a:ext uri="{FF2B5EF4-FFF2-40B4-BE49-F238E27FC236}">
                <a16:creationId xmlns:a16="http://schemas.microsoft.com/office/drawing/2014/main" id="{BC99C7F3-CFD3-4D00-8E9E-03302DBC323C}"/>
              </a:ext>
            </a:extLst>
          </p:cNvPr>
          <p:cNvSpPr/>
          <p:nvPr/>
        </p:nvSpPr>
        <p:spPr>
          <a:xfrm>
            <a:off x="5463795" y="2142309"/>
            <a:ext cx="1480457" cy="5834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rgbClr val="FF0000"/>
                </a:solidFill>
              </a:rPr>
              <a:t>생략</a:t>
            </a:r>
          </a:p>
        </p:txBody>
      </p:sp>
      <p:sp>
        <p:nvSpPr>
          <p:cNvPr id="11" name="사각형: 둥근 모서리 10">
            <a:extLst>
              <a:ext uri="{FF2B5EF4-FFF2-40B4-BE49-F238E27FC236}">
                <a16:creationId xmlns:a16="http://schemas.microsoft.com/office/drawing/2014/main" id="{2B9B1F62-0A18-4D22-8065-CD8DC109A324}"/>
              </a:ext>
            </a:extLst>
          </p:cNvPr>
          <p:cNvSpPr/>
          <p:nvPr/>
        </p:nvSpPr>
        <p:spPr>
          <a:xfrm>
            <a:off x="6673732" y="3429000"/>
            <a:ext cx="2055222" cy="433251"/>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/posts/post.html</a:t>
            </a:r>
            <a:endParaRPr lang="ko-KR" altLang="en-US" dirty="0">
              <a:solidFill>
                <a:schemeClr val="tx1"/>
              </a:solidFill>
            </a:endParaRPr>
          </a:p>
        </p:txBody>
      </p:sp>
      <p:sp>
        <p:nvSpPr>
          <p:cNvPr id="12" name="사각형: 둥근 모서리 11">
            <a:extLst>
              <a:ext uri="{FF2B5EF4-FFF2-40B4-BE49-F238E27FC236}">
                <a16:creationId xmlns:a16="http://schemas.microsoft.com/office/drawing/2014/main" id="{CF1310B3-8576-45D3-B1C4-0A370FF9106C}"/>
              </a:ext>
            </a:extLst>
          </p:cNvPr>
          <p:cNvSpPr/>
          <p:nvPr/>
        </p:nvSpPr>
        <p:spPr>
          <a:xfrm>
            <a:off x="7905902" y="2961642"/>
            <a:ext cx="2055222" cy="433251"/>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?category=travel</a:t>
            </a:r>
            <a:endParaRPr lang="ko-KR" altLang="en-US" dirty="0">
              <a:solidFill>
                <a:schemeClr val="tx1"/>
              </a:solidFill>
            </a:endParaRPr>
          </a:p>
        </p:txBody>
      </p:sp>
      <p:sp>
        <p:nvSpPr>
          <p:cNvPr id="13" name="사각형: 둥근 모서리 12">
            <a:extLst>
              <a:ext uri="{FF2B5EF4-FFF2-40B4-BE49-F238E27FC236}">
                <a16:creationId xmlns:a16="http://schemas.microsoft.com/office/drawing/2014/main" id="{555F13A0-447B-44A0-A8CB-6D4DAB28F96D}"/>
              </a:ext>
            </a:extLst>
          </p:cNvPr>
          <p:cNvSpPr/>
          <p:nvPr/>
        </p:nvSpPr>
        <p:spPr>
          <a:xfrm>
            <a:off x="9877374" y="3428999"/>
            <a:ext cx="2055222" cy="433251"/>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#contents</a:t>
            </a:r>
            <a:endParaRPr lang="ko-KR" altLang="en-US" dirty="0">
              <a:solidFill>
                <a:schemeClr val="tx1"/>
              </a:solidFill>
            </a:endParaRPr>
          </a:p>
        </p:txBody>
      </p:sp>
      <p:sp>
        <p:nvSpPr>
          <p:cNvPr id="14" name="사각형: 모서리가 접힌 도형 13">
            <a:extLst>
              <a:ext uri="{FF2B5EF4-FFF2-40B4-BE49-F238E27FC236}">
                <a16:creationId xmlns:a16="http://schemas.microsoft.com/office/drawing/2014/main" id="{50BBBE39-3B7F-42E7-873C-78E75121DF8C}"/>
              </a:ext>
            </a:extLst>
          </p:cNvPr>
          <p:cNvSpPr/>
          <p:nvPr/>
        </p:nvSpPr>
        <p:spPr>
          <a:xfrm>
            <a:off x="2230876" y="5262138"/>
            <a:ext cx="7730248" cy="731892"/>
          </a:xfrm>
          <a:prstGeom prst="foldedCorner">
            <a:avLst>
              <a:gd name="adj" fmla="val 40591"/>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https://www.example.co.kr/posts/post.html?category=travel#contents</a:t>
            </a:r>
            <a:endParaRPr lang="ko-KR" altLang="en-US" dirty="0">
              <a:solidFill>
                <a:schemeClr val="tx1"/>
              </a:solidFill>
            </a:endParaRPr>
          </a:p>
        </p:txBody>
      </p:sp>
      <p:cxnSp>
        <p:nvCxnSpPr>
          <p:cNvPr id="16" name="연결선: 구부러짐 15">
            <a:extLst>
              <a:ext uri="{FF2B5EF4-FFF2-40B4-BE49-F238E27FC236}">
                <a16:creationId xmlns:a16="http://schemas.microsoft.com/office/drawing/2014/main" id="{0F93F802-3E58-4F7B-8870-E77098B855CE}"/>
              </a:ext>
            </a:extLst>
          </p:cNvPr>
          <p:cNvCxnSpPr>
            <a:stCxn id="7" idx="2"/>
            <a:endCxn id="14" idx="0"/>
          </p:cNvCxnSpPr>
          <p:nvPr/>
        </p:nvCxnSpPr>
        <p:spPr>
          <a:xfrm rot="16200000" flipH="1">
            <a:off x="3106611" y="2272748"/>
            <a:ext cx="1380653" cy="459812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연결선: 구부러짐 16">
            <a:extLst>
              <a:ext uri="{FF2B5EF4-FFF2-40B4-BE49-F238E27FC236}">
                <a16:creationId xmlns:a16="http://schemas.microsoft.com/office/drawing/2014/main" id="{01862BBD-4587-4C1A-9804-CF53E6DCE6AB}"/>
              </a:ext>
            </a:extLst>
          </p:cNvPr>
          <p:cNvCxnSpPr>
            <a:cxnSpLocks/>
            <a:stCxn id="8" idx="2"/>
            <a:endCxn id="14" idx="0"/>
          </p:cNvCxnSpPr>
          <p:nvPr/>
        </p:nvCxnSpPr>
        <p:spPr>
          <a:xfrm rot="16200000" flipH="1">
            <a:off x="4891867" y="4058005"/>
            <a:ext cx="1380654" cy="10276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연결선: 구부러짐 19">
            <a:extLst>
              <a:ext uri="{FF2B5EF4-FFF2-40B4-BE49-F238E27FC236}">
                <a16:creationId xmlns:a16="http://schemas.microsoft.com/office/drawing/2014/main" id="{D354B6FF-96F3-4AB3-BB7D-198500087F91}"/>
              </a:ext>
            </a:extLst>
          </p:cNvPr>
          <p:cNvCxnSpPr>
            <a:cxnSpLocks/>
            <a:stCxn id="11" idx="2"/>
            <a:endCxn id="14" idx="0"/>
          </p:cNvCxnSpPr>
          <p:nvPr/>
        </p:nvCxnSpPr>
        <p:spPr>
          <a:xfrm rot="5400000">
            <a:off x="6198729" y="3759523"/>
            <a:ext cx="1399887" cy="1605343"/>
          </a:xfrm>
          <a:prstGeom prst="curvedConnector3">
            <a:avLst>
              <a:gd name="adj1" fmla="val 3009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연결선: 구부러짐 22">
            <a:extLst>
              <a:ext uri="{FF2B5EF4-FFF2-40B4-BE49-F238E27FC236}">
                <a16:creationId xmlns:a16="http://schemas.microsoft.com/office/drawing/2014/main" id="{68A7AC15-3CF8-4AAD-B019-7A04921516F1}"/>
              </a:ext>
            </a:extLst>
          </p:cNvPr>
          <p:cNvCxnSpPr>
            <a:cxnSpLocks/>
            <a:stCxn id="12" idx="2"/>
            <a:endCxn id="14" idx="0"/>
          </p:cNvCxnSpPr>
          <p:nvPr/>
        </p:nvCxnSpPr>
        <p:spPr>
          <a:xfrm rot="5400000">
            <a:off x="6581135" y="2909759"/>
            <a:ext cx="1867245" cy="2837513"/>
          </a:xfrm>
          <a:prstGeom prst="curvedConnector3">
            <a:avLst>
              <a:gd name="adj1" fmla="val 579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연결선: 구부러짐 26">
            <a:extLst>
              <a:ext uri="{FF2B5EF4-FFF2-40B4-BE49-F238E27FC236}">
                <a16:creationId xmlns:a16="http://schemas.microsoft.com/office/drawing/2014/main" id="{45BB6C7C-CA5F-4A10-B3D8-6728F21130BC}"/>
              </a:ext>
            </a:extLst>
          </p:cNvPr>
          <p:cNvCxnSpPr>
            <a:cxnSpLocks/>
            <a:stCxn id="13" idx="2"/>
            <a:endCxn id="14" idx="0"/>
          </p:cNvCxnSpPr>
          <p:nvPr/>
        </p:nvCxnSpPr>
        <p:spPr>
          <a:xfrm rot="5400000">
            <a:off x="7800549" y="2157702"/>
            <a:ext cx="1399888" cy="4808985"/>
          </a:xfrm>
          <a:prstGeom prst="curvedConnector3">
            <a:avLst>
              <a:gd name="adj1" fmla="val 580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70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263008AB-9294-4168-A5EC-8A8D59923088}"/>
              </a:ext>
            </a:extLst>
          </p:cNvPr>
          <p:cNvSpPr>
            <a:spLocks noGrp="1"/>
          </p:cNvSpPr>
          <p:nvPr>
            <p:ph type="title"/>
          </p:nvPr>
        </p:nvSpPr>
        <p:spPr>
          <a:xfrm>
            <a:off x="0" y="1"/>
            <a:ext cx="12192000" cy="965200"/>
          </a:xfrm>
        </p:spPr>
        <p:txBody>
          <a:bodyPr/>
          <a:lstStyle/>
          <a:p>
            <a:r>
              <a:rPr lang="en-US" altLang="ko-KR" dirty="0"/>
              <a:t>2.2 URL </a:t>
            </a:r>
            <a:r>
              <a:rPr lang="ko-KR" altLang="en-US" dirty="0"/>
              <a:t>처리 </a:t>
            </a:r>
            <a:r>
              <a:rPr lang="en-US" altLang="ko-KR" dirty="0"/>
              <a:t>: </a:t>
            </a:r>
            <a:r>
              <a:rPr lang="ko-KR" altLang="en-US" dirty="0"/>
              <a:t>고려사항</a:t>
            </a:r>
          </a:p>
        </p:txBody>
      </p:sp>
      <p:grpSp>
        <p:nvGrpSpPr>
          <p:cNvPr id="11" name="그룹 10">
            <a:extLst>
              <a:ext uri="{FF2B5EF4-FFF2-40B4-BE49-F238E27FC236}">
                <a16:creationId xmlns:a16="http://schemas.microsoft.com/office/drawing/2014/main" id="{F6E6AB0B-CCF4-4228-B06B-D86393A9A128}"/>
              </a:ext>
            </a:extLst>
          </p:cNvPr>
          <p:cNvGrpSpPr/>
          <p:nvPr/>
        </p:nvGrpSpPr>
        <p:grpSpPr>
          <a:xfrm>
            <a:off x="322217" y="1271452"/>
            <a:ext cx="5561110" cy="5167175"/>
            <a:chOff x="414343" y="1471749"/>
            <a:chExt cx="4976263" cy="5167175"/>
          </a:xfrm>
        </p:grpSpPr>
        <p:sp>
          <p:nvSpPr>
            <p:cNvPr id="10" name="직사각형 9">
              <a:extLst>
                <a:ext uri="{FF2B5EF4-FFF2-40B4-BE49-F238E27FC236}">
                  <a16:creationId xmlns:a16="http://schemas.microsoft.com/office/drawing/2014/main" id="{70D1989A-750A-406E-A8E1-31B21AE8C211}"/>
                </a:ext>
              </a:extLst>
            </p:cNvPr>
            <p:cNvSpPr/>
            <p:nvPr/>
          </p:nvSpPr>
          <p:spPr>
            <a:xfrm>
              <a:off x="414343" y="1471749"/>
              <a:ext cx="4976263" cy="5167175"/>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US" altLang="ko-KR" sz="1800" dirty="0">
                <a:sym typeface="Wingdings" panose="05000000000000000000" pitchFamily="2" charset="2"/>
              </a:endParaRPr>
            </a:p>
          </p:txBody>
        </p:sp>
        <p:sp>
          <p:nvSpPr>
            <p:cNvPr id="7" name="내용 개체 틀 2">
              <a:extLst>
                <a:ext uri="{FF2B5EF4-FFF2-40B4-BE49-F238E27FC236}">
                  <a16:creationId xmlns:a16="http://schemas.microsoft.com/office/drawing/2014/main" id="{4B3E5588-0A82-4C12-B1CA-6ECCFABAB2CF}"/>
                </a:ext>
              </a:extLst>
            </p:cNvPr>
            <p:cNvSpPr txBox="1">
              <a:spLocks/>
            </p:cNvSpPr>
            <p:nvPr/>
          </p:nvSpPr>
          <p:spPr>
            <a:xfrm>
              <a:off x="414343" y="1471749"/>
              <a:ext cx="4976263" cy="5167175"/>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accent5"/>
                </a:buClr>
                <a:buFont typeface="Avenir Next LT Pro" panose="020B0504020202020204" pitchFamily="34" charset="0"/>
                <a:buChar char="+"/>
                <a:defRPr sz="2800" kern="1200" spc="2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400" kern="1200" spc="2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2000" kern="1200" spc="2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2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accent5"/>
                </a:buClr>
                <a:buFont typeface="Avenir Next LT Pro" panose="020B0504020202020204" pitchFamily="34" charset="0"/>
                <a:buChar char="+"/>
                <a:defRPr sz="1800" kern="1200" spc="2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ko-KR" sz="2000" dirty="0">
                  <a:sym typeface="Wingdings" panose="05000000000000000000" pitchFamily="2" charset="2"/>
                </a:rPr>
                <a:t>URL</a:t>
              </a:r>
              <a:r>
                <a:rPr lang="ko-KR" altLang="en-US" sz="2000" dirty="0">
                  <a:sym typeface="Wingdings" panose="05000000000000000000" pitchFamily="2" charset="2"/>
                </a:rPr>
                <a:t>에 사용 가능</a:t>
              </a:r>
              <a:r>
                <a:rPr lang="en-US" altLang="ko-KR" sz="2000" dirty="0">
                  <a:sym typeface="Wingdings" panose="05000000000000000000" pitchFamily="2" charset="2"/>
                </a:rPr>
                <a:t>/</a:t>
              </a:r>
              <a:r>
                <a:rPr lang="ko-KR" altLang="en-US" sz="2000" dirty="0">
                  <a:sym typeface="Wingdings" panose="05000000000000000000" pitchFamily="2" charset="2"/>
                </a:rPr>
                <a:t>불가능한 특수 기호들이 있음으로 정규표현식</a:t>
              </a:r>
              <a:r>
                <a:rPr lang="en-US" altLang="ko-KR" sz="2000" dirty="0">
                  <a:sym typeface="Wingdings" panose="05000000000000000000" pitchFamily="2" charset="2"/>
                </a:rPr>
                <a:t>(Regex) </a:t>
              </a:r>
              <a:r>
                <a:rPr lang="ko-KR" altLang="en-US" sz="2000" dirty="0">
                  <a:sym typeface="Wingdings" panose="05000000000000000000" pitchFamily="2" charset="2"/>
                </a:rPr>
                <a:t>사용 시 적절히 적용해야 합니다</a:t>
              </a:r>
              <a:r>
                <a:rPr lang="en-US" altLang="ko-KR" sz="2000" dirty="0">
                  <a:sym typeface="Wingdings" panose="05000000000000000000" pitchFamily="2" charset="2"/>
                </a:rPr>
                <a:t> (</a:t>
              </a:r>
              <a:r>
                <a:rPr lang="en-US" altLang="ko-KR" sz="2000" dirty="0">
                  <a:sym typeface="Wingdings" panose="05000000000000000000" pitchFamily="2" charset="2"/>
                  <a:hlinkClick r:id="rId2"/>
                </a:rPr>
                <a:t>RFC 3986</a:t>
              </a:r>
              <a:r>
                <a:rPr lang="en-US" altLang="ko-KR" sz="2000" dirty="0">
                  <a:sym typeface="Wingdings" panose="05000000000000000000" pitchFamily="2" charset="2"/>
                </a:rPr>
                <a:t> </a:t>
              </a:r>
              <a:r>
                <a:rPr lang="ko-KR" altLang="en-US" sz="2000" dirty="0">
                  <a:sym typeface="Wingdings" panose="05000000000000000000" pitchFamily="2" charset="2"/>
                </a:rPr>
                <a:t>표준 참고</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URL</a:t>
              </a:r>
              <a:r>
                <a:rPr lang="ko-KR" altLang="en-US" sz="2000" dirty="0">
                  <a:sym typeface="Wingdings" panose="05000000000000000000" pitchFamily="2" charset="2"/>
                </a:rPr>
                <a:t>은 </a:t>
              </a:r>
              <a:r>
                <a:rPr lang="en-US" altLang="ko-KR" sz="2000" dirty="0">
                  <a:sym typeface="Wingdings" panose="05000000000000000000" pitchFamily="2" charset="2"/>
                </a:rPr>
                <a:t>ASCII </a:t>
              </a:r>
              <a:r>
                <a:rPr lang="ko-KR" altLang="en-US" sz="2000" dirty="0">
                  <a:sym typeface="Wingdings" panose="05000000000000000000" pitchFamily="2" charset="2"/>
                </a:rPr>
                <a:t>문자열로만 전송이 되기 때문에</a:t>
              </a:r>
              <a:r>
                <a:rPr lang="en-US" altLang="ko-KR" sz="2000" dirty="0">
                  <a:sym typeface="Wingdings" panose="05000000000000000000" pitchFamily="2" charset="2"/>
                </a:rPr>
                <a:t>, </a:t>
              </a:r>
              <a:r>
                <a:rPr lang="ko-KR" altLang="en-US" sz="2000" dirty="0">
                  <a:sym typeface="Wingdings" panose="05000000000000000000" pitchFamily="2" charset="2"/>
                </a:rPr>
                <a:t>대부분의 특수기호</a:t>
              </a:r>
              <a:r>
                <a:rPr lang="en-US" altLang="ko-KR" sz="2000" dirty="0">
                  <a:sym typeface="Wingdings" panose="05000000000000000000" pitchFamily="2" charset="2"/>
                </a:rPr>
                <a:t> (</a:t>
              </a:r>
              <a:r>
                <a:rPr lang="ko-KR" altLang="en-US" sz="2000" dirty="0">
                  <a:sym typeface="Wingdings" panose="05000000000000000000" pitchFamily="2" charset="2"/>
                </a:rPr>
                <a:t>또는 영어 외 다른 언어 문자</a:t>
              </a:r>
              <a:r>
                <a:rPr lang="en-US" altLang="ko-KR" sz="2000" dirty="0">
                  <a:sym typeface="Wingdings" panose="05000000000000000000" pitchFamily="2" charset="2"/>
                </a:rPr>
                <a:t>)</a:t>
              </a:r>
              <a:r>
                <a:rPr lang="ko-KR" altLang="en-US" sz="2000" dirty="0">
                  <a:sym typeface="Wingdings" panose="05000000000000000000" pitchFamily="2" charset="2"/>
                </a:rPr>
                <a:t>는 </a:t>
              </a:r>
              <a:r>
                <a:rPr lang="en-US" altLang="ko-KR" sz="2000" dirty="0">
                  <a:solidFill>
                    <a:srgbClr val="FF0000"/>
                  </a:solidFill>
                  <a:sym typeface="Wingdings" panose="05000000000000000000" pitchFamily="2" charset="2"/>
                </a:rPr>
                <a:t>%</a:t>
              </a:r>
              <a:r>
                <a:rPr lang="en-US" altLang="ko-KR" sz="2000" dirty="0">
                  <a:sym typeface="Wingdings" panose="05000000000000000000" pitchFamily="2" charset="2"/>
                </a:rPr>
                <a:t> </a:t>
              </a:r>
              <a:r>
                <a:rPr lang="ko-KR" altLang="en-US" sz="2000" dirty="0">
                  <a:sym typeface="Wingdings" panose="05000000000000000000" pitchFamily="2" charset="2"/>
                </a:rPr>
                <a:t>와 </a:t>
              </a:r>
              <a:r>
                <a:rPr lang="en-US" altLang="ko-KR" sz="2000" dirty="0">
                  <a:solidFill>
                    <a:srgbClr val="FF0000"/>
                  </a:solidFill>
                  <a:sym typeface="Wingdings" panose="05000000000000000000" pitchFamily="2" charset="2"/>
                </a:rPr>
                <a:t>2</a:t>
              </a:r>
              <a:r>
                <a:rPr lang="ko-KR" altLang="en-US" sz="2000" dirty="0">
                  <a:solidFill>
                    <a:srgbClr val="FF0000"/>
                  </a:solidFill>
                  <a:sym typeface="Wingdings" panose="05000000000000000000" pitchFamily="2" charset="2"/>
                </a:rPr>
                <a:t>개의 </a:t>
              </a:r>
              <a:r>
                <a:rPr lang="en-US" altLang="ko-KR" sz="2000" dirty="0">
                  <a:solidFill>
                    <a:srgbClr val="FF0000"/>
                  </a:solidFill>
                  <a:sym typeface="Wingdings" panose="05000000000000000000" pitchFamily="2" charset="2"/>
                </a:rPr>
                <a:t>16</a:t>
              </a:r>
              <a:r>
                <a:rPr lang="ko-KR" altLang="en-US" sz="2000" dirty="0">
                  <a:solidFill>
                    <a:srgbClr val="FF0000"/>
                  </a:solidFill>
                  <a:sym typeface="Wingdings" panose="05000000000000000000" pitchFamily="2" charset="2"/>
                </a:rPr>
                <a:t>진수</a:t>
              </a:r>
              <a:r>
                <a:rPr lang="ko-KR" altLang="en-US" sz="2000" dirty="0">
                  <a:sym typeface="Wingdings" panose="05000000000000000000" pitchFamily="2" charset="2"/>
                </a:rPr>
                <a:t>로 표현이 됩니다</a:t>
              </a:r>
              <a:r>
                <a:rPr lang="en-US" altLang="ko-KR" sz="2000" dirty="0">
                  <a:sym typeface="Wingdings" panose="05000000000000000000" pitchFamily="2" charset="2"/>
                </a:rPr>
                <a:t>. </a:t>
              </a:r>
              <a:r>
                <a:rPr lang="ko-KR" altLang="en-US" sz="2000" dirty="0">
                  <a:sym typeface="Wingdings" panose="05000000000000000000" pitchFamily="2" charset="2"/>
                </a:rPr>
                <a:t>예를 들어</a:t>
              </a:r>
              <a:r>
                <a:rPr lang="en-US" altLang="ko-KR" sz="2000" dirty="0">
                  <a:sym typeface="Wingdings" panose="05000000000000000000" pitchFamily="2" charset="2"/>
                </a:rPr>
                <a:t>, </a:t>
              </a:r>
              <a:r>
                <a:rPr lang="ko-KR" altLang="en-US" sz="2000" dirty="0">
                  <a:sym typeface="Wingdings" panose="05000000000000000000" pitchFamily="2" charset="2"/>
                </a:rPr>
                <a:t>플러스</a:t>
              </a:r>
              <a:r>
                <a:rPr lang="en-US" altLang="ko-KR" sz="2000" dirty="0">
                  <a:sym typeface="Wingdings" panose="05000000000000000000" pitchFamily="2" charset="2"/>
                </a:rPr>
                <a:t>(+)</a:t>
              </a:r>
              <a:r>
                <a:rPr lang="ko-KR" altLang="en-US" sz="2000" dirty="0">
                  <a:sym typeface="Wingdings" panose="05000000000000000000" pitchFamily="2" charset="2"/>
                </a:rPr>
                <a:t>는 </a:t>
              </a:r>
              <a:r>
                <a:rPr lang="en-US" altLang="ko-KR" sz="2000" dirty="0">
                  <a:sym typeface="Wingdings" panose="05000000000000000000" pitchFamily="2" charset="2"/>
                </a:rPr>
                <a:t>URL</a:t>
              </a:r>
              <a:r>
                <a:rPr lang="ko-KR" altLang="en-US" sz="2000" dirty="0">
                  <a:sym typeface="Wingdings" panose="05000000000000000000" pitchFamily="2" charset="2"/>
                </a:rPr>
                <a:t>에서 </a:t>
              </a:r>
              <a:r>
                <a:rPr lang="en-US" altLang="ko-KR" sz="2000" dirty="0">
                  <a:sym typeface="Wingdings" panose="05000000000000000000" pitchFamily="2" charset="2"/>
                </a:rPr>
                <a:t>%20 </a:t>
              </a:r>
              <a:r>
                <a:rPr lang="ko-KR" altLang="en-US" sz="2000" dirty="0">
                  <a:sym typeface="Wingdings" panose="05000000000000000000" pitchFamily="2" charset="2"/>
                </a:rPr>
                <a:t>으로 표현됩니다 </a:t>
              </a:r>
              <a:r>
                <a:rPr lang="en-US" altLang="ko-KR" sz="1200" dirty="0">
                  <a:sym typeface="Wingdings" panose="05000000000000000000" pitchFamily="2" charset="2"/>
                </a:rPr>
                <a:t>(</a:t>
              </a:r>
              <a:r>
                <a:rPr lang="ko-KR" altLang="en-US" sz="1200" dirty="0">
                  <a:sym typeface="Wingdings" panose="05000000000000000000" pitchFamily="2" charset="2"/>
                </a:rPr>
                <a:t>한국어</a:t>
              </a:r>
              <a:r>
                <a:rPr lang="en-US" altLang="ko-KR" sz="1200" dirty="0">
                  <a:sym typeface="Wingdings" panose="05000000000000000000" pitchFamily="2" charset="2"/>
                </a:rPr>
                <a:t>==</a:t>
              </a:r>
              <a:r>
                <a:rPr lang="it-IT" altLang="ko-KR" sz="1200" dirty="0">
                  <a:sym typeface="Wingdings" panose="05000000000000000000" pitchFamily="2" charset="2"/>
                </a:rPr>
                <a:t> %ED%95%9C%EA%B5%AD%EC%96%B4)</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Query</a:t>
              </a:r>
              <a:r>
                <a:rPr lang="ko-KR" altLang="en-US" sz="2000" dirty="0">
                  <a:sym typeface="Wingdings" panose="05000000000000000000" pitchFamily="2" charset="2"/>
                </a:rPr>
                <a:t>에서 공백</a:t>
              </a:r>
              <a:r>
                <a:rPr lang="en-US" altLang="ko-KR" sz="2000" dirty="0">
                  <a:sym typeface="Wingdings" panose="05000000000000000000" pitchFamily="2" charset="2"/>
                </a:rPr>
                <a:t>( )</a:t>
              </a:r>
              <a:r>
                <a:rPr lang="ko-KR" altLang="en-US" sz="2000" dirty="0">
                  <a:sym typeface="Wingdings" panose="05000000000000000000" pitchFamily="2" charset="2"/>
                </a:rPr>
                <a:t>은 자동으로 플러스</a:t>
              </a:r>
              <a:r>
                <a:rPr lang="en-US" altLang="ko-KR" sz="2000" dirty="0">
                  <a:sym typeface="Wingdings" panose="05000000000000000000" pitchFamily="2" charset="2"/>
                </a:rPr>
                <a:t>(+)</a:t>
              </a:r>
              <a:r>
                <a:rPr lang="ko-KR" altLang="en-US" sz="2000" dirty="0">
                  <a:sym typeface="Wingdings" panose="05000000000000000000" pitchFamily="2" charset="2"/>
                </a:rPr>
                <a:t>로 대체됩니다</a:t>
              </a:r>
              <a:r>
                <a:rPr lang="en-US" altLang="ko-KR" sz="2000" dirty="0">
                  <a:sym typeface="Wingdings" panose="05000000000000000000" pitchFamily="2" charset="2"/>
                </a:rPr>
                <a:t>. Path</a:t>
              </a:r>
              <a:r>
                <a:rPr lang="ko-KR" altLang="en-US" sz="2000" dirty="0">
                  <a:sym typeface="Wingdings" panose="05000000000000000000" pitchFamily="2" charset="2"/>
                </a:rPr>
                <a:t>에서는 공백</a:t>
              </a:r>
              <a:r>
                <a:rPr lang="en-US" altLang="ko-KR" sz="2000" dirty="0">
                  <a:sym typeface="Wingdings" panose="05000000000000000000" pitchFamily="2" charset="2"/>
                </a:rPr>
                <a:t>( )</a:t>
              </a:r>
              <a:r>
                <a:rPr lang="ko-KR" altLang="en-US" sz="2000" dirty="0">
                  <a:sym typeface="Wingdings" panose="05000000000000000000" pitchFamily="2" charset="2"/>
                </a:rPr>
                <a:t>이 사용될 수 없으며</a:t>
              </a:r>
              <a:r>
                <a:rPr lang="en-US" altLang="ko-KR" sz="2000" dirty="0">
                  <a:sym typeface="Wingdings" panose="05000000000000000000" pitchFamily="2" charset="2"/>
                </a:rPr>
                <a:t>, </a:t>
              </a:r>
              <a:r>
                <a:rPr lang="ko-KR" altLang="en-US" sz="2000" dirty="0">
                  <a:sym typeface="Wingdings" panose="05000000000000000000" pitchFamily="2" charset="2"/>
                </a:rPr>
                <a:t>플러스</a:t>
              </a:r>
              <a:r>
                <a:rPr lang="en-US" altLang="ko-KR" sz="2000" dirty="0">
                  <a:sym typeface="Wingdings" panose="05000000000000000000" pitchFamily="2" charset="2"/>
                </a:rPr>
                <a:t>(+)</a:t>
              </a:r>
              <a:r>
                <a:rPr lang="ko-KR" altLang="en-US" sz="2000" dirty="0">
                  <a:sym typeface="Wingdings" panose="05000000000000000000" pitchFamily="2" charset="2"/>
                </a:rPr>
                <a:t>로도 대체될 수가 없습니다</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Path</a:t>
              </a:r>
              <a:r>
                <a:rPr lang="ko-KR" altLang="en-US" sz="2000" dirty="0">
                  <a:sym typeface="Wingdings" panose="05000000000000000000" pitchFamily="2" charset="2"/>
                </a:rPr>
                <a:t>에서 </a:t>
              </a:r>
              <a:r>
                <a:rPr lang="en-US" altLang="ko-KR" sz="2000" dirty="0">
                  <a:sym typeface="Wingdings" panose="05000000000000000000" pitchFamily="2" charset="2"/>
                </a:rPr>
                <a:t>. </a:t>
              </a:r>
              <a:r>
                <a:rPr lang="ko-KR" altLang="en-US" sz="2000" dirty="0">
                  <a:sym typeface="Wingdings" panose="05000000000000000000" pitchFamily="2" charset="2"/>
                </a:rPr>
                <a:t>또는 </a:t>
              </a:r>
              <a:r>
                <a:rPr lang="en-US" altLang="ko-KR" sz="2000" dirty="0">
                  <a:sym typeface="Wingdings" panose="05000000000000000000" pitchFamily="2" charset="2"/>
                </a:rPr>
                <a:t>.. </a:t>
              </a:r>
              <a:r>
                <a:rPr lang="ko-KR" altLang="en-US" sz="2000" dirty="0">
                  <a:sym typeface="Wingdings" panose="05000000000000000000" pitchFamily="2" charset="2"/>
                </a:rPr>
                <a:t>은 </a:t>
              </a:r>
              <a:r>
                <a:rPr lang="en-US" altLang="ko-KR" sz="2000" dirty="0">
                  <a:sym typeface="Wingdings" panose="05000000000000000000" pitchFamily="2" charset="2"/>
                </a:rPr>
                <a:t>redirect</a:t>
              </a:r>
              <a:r>
                <a:rPr lang="ko-KR" altLang="en-US" sz="2000" dirty="0">
                  <a:sym typeface="Wingdings" panose="05000000000000000000" pitchFamily="2" charset="2"/>
                </a:rPr>
                <a:t>로 사용될 수가 있습니다</a:t>
              </a:r>
              <a:r>
                <a:rPr lang="en-US" altLang="ko-KR" sz="2000" dirty="0">
                  <a:sym typeface="Wingdings" panose="05000000000000000000" pitchFamily="2" charset="2"/>
                </a:rPr>
                <a:t> (</a:t>
              </a:r>
              <a:r>
                <a:rPr lang="ko-KR" altLang="en-US" sz="2000" dirty="0">
                  <a:sym typeface="Wingdings" panose="05000000000000000000" pitchFamily="2" charset="2"/>
                  <a:hlinkClick r:id="rId3"/>
                </a:rPr>
                <a:t>스택 참고</a:t>
              </a:r>
              <a:r>
                <a:rPr lang="en-US" altLang="ko-KR" sz="2000" dirty="0">
                  <a:sym typeface="Wingdings" panose="05000000000000000000" pitchFamily="2" charset="2"/>
                </a:rPr>
                <a:t>).</a:t>
              </a:r>
            </a:p>
          </p:txBody>
        </p:sp>
      </p:grpSp>
      <p:pic>
        <p:nvPicPr>
          <p:cNvPr id="18" name="그림 17">
            <a:extLst>
              <a:ext uri="{FF2B5EF4-FFF2-40B4-BE49-F238E27FC236}">
                <a16:creationId xmlns:a16="http://schemas.microsoft.com/office/drawing/2014/main" id="{09D4AFEA-BEF8-45A3-9D86-397939B90721}"/>
              </a:ext>
            </a:extLst>
          </p:cNvPr>
          <p:cNvPicPr>
            <a:picLocks noChangeAspect="1"/>
          </p:cNvPicPr>
          <p:nvPr/>
        </p:nvPicPr>
        <p:blipFill>
          <a:blip r:embed="rId4"/>
          <a:stretch>
            <a:fillRect/>
          </a:stretch>
        </p:blipFill>
        <p:spPr>
          <a:xfrm>
            <a:off x="6096000" y="1271452"/>
            <a:ext cx="5795991" cy="3122805"/>
          </a:xfrm>
          <a:prstGeom prst="rect">
            <a:avLst/>
          </a:prstGeom>
        </p:spPr>
      </p:pic>
      <p:sp>
        <p:nvSpPr>
          <p:cNvPr id="19" name="TextBox 18">
            <a:extLst>
              <a:ext uri="{FF2B5EF4-FFF2-40B4-BE49-F238E27FC236}">
                <a16:creationId xmlns:a16="http://schemas.microsoft.com/office/drawing/2014/main" id="{88026290-44C8-44BD-8BD8-F2F167F23307}"/>
              </a:ext>
            </a:extLst>
          </p:cNvPr>
          <p:cNvSpPr txBox="1"/>
          <p:nvPr/>
        </p:nvSpPr>
        <p:spPr>
          <a:xfrm>
            <a:off x="7696418" y="4394257"/>
            <a:ext cx="2595154" cy="369332"/>
          </a:xfrm>
          <a:prstGeom prst="rect">
            <a:avLst/>
          </a:prstGeom>
          <a:noFill/>
        </p:spPr>
        <p:txBody>
          <a:bodyPr wrap="square" rtlCol="0">
            <a:spAutoFit/>
          </a:bodyPr>
          <a:lstStyle/>
          <a:p>
            <a:pPr algn="ctr"/>
            <a:r>
              <a:rPr lang="ko-KR" altLang="en-US" dirty="0"/>
              <a:t>출처</a:t>
            </a:r>
            <a:r>
              <a:rPr lang="en-US" altLang="ko-KR" dirty="0"/>
              <a:t>: </a:t>
            </a:r>
            <a:r>
              <a:rPr lang="en-US" altLang="ko-KR" dirty="0">
                <a:hlinkClick r:id="rId5"/>
              </a:rPr>
              <a:t>RFC 1738</a:t>
            </a:r>
            <a:endParaRPr lang="ko-KR" altLang="en-US" dirty="0"/>
          </a:p>
        </p:txBody>
      </p:sp>
    </p:spTree>
    <p:extLst>
      <p:ext uri="{BB962C8B-B14F-4D97-AF65-F5344CB8AC3E}">
        <p14:creationId xmlns:p14="http://schemas.microsoft.com/office/powerpoint/2010/main" val="378323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3. </a:t>
            </a:r>
            <a:r>
              <a:rPr lang="ko-KR" altLang="en-US" dirty="0"/>
              <a:t>이메일</a:t>
            </a:r>
            <a:r>
              <a:rPr lang="en-US" altLang="ko-KR" dirty="0"/>
              <a:t> </a:t>
            </a:r>
            <a:r>
              <a:rPr lang="ko-KR" altLang="en-US" dirty="0"/>
              <a:t>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6"/>
            <a:ext cx="11856722" cy="1976552"/>
          </a:xfrm>
        </p:spPr>
        <p:txBody>
          <a:bodyPr/>
          <a:lstStyle/>
          <a:p>
            <a:pPr>
              <a:lnSpc>
                <a:spcPct val="100000"/>
              </a:lnSpc>
            </a:pPr>
            <a:r>
              <a:rPr lang="en-US" altLang="ko-KR" sz="2000" dirty="0">
                <a:sym typeface="Wingdings" panose="05000000000000000000" pitchFamily="2" charset="2"/>
              </a:rPr>
              <a:t>account@domain.com </a:t>
            </a:r>
            <a:r>
              <a:rPr lang="ko-KR" altLang="en-US" sz="2000" dirty="0">
                <a:sym typeface="Wingdings" panose="05000000000000000000" pitchFamily="2" charset="2"/>
              </a:rPr>
              <a:t>형식의 이메일을 처리합니다</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URL </a:t>
            </a:r>
            <a:r>
              <a:rPr lang="ko-KR" altLang="en-US" sz="2000" dirty="0">
                <a:sym typeface="Wingdings" panose="05000000000000000000" pitchFamily="2" charset="2"/>
              </a:rPr>
              <a:t>처리 후 바로 적용 하는게 좋습니다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일반적으로 이메일 아이디는 </a:t>
            </a:r>
            <a:r>
              <a:rPr lang="ko-KR" altLang="en-US" sz="2000" dirty="0">
                <a:solidFill>
                  <a:srgbClr val="FF0000"/>
                </a:solidFill>
                <a:sym typeface="Wingdings" panose="05000000000000000000" pitchFamily="2" charset="2"/>
              </a:rPr>
              <a:t>알파벳</a:t>
            </a:r>
            <a:r>
              <a:rPr lang="en-US" altLang="ko-KR" sz="2000" dirty="0">
                <a:sym typeface="Wingdings" panose="05000000000000000000" pitchFamily="2" charset="2"/>
              </a:rPr>
              <a:t>, </a:t>
            </a:r>
            <a:r>
              <a:rPr lang="en-US" altLang="ko-KR" sz="2000" dirty="0">
                <a:solidFill>
                  <a:srgbClr val="FF0000"/>
                </a:solidFill>
                <a:sym typeface="Wingdings" panose="05000000000000000000" pitchFamily="2" charset="2"/>
              </a:rPr>
              <a:t>_</a:t>
            </a:r>
            <a:r>
              <a:rPr lang="en-US" altLang="ko-KR" sz="2000" dirty="0">
                <a:sym typeface="Wingdings" panose="05000000000000000000" pitchFamily="2" charset="2"/>
              </a:rPr>
              <a:t>, </a:t>
            </a:r>
            <a:r>
              <a:rPr lang="en-US" altLang="ko-KR" sz="2000" dirty="0">
                <a:solidFill>
                  <a:srgbClr val="FF0000"/>
                </a:solidFill>
                <a:sym typeface="Wingdings" panose="05000000000000000000" pitchFamily="2" charset="2"/>
              </a:rPr>
              <a:t>.</a:t>
            </a:r>
            <a:r>
              <a:rPr lang="en-US" altLang="ko-KR" sz="2000" dirty="0">
                <a:sym typeface="Wingdings" panose="05000000000000000000" pitchFamily="2" charset="2"/>
              </a:rPr>
              <a:t>, </a:t>
            </a:r>
            <a:r>
              <a:rPr lang="ko-KR" altLang="en-US" sz="2000" dirty="0">
                <a:sym typeface="Wingdings" panose="05000000000000000000" pitchFamily="2" charset="2"/>
              </a:rPr>
              <a:t>그리고 </a:t>
            </a:r>
            <a:r>
              <a:rPr lang="ko-KR" altLang="en-US" sz="2000" dirty="0">
                <a:solidFill>
                  <a:srgbClr val="FF0000"/>
                </a:solidFill>
                <a:sym typeface="Wingdings" panose="05000000000000000000" pitchFamily="2" charset="2"/>
              </a:rPr>
              <a:t>숫자</a:t>
            </a:r>
            <a:r>
              <a:rPr lang="ko-KR" altLang="en-US" sz="2000" dirty="0">
                <a:sym typeface="Wingdings" panose="05000000000000000000" pitchFamily="2" charset="2"/>
              </a:rPr>
              <a:t>의 조합으로만 사용하되</a:t>
            </a:r>
            <a:r>
              <a:rPr lang="en-US" altLang="ko-KR" sz="2000" dirty="0">
                <a:sym typeface="Wingdings" panose="05000000000000000000" pitchFamily="2" charset="2"/>
              </a:rPr>
              <a:t>, </a:t>
            </a:r>
            <a:r>
              <a:rPr lang="ko-KR" altLang="en-US" sz="2000" dirty="0">
                <a:sym typeface="Wingdings" panose="05000000000000000000" pitchFamily="2" charset="2"/>
              </a:rPr>
              <a:t>도메인별로 다를 수도 있습니다</a:t>
            </a:r>
            <a:r>
              <a:rPr lang="en-US" altLang="ko-KR" sz="2000" dirty="0">
                <a:sym typeface="Wingdings" panose="05000000000000000000" pitchFamily="2" charset="2"/>
              </a:rPr>
              <a:t> (</a:t>
            </a:r>
            <a:r>
              <a:rPr lang="en-US" altLang="ko-KR" sz="2000" dirty="0">
                <a:sym typeface="Wingdings" panose="05000000000000000000" pitchFamily="2" charset="2"/>
                <a:hlinkClick r:id="rId2"/>
              </a:rPr>
              <a:t>RFC 5322</a:t>
            </a:r>
            <a:r>
              <a:rPr lang="en-US" altLang="ko-KR" sz="2000" dirty="0">
                <a:sym typeface="Wingdings" panose="05000000000000000000" pitchFamily="2" charset="2"/>
              </a:rPr>
              <a:t> </a:t>
            </a:r>
            <a:r>
              <a:rPr lang="ko-KR" altLang="en-US" sz="2000" dirty="0">
                <a:sym typeface="Wingdings" panose="05000000000000000000" pitchFamily="2" charset="2"/>
              </a:rPr>
              <a:t>표준 참고</a:t>
            </a:r>
            <a:r>
              <a:rPr lang="en-US" altLang="ko-KR" sz="2000" dirty="0">
                <a:sym typeface="Wingdings" panose="05000000000000000000" pitchFamily="2" charset="2"/>
              </a:rPr>
              <a:t>).</a:t>
            </a: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3492138"/>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hong.gildong88@example.com</a:t>
            </a:r>
            <a:r>
              <a:rPr lang="ko-KR" altLang="en-US" dirty="0">
                <a:solidFill>
                  <a:schemeClr val="tx1"/>
                </a:solidFill>
              </a:rPr>
              <a:t>로 연락주세요</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3979817"/>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3492137"/>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email</a:t>
            </a:r>
            <a:r>
              <a:rPr lang="ko-KR" altLang="en-US" dirty="0">
                <a:solidFill>
                  <a:schemeClr val="tx1"/>
                </a:solidFill>
              </a:rPr>
              <a:t>로 연락주세요</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122721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DC094A8-A4FE-467F-9CF1-F840A917FA5E}"/>
              </a:ext>
            </a:extLst>
          </p:cNvPr>
          <p:cNvSpPr>
            <a:spLocks noGrp="1"/>
          </p:cNvSpPr>
          <p:nvPr>
            <p:ph type="title"/>
          </p:nvPr>
        </p:nvSpPr>
        <p:spPr>
          <a:xfrm>
            <a:off x="0" y="1"/>
            <a:ext cx="12192000" cy="965200"/>
          </a:xfrm>
        </p:spPr>
        <p:txBody>
          <a:bodyPr/>
          <a:lstStyle/>
          <a:p>
            <a:r>
              <a:rPr lang="en-US" altLang="ko-KR" dirty="0"/>
              <a:t>4. </a:t>
            </a:r>
            <a:r>
              <a:rPr lang="ko-KR" altLang="en-US" dirty="0"/>
              <a:t>전화번호</a:t>
            </a:r>
            <a:r>
              <a:rPr lang="en-US" altLang="ko-KR" dirty="0"/>
              <a:t> </a:t>
            </a:r>
            <a:r>
              <a:rPr lang="ko-KR" altLang="en-US" dirty="0"/>
              <a:t>처리</a:t>
            </a:r>
          </a:p>
        </p:txBody>
      </p:sp>
      <p:sp>
        <p:nvSpPr>
          <p:cNvPr id="5" name="내용 개체 틀 2">
            <a:extLst>
              <a:ext uri="{FF2B5EF4-FFF2-40B4-BE49-F238E27FC236}">
                <a16:creationId xmlns:a16="http://schemas.microsoft.com/office/drawing/2014/main" id="{F602CA59-1FDD-4763-9E08-FC1FEE2F0BB2}"/>
              </a:ext>
            </a:extLst>
          </p:cNvPr>
          <p:cNvSpPr>
            <a:spLocks noGrp="1"/>
          </p:cNvSpPr>
          <p:nvPr>
            <p:ph idx="1"/>
          </p:nvPr>
        </p:nvSpPr>
        <p:spPr>
          <a:xfrm>
            <a:off x="172718" y="1027905"/>
            <a:ext cx="11856722" cy="2620985"/>
          </a:xfrm>
        </p:spPr>
        <p:txBody>
          <a:bodyPr/>
          <a:lstStyle/>
          <a:p>
            <a:pPr>
              <a:lnSpc>
                <a:spcPct val="100000"/>
              </a:lnSpc>
            </a:pPr>
            <a:r>
              <a:rPr lang="en-US" altLang="ko-KR" sz="2000" dirty="0">
                <a:sym typeface="Wingdings" panose="05000000000000000000" pitchFamily="2" charset="2"/>
              </a:rPr>
              <a:t>000-0000-0000</a:t>
            </a:r>
            <a:r>
              <a:rPr lang="ko-KR" altLang="en-US" sz="2000" dirty="0">
                <a:sym typeface="Wingdings" panose="05000000000000000000" pitchFamily="2" charset="2"/>
              </a:rPr>
              <a:t> 형식의 국내 전화번호를 처리합니다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대표번호는 제외합니다</a:t>
            </a:r>
            <a:r>
              <a:rPr lang="en-US" altLang="ko-KR" sz="2000" dirty="0">
                <a:sym typeface="Wingdings" panose="05000000000000000000" pitchFamily="2" charset="2"/>
              </a:rPr>
              <a:t>. </a:t>
            </a:r>
            <a:r>
              <a:rPr lang="ko-KR" altLang="en-US" sz="2000" dirty="0">
                <a:sym typeface="Wingdings" panose="05000000000000000000" pitchFamily="2" charset="2"/>
              </a:rPr>
              <a:t>일반 전화번호는 개인정보 누출 우려가 있지만</a:t>
            </a:r>
            <a:r>
              <a:rPr lang="en-US" altLang="ko-KR" sz="2000" dirty="0">
                <a:sym typeface="Wingdings" panose="05000000000000000000" pitchFamily="2" charset="2"/>
              </a:rPr>
              <a:t>, </a:t>
            </a:r>
            <a:r>
              <a:rPr lang="ko-KR" altLang="en-US" sz="2000" dirty="0">
                <a:sym typeface="Wingdings" panose="05000000000000000000" pitchFamily="2" charset="2"/>
              </a:rPr>
              <a:t>대표번호는 그렇지 않습니다</a:t>
            </a:r>
            <a:r>
              <a:rPr lang="en-US" altLang="ko-KR" sz="2000" dirty="0">
                <a:sym typeface="Wingdings" panose="05000000000000000000" pitchFamily="2" charset="2"/>
              </a:rPr>
              <a:t>. </a:t>
            </a:r>
            <a:r>
              <a:rPr lang="ko-KR" altLang="en-US" sz="2000" dirty="0">
                <a:sym typeface="Wingdings" panose="05000000000000000000" pitchFamily="2" charset="2"/>
              </a:rPr>
              <a:t>더불어</a:t>
            </a:r>
            <a:r>
              <a:rPr lang="en-US" altLang="ko-KR" sz="2000" dirty="0">
                <a:sym typeface="Wingdings" panose="05000000000000000000" pitchFamily="2" charset="2"/>
              </a:rPr>
              <a:t>, </a:t>
            </a:r>
            <a:r>
              <a:rPr lang="ko-KR" altLang="en-US" sz="2000" dirty="0">
                <a:sym typeface="Wingdings" panose="05000000000000000000" pitchFamily="2" charset="2"/>
              </a:rPr>
              <a:t>대표번호를 통해서 정보를 추출할 수가 있습니다</a:t>
            </a:r>
            <a:r>
              <a:rPr lang="en-US" altLang="ko-KR" sz="2000" dirty="0">
                <a:sym typeface="Wingdings" panose="05000000000000000000" pitchFamily="2" charset="2"/>
              </a:rPr>
              <a:t>.</a:t>
            </a:r>
          </a:p>
          <a:p>
            <a:pPr>
              <a:lnSpc>
                <a:spcPct val="100000"/>
              </a:lnSpc>
            </a:pPr>
            <a:r>
              <a:rPr lang="ko-KR" altLang="en-US" sz="2000" dirty="0">
                <a:sym typeface="Wingdings" panose="05000000000000000000" pitchFamily="2" charset="2"/>
              </a:rPr>
              <a:t>상황에 따라서 하이픈</a:t>
            </a:r>
            <a:r>
              <a:rPr lang="en-US" altLang="ko-KR" sz="2000" dirty="0">
                <a:sym typeface="Wingdings" panose="05000000000000000000" pitchFamily="2" charset="2"/>
              </a:rPr>
              <a:t>(-) </a:t>
            </a:r>
            <a:r>
              <a:rPr lang="ko-KR" altLang="en-US" sz="2000" dirty="0">
                <a:sym typeface="Wingdings" panose="05000000000000000000" pitchFamily="2" charset="2"/>
              </a:rPr>
              <a:t>대신에 점</a:t>
            </a:r>
            <a:r>
              <a:rPr lang="en-US" altLang="ko-KR" sz="2000" dirty="0">
                <a:sym typeface="Wingdings" panose="05000000000000000000" pitchFamily="2" charset="2"/>
              </a:rPr>
              <a:t>(.) </a:t>
            </a:r>
            <a:r>
              <a:rPr lang="ko-KR" altLang="en-US" sz="2000" dirty="0">
                <a:sym typeface="Wingdings" panose="05000000000000000000" pitchFamily="2" charset="2"/>
              </a:rPr>
              <a:t>또는 공백</a:t>
            </a:r>
            <a:r>
              <a:rPr lang="en-US" altLang="ko-KR" sz="2000" dirty="0">
                <a:sym typeface="Wingdings" panose="05000000000000000000" pitchFamily="2" charset="2"/>
              </a:rPr>
              <a:t>( )</a:t>
            </a:r>
            <a:r>
              <a:rPr lang="ko-KR" altLang="en-US" sz="2000" dirty="0">
                <a:sym typeface="Wingdings" panose="05000000000000000000" pitchFamily="2" charset="2"/>
              </a:rPr>
              <a:t>이 사용되는 경우가 있으며</a:t>
            </a:r>
            <a:r>
              <a:rPr lang="en-US" altLang="ko-KR" sz="2000" dirty="0">
                <a:sym typeface="Wingdings" panose="05000000000000000000" pitchFamily="2" charset="2"/>
              </a:rPr>
              <a:t>, </a:t>
            </a:r>
            <a:r>
              <a:rPr lang="ko-KR" altLang="en-US" sz="2000" dirty="0">
                <a:sym typeface="Wingdings" panose="05000000000000000000" pitchFamily="2" charset="2"/>
              </a:rPr>
              <a:t>어떤 기호도 없는 경우도 있습니다</a:t>
            </a:r>
            <a:r>
              <a:rPr lang="en-US" altLang="ko-KR" sz="2000" dirty="0">
                <a:sym typeface="Wingdings" panose="05000000000000000000" pitchFamily="2" charset="2"/>
              </a:rPr>
              <a:t>. </a:t>
            </a:r>
            <a:r>
              <a:rPr lang="ko-KR" altLang="en-US" sz="2000" dirty="0">
                <a:sym typeface="Wingdings" panose="05000000000000000000" pitchFamily="2" charset="2"/>
              </a:rPr>
              <a:t>안 좋은 케이스는 </a:t>
            </a:r>
            <a:r>
              <a:rPr lang="ko-KR" altLang="en-US" sz="2000" dirty="0">
                <a:sym typeface="Wingdings" panose="05000000000000000000" pitchFamily="2" charset="2"/>
                <a:hlinkClick r:id="rId2"/>
              </a:rPr>
              <a:t>대시</a:t>
            </a:r>
            <a:r>
              <a:rPr lang="en-US" altLang="ko-KR" sz="2000" dirty="0">
                <a:sym typeface="Wingdings" panose="05000000000000000000" pitchFamily="2" charset="2"/>
                <a:hlinkClick r:id="rId2"/>
              </a:rPr>
              <a:t>(—)</a:t>
            </a:r>
            <a:r>
              <a:rPr lang="ko-KR" altLang="en-US" sz="2000" dirty="0">
                <a:sym typeface="Wingdings" panose="05000000000000000000" pitchFamily="2" charset="2"/>
              </a:rPr>
              <a:t>가 사용되는 경우인데</a:t>
            </a:r>
            <a:r>
              <a:rPr lang="en-US" altLang="ko-KR" sz="2000" dirty="0">
                <a:sym typeface="Wingdings" panose="05000000000000000000" pitchFamily="2" charset="2"/>
              </a:rPr>
              <a:t>, </a:t>
            </a:r>
            <a:r>
              <a:rPr lang="ko-KR" altLang="en-US" sz="2000" dirty="0">
                <a:sym typeface="Wingdings" panose="05000000000000000000" pitchFamily="2" charset="2"/>
              </a:rPr>
              <a:t>대시도 여러 종류가 있기 때문에</a:t>
            </a:r>
            <a:r>
              <a:rPr lang="en-US" altLang="ko-KR" sz="2000" dirty="0">
                <a:sym typeface="Wingdings" panose="05000000000000000000" pitchFamily="2" charset="2"/>
              </a:rPr>
              <a:t>, </a:t>
            </a:r>
            <a:r>
              <a:rPr lang="ko-KR" altLang="en-US" sz="2000" dirty="0">
                <a:sym typeface="Wingdings" panose="05000000000000000000" pitchFamily="2" charset="2"/>
              </a:rPr>
              <a:t>모든 기호를 잡거나 아니면 특수 케이스들은 예외로 처리합니다</a:t>
            </a:r>
            <a:r>
              <a:rPr lang="en-US" altLang="ko-KR" sz="2000" dirty="0">
                <a:sym typeface="Wingdings" panose="05000000000000000000" pitchFamily="2" charset="2"/>
              </a:rPr>
              <a:t>.</a:t>
            </a:r>
          </a:p>
          <a:p>
            <a:pPr>
              <a:lnSpc>
                <a:spcPct val="100000"/>
              </a:lnSpc>
            </a:pPr>
            <a:r>
              <a:rPr lang="en-US" altLang="ko-KR" sz="2000" dirty="0">
                <a:sym typeface="Wingdings" panose="05000000000000000000" pitchFamily="2" charset="2"/>
              </a:rPr>
              <a:t>URL &amp; </a:t>
            </a:r>
            <a:r>
              <a:rPr lang="ko-KR" altLang="en-US" sz="2000" dirty="0">
                <a:sym typeface="Wingdings" panose="05000000000000000000" pitchFamily="2" charset="2"/>
              </a:rPr>
              <a:t>이메일 처리와 마찬가지로 데이터 전처리 초기 단계에 적용 하는게 좋습니다</a:t>
            </a:r>
            <a:r>
              <a:rPr lang="en-US" altLang="ko-KR" sz="2000" dirty="0">
                <a:sym typeface="Wingdings" panose="05000000000000000000" pitchFamily="2" charset="2"/>
              </a:rPr>
              <a:t>.</a:t>
            </a:r>
          </a:p>
          <a:p>
            <a:pPr>
              <a:lnSpc>
                <a:spcPct val="100000"/>
              </a:lnSpc>
            </a:pPr>
            <a:endParaRPr lang="en-US" altLang="ko-KR" sz="2000" dirty="0">
              <a:sym typeface="Wingdings" panose="05000000000000000000" pitchFamily="2" charset="2"/>
            </a:endParaRPr>
          </a:p>
        </p:txBody>
      </p:sp>
      <p:sp>
        <p:nvSpPr>
          <p:cNvPr id="6" name="말풍선: 사각형 5">
            <a:extLst>
              <a:ext uri="{FF2B5EF4-FFF2-40B4-BE49-F238E27FC236}">
                <a16:creationId xmlns:a16="http://schemas.microsoft.com/office/drawing/2014/main" id="{C913B099-E61C-40BA-BB4D-964AC16882F0}"/>
              </a:ext>
            </a:extLst>
          </p:cNvPr>
          <p:cNvSpPr/>
          <p:nvPr/>
        </p:nvSpPr>
        <p:spPr>
          <a:xfrm>
            <a:off x="1741717" y="4005944"/>
            <a:ext cx="3082834" cy="1698171"/>
          </a:xfrm>
          <a:prstGeom prst="wedgeRectCallou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010-123-5678, </a:t>
            </a:r>
            <a:r>
              <a:rPr lang="ko-KR" altLang="en-US" dirty="0">
                <a:solidFill>
                  <a:schemeClr val="tx1"/>
                </a:solidFill>
              </a:rPr>
              <a:t>또는 </a:t>
            </a:r>
            <a:r>
              <a:rPr lang="en-US" altLang="ko-KR" dirty="0">
                <a:solidFill>
                  <a:schemeClr val="tx1"/>
                </a:solidFill>
              </a:rPr>
              <a:t>032 7777 8888</a:t>
            </a:r>
            <a:r>
              <a:rPr lang="ko-KR" altLang="en-US" dirty="0">
                <a:solidFill>
                  <a:schemeClr val="tx1"/>
                </a:solidFill>
              </a:rPr>
              <a:t>으로 연락주세요</a:t>
            </a:r>
            <a:r>
              <a:rPr lang="en-US" altLang="ko-KR" dirty="0">
                <a:solidFill>
                  <a:schemeClr val="tx1"/>
                </a:solidFill>
              </a:rPr>
              <a:t>. FAX</a:t>
            </a:r>
            <a:r>
              <a:rPr lang="ko-KR" altLang="en-US" dirty="0">
                <a:solidFill>
                  <a:schemeClr val="tx1"/>
                </a:solidFill>
              </a:rPr>
              <a:t>는 </a:t>
            </a:r>
            <a:r>
              <a:rPr lang="en-US" altLang="ko-KR" dirty="0">
                <a:solidFill>
                  <a:schemeClr val="tx1"/>
                </a:solidFill>
              </a:rPr>
              <a:t>070.5555.6666</a:t>
            </a:r>
            <a:r>
              <a:rPr lang="ko-KR" altLang="en-US" dirty="0">
                <a:solidFill>
                  <a:schemeClr val="tx1"/>
                </a:solidFill>
              </a:rPr>
              <a:t>입니다</a:t>
            </a:r>
            <a:r>
              <a:rPr lang="en-US" altLang="ko-KR" dirty="0">
                <a:solidFill>
                  <a:schemeClr val="tx1"/>
                </a:solidFill>
              </a:rPr>
              <a:t>.</a:t>
            </a:r>
          </a:p>
        </p:txBody>
      </p:sp>
      <p:sp>
        <p:nvSpPr>
          <p:cNvPr id="7" name="화살표: 오른쪽 6">
            <a:extLst>
              <a:ext uri="{FF2B5EF4-FFF2-40B4-BE49-F238E27FC236}">
                <a16:creationId xmlns:a16="http://schemas.microsoft.com/office/drawing/2014/main" id="{3F031D48-74D2-4605-AF28-277FDCA53FD8}"/>
              </a:ext>
            </a:extLst>
          </p:cNvPr>
          <p:cNvSpPr/>
          <p:nvPr/>
        </p:nvSpPr>
        <p:spPr>
          <a:xfrm>
            <a:off x="5225144" y="4493623"/>
            <a:ext cx="1637211" cy="722812"/>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모서리가 접힌 도형 7">
            <a:extLst>
              <a:ext uri="{FF2B5EF4-FFF2-40B4-BE49-F238E27FC236}">
                <a16:creationId xmlns:a16="http://schemas.microsoft.com/office/drawing/2014/main" id="{CE52254F-08BE-4BF1-8701-FCC1010BC8F1}"/>
              </a:ext>
            </a:extLst>
          </p:cNvPr>
          <p:cNvSpPr/>
          <p:nvPr/>
        </p:nvSpPr>
        <p:spPr>
          <a:xfrm>
            <a:off x="7262948" y="4005943"/>
            <a:ext cx="3082833" cy="1698171"/>
          </a:xfrm>
          <a:prstGeom prst="foldedCorner">
            <a:avLst/>
          </a:prstGeom>
          <a:solidFill>
            <a:schemeClr val="accent3">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dirty="0">
                <a:solidFill>
                  <a:schemeClr val="tx1"/>
                </a:solidFill>
              </a:rPr>
              <a:t>phone, </a:t>
            </a:r>
            <a:r>
              <a:rPr lang="ko-KR" altLang="en-US" dirty="0">
                <a:solidFill>
                  <a:schemeClr val="tx1"/>
                </a:solidFill>
              </a:rPr>
              <a:t>또는 </a:t>
            </a:r>
            <a:r>
              <a:rPr lang="en-US" altLang="ko-KR" dirty="0">
                <a:solidFill>
                  <a:schemeClr val="tx1"/>
                </a:solidFill>
              </a:rPr>
              <a:t>phone</a:t>
            </a:r>
            <a:r>
              <a:rPr lang="ko-KR" altLang="en-US" dirty="0">
                <a:solidFill>
                  <a:schemeClr val="tx1"/>
                </a:solidFill>
              </a:rPr>
              <a:t>으로 연락주세요</a:t>
            </a:r>
            <a:r>
              <a:rPr lang="en-US" altLang="ko-KR" dirty="0">
                <a:solidFill>
                  <a:schemeClr val="tx1"/>
                </a:solidFill>
              </a:rPr>
              <a:t>. FAX</a:t>
            </a:r>
            <a:r>
              <a:rPr lang="ko-KR" altLang="en-US" dirty="0">
                <a:solidFill>
                  <a:schemeClr val="tx1"/>
                </a:solidFill>
              </a:rPr>
              <a:t>는 </a:t>
            </a:r>
            <a:r>
              <a:rPr lang="en-US" altLang="ko-KR" dirty="0">
                <a:solidFill>
                  <a:schemeClr val="tx1"/>
                </a:solidFill>
              </a:rPr>
              <a:t>phone</a:t>
            </a:r>
            <a:r>
              <a:rPr lang="ko-KR" altLang="en-US" dirty="0">
                <a:solidFill>
                  <a:schemeClr val="tx1"/>
                </a:solidFill>
              </a:rPr>
              <a:t>입니다</a:t>
            </a:r>
            <a:r>
              <a:rPr lang="en-US" altLang="ko-KR" dirty="0">
                <a:solidFill>
                  <a:schemeClr val="tx1"/>
                </a:solidFill>
              </a:rPr>
              <a:t>.</a:t>
            </a:r>
            <a:endParaRPr lang="ko-KR" altLang="en-US" dirty="0">
              <a:solidFill>
                <a:schemeClr val="tx1"/>
              </a:solidFill>
            </a:endParaRPr>
          </a:p>
        </p:txBody>
      </p:sp>
    </p:spTree>
    <p:extLst>
      <p:ext uri="{BB962C8B-B14F-4D97-AF65-F5344CB8AC3E}">
        <p14:creationId xmlns:p14="http://schemas.microsoft.com/office/powerpoint/2010/main" val="1945202774"/>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3"/>
      </a:accent5>
      <a:accent6>
        <a:srgbClr val="BA7FA0"/>
      </a:accent6>
      <a:hlink>
        <a:srgbClr val="A7775C"/>
      </a:hlink>
      <a:folHlink>
        <a:srgbClr val="7F7F7F"/>
      </a:folHlink>
    </a:clrScheme>
    <a:fontScheme name="Custom 23">
      <a:majorFont>
        <a:latin typeface="Malgun Gothic Semilight"/>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1805</TotalTime>
  <Words>1720</Words>
  <Application>Microsoft Office PowerPoint</Application>
  <PresentationFormat>와이드스크린</PresentationFormat>
  <Paragraphs>124</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AvenirNext LT Pro Medium</vt:lpstr>
      <vt:lpstr>Malgun Gothic Semilight</vt:lpstr>
      <vt:lpstr>Arial</vt:lpstr>
      <vt:lpstr>Avenir Next LT Pro</vt:lpstr>
      <vt:lpstr>ExploreVTI</vt:lpstr>
      <vt:lpstr>자연어 처리 가이드</vt:lpstr>
      <vt:lpstr>이 가이드는..</vt:lpstr>
      <vt:lpstr>자연어 처리 프로세스</vt:lpstr>
      <vt:lpstr>1. 공백문자 처리</vt:lpstr>
      <vt:lpstr>2. URL 처리</vt:lpstr>
      <vt:lpstr>2.1 URL 처리 : URL 구조</vt:lpstr>
      <vt:lpstr>2.2 URL 처리 : 고려사항</vt:lpstr>
      <vt:lpstr>3. 이메일 처리</vt:lpstr>
      <vt:lpstr>4. 전화번호 처리</vt:lpstr>
      <vt:lpstr>5. 반복 글자/단어 처리</vt:lpstr>
      <vt:lpstr>6. 구두점 처리</vt:lpstr>
      <vt:lpstr>7. 사이트별 시그니처 처리</vt:lpstr>
      <vt:lpstr>8. 욕설 처리</vt:lpstr>
      <vt:lpstr>9. 필요 문자 범위로 필터링</vt:lpstr>
      <vt:lpstr>10. 맞춤법 교정기 활용</vt:lpstr>
      <vt:lpstr>자연어 처리 예시 (실 데이터)</vt:lpstr>
      <vt:lpstr>자연어 처리 추가 개선 방향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자연어 처리 가이드 by 김우빈</dc:title>
  <dc:creator>김우빈</dc:creator>
  <cp:lastModifiedBy>김우빈</cp:lastModifiedBy>
  <cp:revision>58</cp:revision>
  <dcterms:created xsi:type="dcterms:W3CDTF">2021-07-05T02:22:38Z</dcterms:created>
  <dcterms:modified xsi:type="dcterms:W3CDTF">2022-01-20T03:58:28Z</dcterms:modified>
</cp:coreProperties>
</file>