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4897-1A91-7896-F04D-AC4B5919C73B}"/>
              </a:ext>
            </a:extLst>
          </p:cNvPr>
          <p:cNvSpPr>
            <a:spLocks noGrp="1"/>
          </p:cNvSpPr>
          <p:nvPr>
            <p:ph type="ctrTitle"/>
          </p:nvPr>
        </p:nvSpPr>
        <p:spPr>
          <a:xfrm>
            <a:off x="690721" y="1972993"/>
            <a:ext cx="10690042" cy="2236763"/>
          </a:xfrm>
        </p:spPr>
        <p:txBody>
          <a:bodyPr/>
          <a:lstStyle/>
          <a:p>
            <a:pPr>
              <a:lnSpc>
                <a:spcPct val="150000"/>
              </a:lnSpc>
            </a:pPr>
            <a:r>
              <a:rPr lang="en-US" b="1" u="sng" dirty="0">
                <a:cs typeface="Times New Roman" panose="02020603050405020304" pitchFamily="18" charset="0"/>
              </a:rPr>
              <a:t>E-Commerce Sales Data Analysis Using SQL</a:t>
            </a:r>
          </a:p>
        </p:txBody>
      </p:sp>
    </p:spTree>
    <p:extLst>
      <p:ext uri="{BB962C8B-B14F-4D97-AF65-F5344CB8AC3E}">
        <p14:creationId xmlns:p14="http://schemas.microsoft.com/office/powerpoint/2010/main" val="3000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C1F4-7693-60D6-211D-DE93BDB1AD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DDFFCB-B369-3B07-5989-D6F4CDEC086E}"/>
              </a:ext>
            </a:extLst>
          </p:cNvPr>
          <p:cNvSpPr txBox="1"/>
          <p:nvPr/>
        </p:nvSpPr>
        <p:spPr>
          <a:xfrm>
            <a:off x="759655" y="70152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For each customer, retrieve the very first order, the most recent order along with the total payment amount and order date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685AEB-B674-883D-16B0-9B0BD3D6929A}"/>
              </a:ext>
            </a:extLst>
          </p:cNvPr>
          <p:cNvPicPr>
            <a:picLocks noChangeAspect="1"/>
          </p:cNvPicPr>
          <p:nvPr/>
        </p:nvPicPr>
        <p:blipFill>
          <a:blip r:embed="rId2"/>
          <a:stretch>
            <a:fillRect/>
          </a:stretch>
        </p:blipFill>
        <p:spPr>
          <a:xfrm>
            <a:off x="863954" y="1916637"/>
            <a:ext cx="9940033" cy="3935523"/>
          </a:xfrm>
          <a:prstGeom prst="rect">
            <a:avLst/>
          </a:prstGeom>
        </p:spPr>
      </p:pic>
    </p:spTree>
    <p:extLst>
      <p:ext uri="{BB962C8B-B14F-4D97-AF65-F5344CB8AC3E}">
        <p14:creationId xmlns:p14="http://schemas.microsoft.com/office/powerpoint/2010/main" val="355948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59487-73AB-F957-C689-F45A0E7E54C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60EFE51-654D-4BF1-C7C6-5D6050D0D7F9}"/>
              </a:ext>
            </a:extLst>
          </p:cNvPr>
          <p:cNvPicPr>
            <a:picLocks noChangeAspect="1"/>
          </p:cNvPicPr>
          <p:nvPr/>
        </p:nvPicPr>
        <p:blipFill>
          <a:blip r:embed="rId2"/>
          <a:stretch>
            <a:fillRect/>
          </a:stretch>
        </p:blipFill>
        <p:spPr>
          <a:xfrm>
            <a:off x="954817" y="1097422"/>
            <a:ext cx="8836298" cy="4663156"/>
          </a:xfrm>
          <a:prstGeom prst="rect">
            <a:avLst/>
          </a:prstGeom>
        </p:spPr>
      </p:pic>
    </p:spTree>
    <p:extLst>
      <p:ext uri="{BB962C8B-B14F-4D97-AF65-F5344CB8AC3E}">
        <p14:creationId xmlns:p14="http://schemas.microsoft.com/office/powerpoint/2010/main" val="309410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D7EA-7BDF-8E11-CDFD-DD1BA53510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83E479-C2B5-D9C6-8178-CCEE940A38D9}"/>
              </a:ext>
            </a:extLst>
          </p:cNvPr>
          <p:cNvSpPr txBox="1"/>
          <p:nvPr/>
        </p:nvSpPr>
        <p:spPr>
          <a:xfrm>
            <a:off x="759655" y="70152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 sql query to find the top 5 customers with the highest total spending in the last 6 months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C8C3F5-1AA6-BA2D-B746-B1FF03A4C684}"/>
              </a:ext>
            </a:extLst>
          </p:cNvPr>
          <p:cNvPicPr>
            <a:picLocks noChangeAspect="1"/>
          </p:cNvPicPr>
          <p:nvPr/>
        </p:nvPicPr>
        <p:blipFill>
          <a:blip r:embed="rId2"/>
          <a:stretch>
            <a:fillRect/>
          </a:stretch>
        </p:blipFill>
        <p:spPr>
          <a:xfrm>
            <a:off x="759655" y="1998287"/>
            <a:ext cx="10550770" cy="3206759"/>
          </a:xfrm>
          <a:prstGeom prst="rect">
            <a:avLst/>
          </a:prstGeom>
        </p:spPr>
      </p:pic>
    </p:spTree>
    <p:extLst>
      <p:ext uri="{BB962C8B-B14F-4D97-AF65-F5344CB8AC3E}">
        <p14:creationId xmlns:p14="http://schemas.microsoft.com/office/powerpoint/2010/main" val="5140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497B2-8A8B-F1A8-50C0-E81DC21D94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DA523C6-5025-1E1B-0A0A-66A2B1843AA4}"/>
              </a:ext>
            </a:extLst>
          </p:cNvPr>
          <p:cNvPicPr>
            <a:picLocks noChangeAspect="1"/>
          </p:cNvPicPr>
          <p:nvPr/>
        </p:nvPicPr>
        <p:blipFill>
          <a:blip r:embed="rId2"/>
          <a:stretch>
            <a:fillRect/>
          </a:stretch>
        </p:blipFill>
        <p:spPr>
          <a:xfrm>
            <a:off x="933230" y="1419410"/>
            <a:ext cx="8168568" cy="3293267"/>
          </a:xfrm>
          <a:prstGeom prst="rect">
            <a:avLst/>
          </a:prstGeom>
        </p:spPr>
      </p:pic>
    </p:spTree>
    <p:extLst>
      <p:ext uri="{BB962C8B-B14F-4D97-AF65-F5344CB8AC3E}">
        <p14:creationId xmlns:p14="http://schemas.microsoft.com/office/powerpoint/2010/main" val="208279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39875-C4B5-91ED-2C55-1C8C7971F2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759F0-FE18-72BD-1B60-516389085058}"/>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Product Analysis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F4895DA5-2FCE-292A-CFFF-32EDF5DD6F86}"/>
              </a:ext>
            </a:extLst>
          </p:cNvPr>
          <p:cNvSpPr txBox="1"/>
          <p:nvPr/>
        </p:nvSpPr>
        <p:spPr>
          <a:xfrm>
            <a:off x="998806" y="1814733"/>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List all product categories and the number of products in each category. Display the category name along with the corresponding product count.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E85F19-CED9-52B2-443C-AD5E5BC59A37}"/>
              </a:ext>
            </a:extLst>
          </p:cNvPr>
          <p:cNvPicPr>
            <a:picLocks noChangeAspect="1"/>
          </p:cNvPicPr>
          <p:nvPr/>
        </p:nvPicPr>
        <p:blipFill>
          <a:blip r:embed="rId2"/>
          <a:stretch>
            <a:fillRect/>
          </a:stretch>
        </p:blipFill>
        <p:spPr>
          <a:xfrm>
            <a:off x="1125601" y="3136894"/>
            <a:ext cx="9256356" cy="1097481"/>
          </a:xfrm>
          <a:prstGeom prst="rect">
            <a:avLst/>
          </a:prstGeom>
        </p:spPr>
      </p:pic>
      <p:pic>
        <p:nvPicPr>
          <p:cNvPr id="9" name="Picture 8">
            <a:extLst>
              <a:ext uri="{FF2B5EF4-FFF2-40B4-BE49-F238E27FC236}">
                <a16:creationId xmlns:a16="http://schemas.microsoft.com/office/drawing/2014/main" id="{E215905B-3197-7FC8-7428-47FD60B5770F}"/>
              </a:ext>
            </a:extLst>
          </p:cNvPr>
          <p:cNvPicPr>
            <a:picLocks noChangeAspect="1"/>
          </p:cNvPicPr>
          <p:nvPr/>
        </p:nvPicPr>
        <p:blipFill>
          <a:blip r:embed="rId3"/>
          <a:stretch>
            <a:fillRect/>
          </a:stretch>
        </p:blipFill>
        <p:spPr>
          <a:xfrm>
            <a:off x="1125601" y="4427129"/>
            <a:ext cx="4248257" cy="1804859"/>
          </a:xfrm>
          <a:prstGeom prst="rect">
            <a:avLst/>
          </a:prstGeom>
        </p:spPr>
      </p:pic>
    </p:spTree>
    <p:extLst>
      <p:ext uri="{BB962C8B-B14F-4D97-AF65-F5344CB8AC3E}">
        <p14:creationId xmlns:p14="http://schemas.microsoft.com/office/powerpoint/2010/main" val="292453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525E9-C50B-C464-0275-D1B4E6FE6F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5DB28E-9D60-E572-970C-CD207266AA5D}"/>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revenue generated by each product.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E6FCF9-395B-157D-60A4-D24E7253476D}"/>
              </a:ext>
            </a:extLst>
          </p:cNvPr>
          <p:cNvPicPr>
            <a:picLocks noChangeAspect="1"/>
          </p:cNvPicPr>
          <p:nvPr/>
        </p:nvPicPr>
        <p:blipFill>
          <a:blip r:embed="rId2"/>
          <a:stretch>
            <a:fillRect/>
          </a:stretch>
        </p:blipFill>
        <p:spPr>
          <a:xfrm>
            <a:off x="840582" y="1670970"/>
            <a:ext cx="9217818" cy="1758029"/>
          </a:xfrm>
          <a:prstGeom prst="rect">
            <a:avLst/>
          </a:prstGeom>
        </p:spPr>
      </p:pic>
      <p:pic>
        <p:nvPicPr>
          <p:cNvPr id="8" name="Picture 7">
            <a:extLst>
              <a:ext uri="{FF2B5EF4-FFF2-40B4-BE49-F238E27FC236}">
                <a16:creationId xmlns:a16="http://schemas.microsoft.com/office/drawing/2014/main" id="{2CFCE7AF-81E0-DB38-73DB-F72253350348}"/>
              </a:ext>
            </a:extLst>
          </p:cNvPr>
          <p:cNvPicPr>
            <a:picLocks noChangeAspect="1"/>
          </p:cNvPicPr>
          <p:nvPr/>
        </p:nvPicPr>
        <p:blipFill>
          <a:blip r:embed="rId3"/>
          <a:stretch>
            <a:fillRect/>
          </a:stretch>
        </p:blipFill>
        <p:spPr>
          <a:xfrm>
            <a:off x="840582" y="3539888"/>
            <a:ext cx="4561412" cy="2762438"/>
          </a:xfrm>
          <a:prstGeom prst="rect">
            <a:avLst/>
          </a:prstGeom>
        </p:spPr>
      </p:pic>
    </p:spTree>
    <p:extLst>
      <p:ext uri="{BB962C8B-B14F-4D97-AF65-F5344CB8AC3E}">
        <p14:creationId xmlns:p14="http://schemas.microsoft.com/office/powerpoint/2010/main" val="258720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C5717-9F57-0279-5813-23EDAEE2E1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4E8064-901B-4551-C08B-D6926F789D31}"/>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top 3 products in terms of revenue for each category.</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A2F2CB-0509-8D7F-A732-67A093DE79E0}"/>
              </a:ext>
            </a:extLst>
          </p:cNvPr>
          <p:cNvPicPr>
            <a:picLocks noChangeAspect="1"/>
          </p:cNvPicPr>
          <p:nvPr/>
        </p:nvPicPr>
        <p:blipFill>
          <a:blip r:embed="rId2"/>
          <a:stretch>
            <a:fillRect/>
          </a:stretch>
        </p:blipFill>
        <p:spPr>
          <a:xfrm>
            <a:off x="861748" y="1828470"/>
            <a:ext cx="9914104" cy="3925215"/>
          </a:xfrm>
          <a:prstGeom prst="rect">
            <a:avLst/>
          </a:prstGeom>
        </p:spPr>
      </p:pic>
    </p:spTree>
    <p:extLst>
      <p:ext uri="{BB962C8B-B14F-4D97-AF65-F5344CB8AC3E}">
        <p14:creationId xmlns:p14="http://schemas.microsoft.com/office/powerpoint/2010/main" val="412922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31CB8-52C6-E708-CA41-38E8CA0117E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5B51AC6-B9F3-E8D7-F1C8-6C5417AB30E0}"/>
              </a:ext>
            </a:extLst>
          </p:cNvPr>
          <p:cNvPicPr>
            <a:picLocks noChangeAspect="1"/>
          </p:cNvPicPr>
          <p:nvPr/>
        </p:nvPicPr>
        <p:blipFill>
          <a:blip r:embed="rId2"/>
          <a:stretch>
            <a:fillRect/>
          </a:stretch>
        </p:blipFill>
        <p:spPr>
          <a:xfrm>
            <a:off x="1267980" y="1248486"/>
            <a:ext cx="5808069" cy="3886222"/>
          </a:xfrm>
          <a:prstGeom prst="rect">
            <a:avLst/>
          </a:prstGeom>
        </p:spPr>
      </p:pic>
    </p:spTree>
    <p:extLst>
      <p:ext uri="{BB962C8B-B14F-4D97-AF65-F5344CB8AC3E}">
        <p14:creationId xmlns:p14="http://schemas.microsoft.com/office/powerpoint/2010/main" val="219898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418B-6F30-036E-87EC-6FF8BDA45C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3CEB4D-6203-3CFD-9420-F70D957909F1}"/>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revenue for each product category in the products table.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02EB99-1A65-CB6D-C8CF-F525076299C4}"/>
              </a:ext>
            </a:extLst>
          </p:cNvPr>
          <p:cNvPicPr>
            <a:picLocks noChangeAspect="1"/>
          </p:cNvPicPr>
          <p:nvPr/>
        </p:nvPicPr>
        <p:blipFill>
          <a:blip r:embed="rId2"/>
          <a:stretch>
            <a:fillRect/>
          </a:stretch>
        </p:blipFill>
        <p:spPr>
          <a:xfrm>
            <a:off x="911586" y="1779193"/>
            <a:ext cx="9259356" cy="1751798"/>
          </a:xfrm>
          <a:prstGeom prst="rect">
            <a:avLst/>
          </a:prstGeom>
        </p:spPr>
      </p:pic>
      <p:pic>
        <p:nvPicPr>
          <p:cNvPr id="7" name="Picture 6">
            <a:extLst>
              <a:ext uri="{FF2B5EF4-FFF2-40B4-BE49-F238E27FC236}">
                <a16:creationId xmlns:a16="http://schemas.microsoft.com/office/drawing/2014/main" id="{AA474170-0A43-BDA7-F1CE-538111BBF32B}"/>
              </a:ext>
            </a:extLst>
          </p:cNvPr>
          <p:cNvPicPr>
            <a:picLocks noChangeAspect="1"/>
          </p:cNvPicPr>
          <p:nvPr/>
        </p:nvPicPr>
        <p:blipFill>
          <a:blip r:embed="rId3"/>
          <a:stretch>
            <a:fillRect/>
          </a:stretch>
        </p:blipFill>
        <p:spPr>
          <a:xfrm>
            <a:off x="911586" y="3653406"/>
            <a:ext cx="4968709" cy="2306170"/>
          </a:xfrm>
          <a:prstGeom prst="rect">
            <a:avLst/>
          </a:prstGeom>
        </p:spPr>
      </p:pic>
    </p:spTree>
    <p:extLst>
      <p:ext uri="{BB962C8B-B14F-4D97-AF65-F5344CB8AC3E}">
        <p14:creationId xmlns:p14="http://schemas.microsoft.com/office/powerpoint/2010/main" val="2429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9FE32-1064-D7C3-12DB-C1FDA0D472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402706-89FD-2543-2A2A-E698F24D787F}"/>
              </a:ext>
            </a:extLst>
          </p:cNvPr>
          <p:cNvSpPr txBox="1"/>
          <p:nvPr/>
        </p:nvSpPr>
        <p:spPr>
          <a:xfrm>
            <a:off x="731520" y="898424"/>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For each product, calculate the total quantity sold, the total payment received.</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629CF7-B660-AAE3-DBDC-3DC1DC4571D1}"/>
              </a:ext>
            </a:extLst>
          </p:cNvPr>
          <p:cNvPicPr>
            <a:picLocks noChangeAspect="1"/>
          </p:cNvPicPr>
          <p:nvPr/>
        </p:nvPicPr>
        <p:blipFill>
          <a:blip r:embed="rId2"/>
          <a:stretch>
            <a:fillRect/>
          </a:stretch>
        </p:blipFill>
        <p:spPr>
          <a:xfrm>
            <a:off x="887104" y="1909012"/>
            <a:ext cx="9805181" cy="2240957"/>
          </a:xfrm>
          <a:prstGeom prst="rect">
            <a:avLst/>
          </a:prstGeom>
        </p:spPr>
      </p:pic>
    </p:spTree>
    <p:extLst>
      <p:ext uri="{BB962C8B-B14F-4D97-AF65-F5344CB8AC3E}">
        <p14:creationId xmlns:p14="http://schemas.microsoft.com/office/powerpoint/2010/main" val="303008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1D5D-34CE-1DEA-805D-DAD0B3369C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CCE215-5EC8-98C6-1013-EC99CDDD9B86}"/>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BC9C26C-18FE-A0EA-428B-09A880815CFA}"/>
              </a:ext>
            </a:extLst>
          </p:cNvPr>
          <p:cNvSpPr txBox="1"/>
          <p:nvPr/>
        </p:nvSpPr>
        <p:spPr>
          <a:xfrm>
            <a:off x="858130" y="1899138"/>
            <a:ext cx="9706707" cy="142199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Objective: Analyze e-commerce sales data to uncover meaningful business insights.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Tools Used: SQL.</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Dataset: 30,000 records across Customers, Products, Orders, and Payments tables.</a:t>
            </a:r>
          </a:p>
        </p:txBody>
      </p:sp>
    </p:spTree>
    <p:extLst>
      <p:ext uri="{BB962C8B-B14F-4D97-AF65-F5344CB8AC3E}">
        <p14:creationId xmlns:p14="http://schemas.microsoft.com/office/powerpoint/2010/main" val="3610056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D7767-E68D-01D4-23D1-34B8879385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F9C808C-FE97-2DC4-8BD4-21F6C2DEE1AD}"/>
              </a:ext>
            </a:extLst>
          </p:cNvPr>
          <p:cNvPicPr>
            <a:picLocks noChangeAspect="1"/>
          </p:cNvPicPr>
          <p:nvPr/>
        </p:nvPicPr>
        <p:blipFill>
          <a:blip r:embed="rId2"/>
          <a:stretch>
            <a:fillRect/>
          </a:stretch>
        </p:blipFill>
        <p:spPr>
          <a:xfrm>
            <a:off x="990491" y="1056944"/>
            <a:ext cx="8645877" cy="4288779"/>
          </a:xfrm>
          <a:prstGeom prst="rect">
            <a:avLst/>
          </a:prstGeom>
        </p:spPr>
      </p:pic>
    </p:spTree>
    <p:extLst>
      <p:ext uri="{BB962C8B-B14F-4D97-AF65-F5344CB8AC3E}">
        <p14:creationId xmlns:p14="http://schemas.microsoft.com/office/powerpoint/2010/main" val="379322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5F40-5839-7510-CA78-474845AF88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98B9D8-3076-9E3E-4C3F-1A3D6DC4E7A9}"/>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find the three products with the lowest total sales (revenue) in each category.</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1C8C7D-62D6-4C0A-75C9-9E907FC3FD45}"/>
              </a:ext>
            </a:extLst>
          </p:cNvPr>
          <p:cNvPicPr>
            <a:picLocks noChangeAspect="1"/>
          </p:cNvPicPr>
          <p:nvPr/>
        </p:nvPicPr>
        <p:blipFill>
          <a:blip r:embed="rId2"/>
          <a:stretch>
            <a:fillRect/>
          </a:stretch>
        </p:blipFill>
        <p:spPr>
          <a:xfrm>
            <a:off x="910034" y="1858752"/>
            <a:ext cx="10330052" cy="4100823"/>
          </a:xfrm>
          <a:prstGeom prst="rect">
            <a:avLst/>
          </a:prstGeom>
        </p:spPr>
      </p:pic>
    </p:spTree>
    <p:extLst>
      <p:ext uri="{BB962C8B-B14F-4D97-AF65-F5344CB8AC3E}">
        <p14:creationId xmlns:p14="http://schemas.microsoft.com/office/powerpoint/2010/main" val="931512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F7AAE-212A-10B7-E1E7-6F734496A8A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363E60F-A36E-3535-2985-78116E7BE3C8}"/>
              </a:ext>
            </a:extLst>
          </p:cNvPr>
          <p:cNvPicPr>
            <a:picLocks noChangeAspect="1"/>
          </p:cNvPicPr>
          <p:nvPr/>
        </p:nvPicPr>
        <p:blipFill>
          <a:blip r:embed="rId2"/>
          <a:stretch>
            <a:fillRect/>
          </a:stretch>
        </p:blipFill>
        <p:spPr>
          <a:xfrm>
            <a:off x="900001" y="931465"/>
            <a:ext cx="7006041" cy="4203242"/>
          </a:xfrm>
          <a:prstGeom prst="rect">
            <a:avLst/>
          </a:prstGeom>
        </p:spPr>
      </p:pic>
    </p:spTree>
    <p:extLst>
      <p:ext uri="{BB962C8B-B14F-4D97-AF65-F5344CB8AC3E}">
        <p14:creationId xmlns:p14="http://schemas.microsoft.com/office/powerpoint/2010/main" val="58907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A07A6-75B9-14EB-AB6D-413A583D97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7A5CAC-3720-5F90-F061-39BABBE0978B}"/>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Order Trends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97E0354-6914-9A93-BA17-2202DE6ACB2C}"/>
              </a:ext>
            </a:extLst>
          </p:cNvPr>
          <p:cNvSpPr txBox="1"/>
          <p:nvPr/>
        </p:nvSpPr>
        <p:spPr>
          <a:xfrm>
            <a:off x="998806" y="1814733"/>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Count the total number of orders placed.</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25D042-2FB4-CD09-8A1F-B5255A2D2180}"/>
              </a:ext>
            </a:extLst>
          </p:cNvPr>
          <p:cNvPicPr>
            <a:picLocks noChangeAspect="1"/>
          </p:cNvPicPr>
          <p:nvPr/>
        </p:nvPicPr>
        <p:blipFill>
          <a:blip r:embed="rId2"/>
          <a:stretch>
            <a:fillRect/>
          </a:stretch>
        </p:blipFill>
        <p:spPr>
          <a:xfrm>
            <a:off x="998806" y="2804253"/>
            <a:ext cx="7990449" cy="1190971"/>
          </a:xfrm>
          <a:prstGeom prst="rect">
            <a:avLst/>
          </a:prstGeom>
        </p:spPr>
      </p:pic>
      <p:pic>
        <p:nvPicPr>
          <p:cNvPr id="8" name="Picture 7">
            <a:extLst>
              <a:ext uri="{FF2B5EF4-FFF2-40B4-BE49-F238E27FC236}">
                <a16:creationId xmlns:a16="http://schemas.microsoft.com/office/drawing/2014/main" id="{11892400-493E-F68D-8460-C6CB8CB13693}"/>
              </a:ext>
            </a:extLst>
          </p:cNvPr>
          <p:cNvPicPr>
            <a:picLocks noChangeAspect="1"/>
          </p:cNvPicPr>
          <p:nvPr/>
        </p:nvPicPr>
        <p:blipFill>
          <a:blip r:embed="rId3"/>
          <a:stretch>
            <a:fillRect/>
          </a:stretch>
        </p:blipFill>
        <p:spPr>
          <a:xfrm>
            <a:off x="998806" y="4196512"/>
            <a:ext cx="5097194" cy="1557173"/>
          </a:xfrm>
          <a:prstGeom prst="rect">
            <a:avLst/>
          </a:prstGeom>
        </p:spPr>
      </p:pic>
    </p:spTree>
    <p:extLst>
      <p:ext uri="{BB962C8B-B14F-4D97-AF65-F5344CB8AC3E}">
        <p14:creationId xmlns:p14="http://schemas.microsoft.com/office/powerpoint/2010/main" val="404084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4E1FF-5060-BA8A-4A87-FCD5D17693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4DB6-5DFC-E921-9832-F51DD9A38611}"/>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number of orders placed in each year. Display the year along with the total count of orders.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883E0B-2AF9-95AA-D4FD-F887F43E7DE8}"/>
              </a:ext>
            </a:extLst>
          </p:cNvPr>
          <p:cNvPicPr>
            <a:picLocks noChangeAspect="1"/>
          </p:cNvPicPr>
          <p:nvPr/>
        </p:nvPicPr>
        <p:blipFill>
          <a:blip r:embed="rId2"/>
          <a:stretch>
            <a:fillRect/>
          </a:stretch>
        </p:blipFill>
        <p:spPr>
          <a:xfrm>
            <a:off x="840360" y="2235674"/>
            <a:ext cx="10216846" cy="1464129"/>
          </a:xfrm>
          <a:prstGeom prst="rect">
            <a:avLst/>
          </a:prstGeom>
        </p:spPr>
      </p:pic>
      <p:pic>
        <p:nvPicPr>
          <p:cNvPr id="7" name="Picture 6">
            <a:extLst>
              <a:ext uri="{FF2B5EF4-FFF2-40B4-BE49-F238E27FC236}">
                <a16:creationId xmlns:a16="http://schemas.microsoft.com/office/drawing/2014/main" id="{08C6D65E-AE4C-A2A4-01C4-1E57AC439B20}"/>
              </a:ext>
            </a:extLst>
          </p:cNvPr>
          <p:cNvPicPr>
            <a:picLocks noChangeAspect="1"/>
          </p:cNvPicPr>
          <p:nvPr/>
        </p:nvPicPr>
        <p:blipFill>
          <a:blip r:embed="rId3"/>
          <a:stretch>
            <a:fillRect/>
          </a:stretch>
        </p:blipFill>
        <p:spPr>
          <a:xfrm>
            <a:off x="840360" y="3864421"/>
            <a:ext cx="5011800" cy="2269093"/>
          </a:xfrm>
          <a:prstGeom prst="rect">
            <a:avLst/>
          </a:prstGeom>
        </p:spPr>
      </p:pic>
    </p:spTree>
    <p:extLst>
      <p:ext uri="{BB962C8B-B14F-4D97-AF65-F5344CB8AC3E}">
        <p14:creationId xmlns:p14="http://schemas.microsoft.com/office/powerpoint/2010/main" val="3787385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798D6-D9F2-7A5E-3F43-421880EAE3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771FD1-6AA5-ADB1-77DF-ADA8D4302EE4}"/>
              </a:ext>
            </a:extLst>
          </p:cNvPr>
          <p:cNvSpPr txBox="1"/>
          <p:nvPr/>
        </p:nvSpPr>
        <p:spPr>
          <a:xfrm>
            <a:off x="731520" y="898424"/>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Calculate the running total (</a:t>
            </a:r>
            <a:r>
              <a:rPr lang="en-US" sz="2000" dirty="0" err="1">
                <a:solidFill>
                  <a:schemeClr val="bg1"/>
                </a:solidFill>
                <a:latin typeface="Times New Roman" panose="02020603050405020304" pitchFamily="18" charset="0"/>
                <a:cs typeface="Times New Roman" panose="02020603050405020304" pitchFamily="18" charset="0"/>
              </a:rPr>
              <a:t>total_amount</a:t>
            </a:r>
            <a:r>
              <a:rPr lang="en-US" sz="2000" dirty="0">
                <a:solidFill>
                  <a:schemeClr val="bg1"/>
                </a:solidFill>
                <a:latin typeface="Times New Roman" panose="02020603050405020304" pitchFamily="18" charset="0"/>
                <a:cs typeface="Times New Roman" panose="02020603050405020304" pitchFamily="18" charset="0"/>
              </a:rPr>
              <a:t>) for each order in the orders table, ordered by </a:t>
            </a:r>
            <a:r>
              <a:rPr lang="en-US" sz="2000" dirty="0" err="1">
                <a:solidFill>
                  <a:schemeClr val="bg1"/>
                </a:solidFill>
                <a:latin typeface="Times New Roman" panose="02020603050405020304" pitchFamily="18" charset="0"/>
                <a:cs typeface="Times New Roman" panose="02020603050405020304" pitchFamily="18" charset="0"/>
              </a:rPr>
              <a:t>order_date</a:t>
            </a:r>
            <a:r>
              <a:rPr lang="en-US" sz="2000" dirty="0">
                <a:solidFill>
                  <a:schemeClr val="bg1"/>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FD982C-E98A-E527-B073-07288E89422F}"/>
              </a:ext>
            </a:extLst>
          </p:cNvPr>
          <p:cNvPicPr>
            <a:picLocks noChangeAspect="1"/>
          </p:cNvPicPr>
          <p:nvPr/>
        </p:nvPicPr>
        <p:blipFill>
          <a:blip r:embed="rId2"/>
          <a:stretch>
            <a:fillRect/>
          </a:stretch>
        </p:blipFill>
        <p:spPr>
          <a:xfrm>
            <a:off x="846128" y="2215424"/>
            <a:ext cx="10281417" cy="1761104"/>
          </a:xfrm>
          <a:prstGeom prst="rect">
            <a:avLst/>
          </a:prstGeom>
        </p:spPr>
      </p:pic>
    </p:spTree>
    <p:extLst>
      <p:ext uri="{BB962C8B-B14F-4D97-AF65-F5344CB8AC3E}">
        <p14:creationId xmlns:p14="http://schemas.microsoft.com/office/powerpoint/2010/main" val="422410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2112-5B76-1EAA-341F-B5EB1FCB08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4CBE4A8-E713-D813-37F9-399116ADBF26}"/>
              </a:ext>
            </a:extLst>
          </p:cNvPr>
          <p:cNvPicPr>
            <a:picLocks noChangeAspect="1"/>
          </p:cNvPicPr>
          <p:nvPr/>
        </p:nvPicPr>
        <p:blipFill>
          <a:blip r:embed="rId2"/>
          <a:stretch>
            <a:fillRect/>
          </a:stretch>
        </p:blipFill>
        <p:spPr>
          <a:xfrm>
            <a:off x="912179" y="1004207"/>
            <a:ext cx="7331487" cy="4849585"/>
          </a:xfrm>
          <a:prstGeom prst="rect">
            <a:avLst/>
          </a:prstGeom>
        </p:spPr>
      </p:pic>
    </p:spTree>
    <p:extLst>
      <p:ext uri="{BB962C8B-B14F-4D97-AF65-F5344CB8AC3E}">
        <p14:creationId xmlns:p14="http://schemas.microsoft.com/office/powerpoint/2010/main" val="151773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80E8-750B-CC8F-274F-A0ED9C0B0F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12E8E3-CAE7-969F-874E-5D2CD6E379F3}"/>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Payment Insights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11A88A-6D4E-22F8-7896-699E4A841918}"/>
              </a:ext>
            </a:extLst>
          </p:cNvPr>
          <p:cNvSpPr txBox="1"/>
          <p:nvPr/>
        </p:nvSpPr>
        <p:spPr>
          <a:xfrm>
            <a:off x="998806" y="1606310"/>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Identify the payment method through which the maximum number of payments were made. Display the payment method and the corresponding total count of payments.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BB82EB-1AF7-B0D3-8AE3-E1B22FAD2EB5}"/>
              </a:ext>
            </a:extLst>
          </p:cNvPr>
          <p:cNvPicPr>
            <a:picLocks noChangeAspect="1"/>
          </p:cNvPicPr>
          <p:nvPr/>
        </p:nvPicPr>
        <p:blipFill>
          <a:blip r:embed="rId2"/>
          <a:stretch>
            <a:fillRect/>
          </a:stretch>
        </p:blipFill>
        <p:spPr>
          <a:xfrm>
            <a:off x="1125146" y="2803554"/>
            <a:ext cx="9097645" cy="1250891"/>
          </a:xfrm>
          <a:prstGeom prst="rect">
            <a:avLst/>
          </a:prstGeom>
        </p:spPr>
      </p:pic>
      <p:pic>
        <p:nvPicPr>
          <p:cNvPr id="9" name="Picture 8">
            <a:extLst>
              <a:ext uri="{FF2B5EF4-FFF2-40B4-BE49-F238E27FC236}">
                <a16:creationId xmlns:a16="http://schemas.microsoft.com/office/drawing/2014/main" id="{6FA5F95F-8E99-3828-AD42-024F280407E7}"/>
              </a:ext>
            </a:extLst>
          </p:cNvPr>
          <p:cNvPicPr>
            <a:picLocks noChangeAspect="1"/>
          </p:cNvPicPr>
          <p:nvPr/>
        </p:nvPicPr>
        <p:blipFill>
          <a:blip r:embed="rId3"/>
          <a:stretch>
            <a:fillRect/>
          </a:stretch>
        </p:blipFill>
        <p:spPr>
          <a:xfrm>
            <a:off x="1125146" y="4188894"/>
            <a:ext cx="5345991" cy="2071229"/>
          </a:xfrm>
          <a:prstGeom prst="rect">
            <a:avLst/>
          </a:prstGeom>
        </p:spPr>
      </p:pic>
    </p:spTree>
    <p:extLst>
      <p:ext uri="{BB962C8B-B14F-4D97-AF65-F5344CB8AC3E}">
        <p14:creationId xmlns:p14="http://schemas.microsoft.com/office/powerpoint/2010/main" val="51455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8FF0D-BC37-41FC-4ABA-AFF22B2FD1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C1ABBC-EB28-EF39-157E-CFA6E54D31E5}"/>
              </a:ext>
            </a:extLst>
          </p:cNvPr>
          <p:cNvSpPr txBox="1"/>
          <p:nvPr/>
        </p:nvSpPr>
        <p:spPr>
          <a:xfrm>
            <a:off x="998806" y="898424"/>
            <a:ext cx="7680960"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Comprehensive Sales Analysis</a:t>
            </a:r>
            <a:r>
              <a:rPr lang="en-US" sz="4000" dirty="0">
                <a:solidFill>
                  <a:schemeClr val="bg1"/>
                </a:solidFill>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60634D8-18EC-0BD8-4CB9-4B40F5A2C7DE}"/>
              </a:ext>
            </a:extLst>
          </p:cNvPr>
          <p:cNvSpPr txBox="1"/>
          <p:nvPr/>
        </p:nvSpPr>
        <p:spPr>
          <a:xfrm>
            <a:off x="998806" y="1817325"/>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total sales (total_amount) for each region.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520729-9895-1BB9-3B9A-75C0FFA6C7D9}"/>
              </a:ext>
            </a:extLst>
          </p:cNvPr>
          <p:cNvPicPr>
            <a:picLocks noChangeAspect="1"/>
          </p:cNvPicPr>
          <p:nvPr/>
        </p:nvPicPr>
        <p:blipFill>
          <a:blip r:embed="rId2"/>
          <a:stretch>
            <a:fillRect/>
          </a:stretch>
        </p:blipFill>
        <p:spPr>
          <a:xfrm>
            <a:off x="1111966" y="2527003"/>
            <a:ext cx="8904232" cy="1468222"/>
          </a:xfrm>
          <a:prstGeom prst="rect">
            <a:avLst/>
          </a:prstGeom>
        </p:spPr>
      </p:pic>
      <p:pic>
        <p:nvPicPr>
          <p:cNvPr id="8" name="Picture 7">
            <a:extLst>
              <a:ext uri="{FF2B5EF4-FFF2-40B4-BE49-F238E27FC236}">
                <a16:creationId xmlns:a16="http://schemas.microsoft.com/office/drawing/2014/main" id="{AB9670ED-8221-4DC4-8E4E-EFE5BCCBCF4C}"/>
              </a:ext>
            </a:extLst>
          </p:cNvPr>
          <p:cNvPicPr>
            <a:picLocks noChangeAspect="1"/>
          </p:cNvPicPr>
          <p:nvPr/>
        </p:nvPicPr>
        <p:blipFill>
          <a:blip r:embed="rId3"/>
          <a:stretch>
            <a:fillRect/>
          </a:stretch>
        </p:blipFill>
        <p:spPr>
          <a:xfrm>
            <a:off x="1111966" y="4206240"/>
            <a:ext cx="5246631" cy="2025748"/>
          </a:xfrm>
          <a:prstGeom prst="rect">
            <a:avLst/>
          </a:prstGeom>
        </p:spPr>
      </p:pic>
    </p:spTree>
    <p:extLst>
      <p:ext uri="{BB962C8B-B14F-4D97-AF65-F5344CB8AC3E}">
        <p14:creationId xmlns:p14="http://schemas.microsoft.com/office/powerpoint/2010/main" val="711674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85D1E-3F61-73F6-907F-D4F4FF462A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984D1F-7A72-EF10-8EE3-954A977B66BA}"/>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calculate the total sales for each region, displaying the total sales for each year (from the earliest year in the dataset to the latest year).</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BD55E3-607D-B8D6-FC73-CB72D6EEBF46}"/>
              </a:ext>
            </a:extLst>
          </p:cNvPr>
          <p:cNvPicPr>
            <a:picLocks noChangeAspect="1"/>
          </p:cNvPicPr>
          <p:nvPr/>
        </p:nvPicPr>
        <p:blipFill>
          <a:blip r:embed="rId2"/>
          <a:stretch>
            <a:fillRect/>
          </a:stretch>
        </p:blipFill>
        <p:spPr>
          <a:xfrm>
            <a:off x="1000090" y="2180046"/>
            <a:ext cx="9986777" cy="4037874"/>
          </a:xfrm>
          <a:prstGeom prst="rect">
            <a:avLst/>
          </a:prstGeom>
        </p:spPr>
      </p:pic>
    </p:spTree>
    <p:extLst>
      <p:ext uri="{BB962C8B-B14F-4D97-AF65-F5344CB8AC3E}">
        <p14:creationId xmlns:p14="http://schemas.microsoft.com/office/powerpoint/2010/main" val="351441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B682-E1D9-E739-2788-D128F9E092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BDF88F-04E6-CEEB-033A-A58E598A6483}"/>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Key Objective:</a:t>
            </a:r>
          </a:p>
        </p:txBody>
      </p:sp>
      <p:sp>
        <p:nvSpPr>
          <p:cNvPr id="4" name="TextBox 3">
            <a:extLst>
              <a:ext uri="{FF2B5EF4-FFF2-40B4-BE49-F238E27FC236}">
                <a16:creationId xmlns:a16="http://schemas.microsoft.com/office/drawing/2014/main" id="{1F241391-0187-E6C1-C38D-692F7A3926CF}"/>
              </a:ext>
            </a:extLst>
          </p:cNvPr>
          <p:cNvSpPr txBox="1"/>
          <p:nvPr/>
        </p:nvSpPr>
        <p:spPr>
          <a:xfrm>
            <a:off x="858130" y="1899138"/>
            <a:ext cx="9706707" cy="3730317"/>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aim of this project is to analyze e-commerce sales data using SQL to extract meaningful insights about customer behavior, product performance, sales trends, and payment methods. By exploring the data, the project identifies regions with the highest customer activity. It also focuses on analyzing product sales by category and price range, highlighting best-selling items and underperforming products.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Additionally, the project uncovers order patterns, such as frequency, seasonal trends, and peak sales periods, while analyzing revenue growth on a monthly and quarterly basis. Payment insights, including customer preferences for payment methods.</a:t>
            </a:r>
          </a:p>
        </p:txBody>
      </p:sp>
    </p:spTree>
    <p:extLst>
      <p:ext uri="{BB962C8B-B14F-4D97-AF65-F5344CB8AC3E}">
        <p14:creationId xmlns:p14="http://schemas.microsoft.com/office/powerpoint/2010/main" val="1747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11AFE-B72B-A823-40D6-FE0D30AB423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0429BA-8427-8C6C-0ED1-DF521D1905AD}"/>
              </a:ext>
            </a:extLst>
          </p:cNvPr>
          <p:cNvPicPr>
            <a:picLocks noChangeAspect="1"/>
          </p:cNvPicPr>
          <p:nvPr/>
        </p:nvPicPr>
        <p:blipFill>
          <a:blip r:embed="rId2"/>
          <a:stretch>
            <a:fillRect/>
          </a:stretch>
        </p:blipFill>
        <p:spPr>
          <a:xfrm>
            <a:off x="841619" y="1146030"/>
            <a:ext cx="7852215" cy="3397834"/>
          </a:xfrm>
          <a:prstGeom prst="rect">
            <a:avLst/>
          </a:prstGeom>
        </p:spPr>
      </p:pic>
    </p:spTree>
    <p:extLst>
      <p:ext uri="{BB962C8B-B14F-4D97-AF65-F5344CB8AC3E}">
        <p14:creationId xmlns:p14="http://schemas.microsoft.com/office/powerpoint/2010/main" val="2069872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27C98-DC74-44E1-A4DD-B0F120CB9A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ABACFF-7475-4248-F4FC-5F29BC3F9616}"/>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an SQL query to calculate the total sales for each category, displaying the total sales for each year (from the earliest year in the dataset to the latest year).</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F45853-DFCF-538E-B3EA-C3D853A3EFE3}"/>
              </a:ext>
            </a:extLst>
          </p:cNvPr>
          <p:cNvPicPr>
            <a:picLocks noChangeAspect="1"/>
          </p:cNvPicPr>
          <p:nvPr/>
        </p:nvPicPr>
        <p:blipFill>
          <a:blip r:embed="rId2"/>
          <a:stretch>
            <a:fillRect/>
          </a:stretch>
        </p:blipFill>
        <p:spPr>
          <a:xfrm>
            <a:off x="1030549" y="2151246"/>
            <a:ext cx="10096996" cy="3982268"/>
          </a:xfrm>
          <a:prstGeom prst="rect">
            <a:avLst/>
          </a:prstGeom>
        </p:spPr>
      </p:pic>
    </p:spTree>
    <p:extLst>
      <p:ext uri="{BB962C8B-B14F-4D97-AF65-F5344CB8AC3E}">
        <p14:creationId xmlns:p14="http://schemas.microsoft.com/office/powerpoint/2010/main" val="3026602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18DB-A86B-9762-0CAD-BCE83F21C1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7808C6F-4775-CD82-6D0A-6CDEBC188C25}"/>
              </a:ext>
            </a:extLst>
          </p:cNvPr>
          <p:cNvPicPr>
            <a:picLocks noChangeAspect="1"/>
          </p:cNvPicPr>
          <p:nvPr/>
        </p:nvPicPr>
        <p:blipFill>
          <a:blip r:embed="rId2"/>
          <a:stretch>
            <a:fillRect/>
          </a:stretch>
        </p:blipFill>
        <p:spPr>
          <a:xfrm>
            <a:off x="926913" y="1163868"/>
            <a:ext cx="9033013" cy="3337794"/>
          </a:xfrm>
          <a:prstGeom prst="rect">
            <a:avLst/>
          </a:prstGeom>
        </p:spPr>
      </p:pic>
    </p:spTree>
    <p:extLst>
      <p:ext uri="{BB962C8B-B14F-4D97-AF65-F5344CB8AC3E}">
        <p14:creationId xmlns:p14="http://schemas.microsoft.com/office/powerpoint/2010/main" val="284392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9621-F41C-DA83-2DB4-5D2E7AAC85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4BCB18-87A2-44EB-6904-4A8D635B1EAB}"/>
              </a:ext>
            </a:extLst>
          </p:cNvPr>
          <p:cNvSpPr txBox="1"/>
          <p:nvPr/>
        </p:nvSpPr>
        <p:spPr>
          <a:xfrm>
            <a:off x="886264" y="860722"/>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Write a </a:t>
            </a:r>
            <a:r>
              <a:rPr lang="en-US" sz="2000" dirty="0" err="1">
                <a:solidFill>
                  <a:schemeClr val="bg1"/>
                </a:solidFill>
                <a:latin typeface="Times New Roman" panose="02020603050405020304" pitchFamily="18" charset="0"/>
                <a:cs typeface="Times New Roman" panose="02020603050405020304" pitchFamily="18" charset="0"/>
              </a:rPr>
              <a:t>sql</a:t>
            </a:r>
            <a:r>
              <a:rPr lang="en-US" sz="2000" dirty="0">
                <a:solidFill>
                  <a:schemeClr val="bg1"/>
                </a:solidFill>
                <a:latin typeface="Times New Roman" panose="02020603050405020304" pitchFamily="18" charset="0"/>
                <a:cs typeface="Times New Roman" panose="02020603050405020304" pitchFamily="18" charset="0"/>
              </a:rPr>
              <a:t> query to calculate year over year growth in sales from a orders table.</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AA996F-3B58-8013-7607-65EBC0B480BA}"/>
              </a:ext>
            </a:extLst>
          </p:cNvPr>
          <p:cNvPicPr>
            <a:picLocks noChangeAspect="1"/>
          </p:cNvPicPr>
          <p:nvPr/>
        </p:nvPicPr>
        <p:blipFill>
          <a:blip r:embed="rId2"/>
          <a:stretch>
            <a:fillRect/>
          </a:stretch>
        </p:blipFill>
        <p:spPr>
          <a:xfrm>
            <a:off x="998316" y="1519312"/>
            <a:ext cx="10255838" cy="4477966"/>
          </a:xfrm>
          <a:prstGeom prst="rect">
            <a:avLst/>
          </a:prstGeom>
        </p:spPr>
      </p:pic>
    </p:spTree>
    <p:extLst>
      <p:ext uri="{BB962C8B-B14F-4D97-AF65-F5344CB8AC3E}">
        <p14:creationId xmlns:p14="http://schemas.microsoft.com/office/powerpoint/2010/main" val="2272137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0FB17-AABC-711A-F158-79CDA70F95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0318230-7EF7-3CC3-77BD-F0A4C331E4A3}"/>
              </a:ext>
            </a:extLst>
          </p:cNvPr>
          <p:cNvPicPr>
            <a:picLocks noChangeAspect="1"/>
          </p:cNvPicPr>
          <p:nvPr/>
        </p:nvPicPr>
        <p:blipFill>
          <a:blip r:embed="rId2"/>
          <a:stretch>
            <a:fillRect/>
          </a:stretch>
        </p:blipFill>
        <p:spPr>
          <a:xfrm>
            <a:off x="968450" y="1040026"/>
            <a:ext cx="8259955" cy="2870792"/>
          </a:xfrm>
          <a:prstGeom prst="rect">
            <a:avLst/>
          </a:prstGeom>
        </p:spPr>
      </p:pic>
    </p:spTree>
    <p:extLst>
      <p:ext uri="{BB962C8B-B14F-4D97-AF65-F5344CB8AC3E}">
        <p14:creationId xmlns:p14="http://schemas.microsoft.com/office/powerpoint/2010/main" val="729742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CF77-4568-93A5-C842-E69EBE6163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B64D1D-B3A3-5B7B-8356-A9583ADACD26}"/>
              </a:ext>
            </a:extLst>
          </p:cNvPr>
          <p:cNvSpPr txBox="1"/>
          <p:nvPr/>
        </p:nvSpPr>
        <p:spPr>
          <a:xfrm>
            <a:off x="886264" y="860722"/>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Determine the month with the highest total sales for each year. Display the year, month, and the total sales amount.</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B9B832-5155-3D5E-2A11-E2F71B7204F3}"/>
              </a:ext>
            </a:extLst>
          </p:cNvPr>
          <p:cNvPicPr>
            <a:picLocks noChangeAspect="1"/>
          </p:cNvPicPr>
          <p:nvPr/>
        </p:nvPicPr>
        <p:blipFill>
          <a:blip r:embed="rId2"/>
          <a:stretch>
            <a:fillRect/>
          </a:stretch>
        </p:blipFill>
        <p:spPr>
          <a:xfrm>
            <a:off x="1008064" y="2354953"/>
            <a:ext cx="9805182" cy="3642325"/>
          </a:xfrm>
          <a:prstGeom prst="rect">
            <a:avLst/>
          </a:prstGeom>
        </p:spPr>
      </p:pic>
    </p:spTree>
    <p:extLst>
      <p:ext uri="{BB962C8B-B14F-4D97-AF65-F5344CB8AC3E}">
        <p14:creationId xmlns:p14="http://schemas.microsoft.com/office/powerpoint/2010/main" val="3278299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19B82-F3C2-0100-A730-8A53FE0F49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6225333-4F60-6210-314B-2EF1896DEE45}"/>
              </a:ext>
            </a:extLst>
          </p:cNvPr>
          <p:cNvPicPr>
            <a:picLocks noChangeAspect="1"/>
          </p:cNvPicPr>
          <p:nvPr/>
        </p:nvPicPr>
        <p:blipFill>
          <a:blip r:embed="rId2"/>
          <a:stretch>
            <a:fillRect/>
          </a:stretch>
        </p:blipFill>
        <p:spPr>
          <a:xfrm>
            <a:off x="935342" y="1023191"/>
            <a:ext cx="7941372" cy="3070508"/>
          </a:xfrm>
          <a:prstGeom prst="rect">
            <a:avLst/>
          </a:prstGeom>
        </p:spPr>
      </p:pic>
    </p:spTree>
    <p:extLst>
      <p:ext uri="{BB962C8B-B14F-4D97-AF65-F5344CB8AC3E}">
        <p14:creationId xmlns:p14="http://schemas.microsoft.com/office/powerpoint/2010/main" val="327291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40472-1074-C471-25FB-7896BDCB4A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FB204A-CF1D-C1B0-6C2F-12F66BB3B1AC}"/>
              </a:ext>
            </a:extLst>
          </p:cNvPr>
          <p:cNvSpPr txBox="1"/>
          <p:nvPr/>
        </p:nvSpPr>
        <p:spPr>
          <a:xfrm>
            <a:off x="970671" y="858129"/>
            <a:ext cx="4590757" cy="707886"/>
          </a:xfrm>
          <a:prstGeom prst="rect">
            <a:avLst/>
          </a:prstGeom>
          <a:noFill/>
        </p:spPr>
        <p:txBody>
          <a:bodyPr wrap="square" rtlCol="0">
            <a:spAutoFit/>
          </a:bodyPr>
          <a:lstStyle/>
          <a:p>
            <a:r>
              <a:rPr lang="en-US" sz="4000" b="1" u="sng" dirty="0">
                <a:solidFill>
                  <a:schemeClr val="bg1"/>
                </a:solidFill>
                <a:latin typeface="Times New Roman" panose="02020603050405020304" pitchFamily="18" charset="0"/>
                <a:cs typeface="Times New Roman" panose="02020603050405020304" pitchFamily="18" charset="0"/>
              </a:rPr>
              <a:t>Key Findings :</a:t>
            </a:r>
          </a:p>
        </p:txBody>
      </p:sp>
      <p:sp>
        <p:nvSpPr>
          <p:cNvPr id="4" name="TextBox 3">
            <a:extLst>
              <a:ext uri="{FF2B5EF4-FFF2-40B4-BE49-F238E27FC236}">
                <a16:creationId xmlns:a16="http://schemas.microsoft.com/office/drawing/2014/main" id="{3FD3C4CF-AEDA-EB66-46CA-515D1AB2C07A}"/>
              </a:ext>
            </a:extLst>
          </p:cNvPr>
          <p:cNvSpPr txBox="1"/>
          <p:nvPr/>
        </p:nvSpPr>
        <p:spPr>
          <a:xfrm>
            <a:off x="970671" y="1927274"/>
            <a:ext cx="9959926" cy="406265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Identified the top 5 customers contributing significantly to total revenue, with Rebecca May leading at $50,000, followed by Jessica Stout at $44,352.</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South America leads with the highest number of customers at 517, followed closely by Asia with 516, North America with 484, and Europe with 483.</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In product range, the maximum number of products are under the clothing category, totaling 36, followed by electronics with 35, and finally furniture with 29.</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724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6A626-2E8C-9AA6-288E-922A926793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7699A2-0038-517F-0497-494B0E943F06}"/>
              </a:ext>
            </a:extLst>
          </p:cNvPr>
          <p:cNvSpPr txBox="1"/>
          <p:nvPr/>
        </p:nvSpPr>
        <p:spPr>
          <a:xfrm>
            <a:off x="801859" y="1012874"/>
            <a:ext cx="9959926" cy="5262979"/>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maximum revenue is generated by the clothing category, amounting to 13,623,658, followed by furniture with 13,299,819.</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maximum number of orders were placed in the year 2023, totaling 14,883, followed by 2024 with 14,133, and finally 2022 with 984.</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most popular payment method among customers is credit card, with 10,132 customers making payments through it, followed by PayPal with 10,046, and finally bank transfer with 9,822.</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57032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94D36-6A3D-47B6-5374-F7000A31FA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BD0786-41C2-F969-8CFD-8EDF83987C54}"/>
              </a:ext>
            </a:extLst>
          </p:cNvPr>
          <p:cNvSpPr txBox="1"/>
          <p:nvPr/>
        </p:nvSpPr>
        <p:spPr>
          <a:xfrm>
            <a:off x="801859" y="1012874"/>
            <a:ext cx="9959926" cy="372409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The highest sales are from Asia region, amounting to 10,346,319, followed by South America with 10,231,948.</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In 2022, total sales amounted to 1,302,491, while 2023 saw a record-high sales figure of 19,562,924. In 2024, sales reached 18,815,141.</a:t>
            </a:r>
          </a:p>
          <a:p>
            <a:endParaRPr lang="en-US" sz="20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28743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CD4D-24BB-31CE-F70E-2F36B0BD72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477329-3DA8-4B6A-4F78-A0D134FF9D01}"/>
              </a:ext>
            </a:extLst>
          </p:cNvPr>
          <p:cNvSpPr txBox="1"/>
          <p:nvPr/>
        </p:nvSpPr>
        <p:spPr>
          <a:xfrm>
            <a:off x="858130" y="844062"/>
            <a:ext cx="5106572"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Database Schema:</a:t>
            </a:r>
          </a:p>
        </p:txBody>
      </p:sp>
      <p:pic>
        <p:nvPicPr>
          <p:cNvPr id="5" name="Picture 4">
            <a:extLst>
              <a:ext uri="{FF2B5EF4-FFF2-40B4-BE49-F238E27FC236}">
                <a16:creationId xmlns:a16="http://schemas.microsoft.com/office/drawing/2014/main" id="{E62675CC-2045-7C6E-D544-65B0C833C702}"/>
              </a:ext>
            </a:extLst>
          </p:cNvPr>
          <p:cNvPicPr>
            <a:picLocks noChangeAspect="1"/>
          </p:cNvPicPr>
          <p:nvPr/>
        </p:nvPicPr>
        <p:blipFill>
          <a:blip r:embed="rId2"/>
          <a:stretch>
            <a:fillRect/>
          </a:stretch>
        </p:blipFill>
        <p:spPr>
          <a:xfrm>
            <a:off x="998807" y="1551948"/>
            <a:ext cx="7779434" cy="4673029"/>
          </a:xfrm>
          <a:prstGeom prst="rect">
            <a:avLst/>
          </a:prstGeom>
        </p:spPr>
      </p:pic>
    </p:spTree>
    <p:extLst>
      <p:ext uri="{BB962C8B-B14F-4D97-AF65-F5344CB8AC3E}">
        <p14:creationId xmlns:p14="http://schemas.microsoft.com/office/powerpoint/2010/main" val="1051927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0EA7-BC93-755B-7AE4-F3672874D2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0B3621-88A7-0EF8-0659-56197564F835}"/>
              </a:ext>
            </a:extLst>
          </p:cNvPr>
          <p:cNvSpPr txBox="1"/>
          <p:nvPr/>
        </p:nvSpPr>
        <p:spPr>
          <a:xfrm>
            <a:off x="970671" y="858129"/>
            <a:ext cx="4590757" cy="707886"/>
          </a:xfrm>
          <a:prstGeom prst="rect">
            <a:avLst/>
          </a:prstGeom>
          <a:noFill/>
        </p:spPr>
        <p:txBody>
          <a:bodyPr wrap="square" rtlCol="0">
            <a:spAutoFit/>
          </a:bodyPr>
          <a:lstStyle/>
          <a:p>
            <a:r>
              <a:rPr lang="en-US" sz="4000" b="1" u="sng" dirty="0">
                <a:solidFill>
                  <a:schemeClr val="bg1"/>
                </a:solidFill>
                <a:latin typeface="Times New Roman" panose="02020603050405020304" pitchFamily="18" charset="0"/>
                <a:cs typeface="Times New Roman" panose="02020603050405020304" pitchFamily="18" charset="0"/>
              </a:rPr>
              <a:t>Recommendations:</a:t>
            </a:r>
          </a:p>
        </p:txBody>
      </p:sp>
      <p:sp>
        <p:nvSpPr>
          <p:cNvPr id="4" name="TextBox 3">
            <a:extLst>
              <a:ext uri="{FF2B5EF4-FFF2-40B4-BE49-F238E27FC236}">
                <a16:creationId xmlns:a16="http://schemas.microsoft.com/office/drawing/2014/main" id="{3D32589C-91D4-69B0-32AD-1E8D3BF811FE}"/>
              </a:ext>
            </a:extLst>
          </p:cNvPr>
          <p:cNvSpPr txBox="1"/>
          <p:nvPr/>
        </p:nvSpPr>
        <p:spPr>
          <a:xfrm>
            <a:off x="970671" y="1927274"/>
            <a:ext cx="9959926" cy="360098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Based on the spending behavior and frequency of orders, focus on personalized marketing strategies or  loyalty programs to engage high-value customers and retain repeat buyers.</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Identifying and rewarding top customers can help increase their lifetime value.</a:t>
            </a:r>
          </a:p>
          <a:p>
            <a:pPr marL="342900" indent="-342900">
              <a:lnSpc>
                <a:spcPct val="150000"/>
              </a:lnSpc>
              <a:buFont typeface="Wingdings" panose="05000000000000000000" pitchFamily="2" charset="2"/>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Customers who have contributed significantly to revenue could be targeted with exclusive offers, enhancing retention and increasing future sales.</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827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80252-B91A-7FD4-ABF6-4F2323B9F1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C6CB42-D7CD-DC94-4E92-94701D961DA3}"/>
              </a:ext>
            </a:extLst>
          </p:cNvPr>
          <p:cNvSpPr txBox="1"/>
          <p:nvPr/>
        </p:nvSpPr>
        <p:spPr>
          <a:xfrm>
            <a:off x="829994" y="984738"/>
            <a:ext cx="9959926" cy="4985980"/>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Consider analyzing the product categories with the lowest sales or least revenue-generating products.  Introducing promotional campaigns or discounts for low-performing products could improve their sales  performance.</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Identifying top-selling products within each category can help optimize inventory management, ensuring that high-demand products are sufficiently stocked and marketed.</a:t>
            </a:r>
          </a:p>
          <a:p>
            <a:pPr marL="342900" indent="-342900">
              <a:lnSpc>
                <a:spcPct val="150000"/>
              </a:lnSpc>
              <a:buFont typeface="Wingdings" panose="05000000000000000000" pitchFamily="2" charset="2"/>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Analyze payment trends to understand customer preferences for different payment methods. If a particular method shows a higher adoption rate, it may be beneficial to focus on offering incentives to customers using those methods.</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72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C503E-0C29-A164-3FF5-219E4E1D8C2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35851C2-7486-B0FC-EC88-A3AFFC15A732}"/>
              </a:ext>
            </a:extLst>
          </p:cNvPr>
          <p:cNvSpPr txBox="1"/>
          <p:nvPr/>
        </p:nvSpPr>
        <p:spPr>
          <a:xfrm>
            <a:off x="829994" y="984738"/>
            <a:ext cx="9959926" cy="221599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Focus on analyzing month-over-month and year-over-year growth trends to adjust sales and marketing strategies. A clear understanding of sales patterns will help in forecasting and preparing for seasonal or market shifts.</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089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6DF6-1540-4996-F11E-DB30FCB577F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59D846D-6272-FD3E-8B6A-66C7ADF92DB5}"/>
              </a:ext>
            </a:extLst>
          </p:cNvPr>
          <p:cNvSpPr txBox="1"/>
          <p:nvPr/>
        </p:nvSpPr>
        <p:spPr>
          <a:xfrm>
            <a:off x="4501663" y="2551837"/>
            <a:ext cx="2982349" cy="1754326"/>
          </a:xfrm>
          <a:prstGeom prst="rect">
            <a:avLst/>
          </a:prstGeom>
          <a:noFill/>
        </p:spPr>
        <p:txBody>
          <a:bodyPr wrap="square" rtlCol="0">
            <a:spAutoFit/>
          </a:bodyPr>
          <a:lstStyle/>
          <a:p>
            <a:pPr>
              <a:lnSpc>
                <a:spcPct val="150000"/>
              </a:lnSpc>
            </a:pPr>
            <a:r>
              <a:rPr lang="en-US" sz="4800" u="sng" dirty="0">
                <a:solidFill>
                  <a:schemeClr val="bg1"/>
                </a:solidFill>
                <a:latin typeface="Times New Roman" panose="02020603050405020304" pitchFamily="18" charset="0"/>
                <a:cs typeface="Times New Roman" panose="02020603050405020304" pitchFamily="18" charset="0"/>
              </a:rPr>
              <a:t>Thank You</a:t>
            </a:r>
          </a:p>
          <a:p>
            <a:endParaRPr lang="en-US" dirty="0"/>
          </a:p>
          <a:p>
            <a:endParaRPr lang="en-US" dirty="0"/>
          </a:p>
        </p:txBody>
      </p:sp>
    </p:spTree>
    <p:extLst>
      <p:ext uri="{BB962C8B-B14F-4D97-AF65-F5344CB8AC3E}">
        <p14:creationId xmlns:p14="http://schemas.microsoft.com/office/powerpoint/2010/main" val="352649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E3DFD-CD8B-E115-594F-837F7EFF4A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089967-6E7F-037B-6B1C-2CEA482B89FF}"/>
              </a:ext>
            </a:extLst>
          </p:cNvPr>
          <p:cNvSpPr txBox="1"/>
          <p:nvPr/>
        </p:nvSpPr>
        <p:spPr>
          <a:xfrm>
            <a:off x="858129" y="844062"/>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SQL Techniques Used:</a:t>
            </a:r>
          </a:p>
        </p:txBody>
      </p:sp>
      <p:sp>
        <p:nvSpPr>
          <p:cNvPr id="2" name="TextBox 1">
            <a:extLst>
              <a:ext uri="{FF2B5EF4-FFF2-40B4-BE49-F238E27FC236}">
                <a16:creationId xmlns:a16="http://schemas.microsoft.com/office/drawing/2014/main" id="{656749B1-DBAA-3BFD-1C75-8427C77AEB68}"/>
              </a:ext>
            </a:extLst>
          </p:cNvPr>
          <p:cNvSpPr txBox="1"/>
          <p:nvPr/>
        </p:nvSpPr>
        <p:spPr>
          <a:xfrm>
            <a:off x="858129" y="2025748"/>
            <a:ext cx="9805182" cy="234532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Joins: For combining data across tables (INNER JOIN, LEFT JOIN).</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Aggregations: To calculate totals, averages, and trends.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Window Functions: To compute running totals and ranks.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Case Statements: To categorize data dynamically.</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Optimization: Improving performance for large datasets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216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5F85-CF81-36C8-DEBC-DA557F49A7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382EAE-13E2-7C8C-893C-5E32F32630B0}"/>
              </a:ext>
            </a:extLst>
          </p:cNvPr>
          <p:cNvSpPr txBox="1"/>
          <p:nvPr/>
        </p:nvSpPr>
        <p:spPr>
          <a:xfrm>
            <a:off x="998806" y="898424"/>
            <a:ext cx="6217919" cy="707886"/>
          </a:xfrm>
          <a:prstGeom prst="rect">
            <a:avLst/>
          </a:prstGeom>
          <a:noFill/>
        </p:spPr>
        <p:txBody>
          <a:bodyPr wrap="square" rtlCol="0">
            <a:spAutoFit/>
          </a:bodyPr>
          <a:lstStyle/>
          <a:p>
            <a:r>
              <a:rPr lang="en-US" sz="4000" u="sng" dirty="0">
                <a:solidFill>
                  <a:schemeClr val="bg1"/>
                </a:solidFill>
                <a:latin typeface="Times New Roman" panose="02020603050405020304" pitchFamily="18" charset="0"/>
                <a:cs typeface="Times New Roman" panose="02020603050405020304" pitchFamily="18" charset="0"/>
              </a:rPr>
              <a:t>Customer Analysis:</a:t>
            </a:r>
          </a:p>
        </p:txBody>
      </p:sp>
      <p:sp>
        <p:nvSpPr>
          <p:cNvPr id="2" name="TextBox 1">
            <a:extLst>
              <a:ext uri="{FF2B5EF4-FFF2-40B4-BE49-F238E27FC236}">
                <a16:creationId xmlns:a16="http://schemas.microsoft.com/office/drawing/2014/main" id="{124291FE-5E06-2D51-1501-81074B719EF4}"/>
              </a:ext>
            </a:extLst>
          </p:cNvPr>
          <p:cNvSpPr txBox="1"/>
          <p:nvPr/>
        </p:nvSpPr>
        <p:spPr>
          <a:xfrm>
            <a:off x="998806" y="1814733"/>
            <a:ext cx="9805182" cy="498663"/>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Count the total number of customers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50731F-8B9C-5DC6-30CE-F793728778BC}"/>
              </a:ext>
            </a:extLst>
          </p:cNvPr>
          <p:cNvPicPr>
            <a:picLocks noChangeAspect="1"/>
          </p:cNvPicPr>
          <p:nvPr/>
        </p:nvPicPr>
        <p:blipFill>
          <a:blip r:embed="rId2"/>
          <a:stretch>
            <a:fillRect/>
          </a:stretch>
        </p:blipFill>
        <p:spPr>
          <a:xfrm>
            <a:off x="1139483" y="2521819"/>
            <a:ext cx="8243668" cy="907181"/>
          </a:xfrm>
          <a:prstGeom prst="rect">
            <a:avLst/>
          </a:prstGeom>
        </p:spPr>
      </p:pic>
      <p:pic>
        <p:nvPicPr>
          <p:cNvPr id="7" name="Picture 6">
            <a:extLst>
              <a:ext uri="{FF2B5EF4-FFF2-40B4-BE49-F238E27FC236}">
                <a16:creationId xmlns:a16="http://schemas.microsoft.com/office/drawing/2014/main" id="{8209FF06-2567-672E-929B-C4316EB3FA1B}"/>
              </a:ext>
            </a:extLst>
          </p:cNvPr>
          <p:cNvPicPr>
            <a:picLocks noChangeAspect="1"/>
          </p:cNvPicPr>
          <p:nvPr/>
        </p:nvPicPr>
        <p:blipFill>
          <a:blip r:embed="rId3"/>
          <a:stretch>
            <a:fillRect/>
          </a:stretch>
        </p:blipFill>
        <p:spPr>
          <a:xfrm>
            <a:off x="1139482" y="3762958"/>
            <a:ext cx="4628271" cy="1624967"/>
          </a:xfrm>
          <a:prstGeom prst="rect">
            <a:avLst/>
          </a:prstGeom>
        </p:spPr>
      </p:pic>
    </p:spTree>
    <p:extLst>
      <p:ext uri="{BB962C8B-B14F-4D97-AF65-F5344CB8AC3E}">
        <p14:creationId xmlns:p14="http://schemas.microsoft.com/office/powerpoint/2010/main" val="134253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097E0-669F-FFA8-790B-9FDBE37A8A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C5E64B-A474-BC22-32BA-43692970DB6C}"/>
              </a:ext>
            </a:extLst>
          </p:cNvPr>
          <p:cNvSpPr txBox="1"/>
          <p:nvPr/>
        </p:nvSpPr>
        <p:spPr>
          <a:xfrm>
            <a:off x="970671" y="1334569"/>
            <a:ext cx="9805182" cy="960328"/>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Find the count of customers from each region. Display the region name along with the total number of customers.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21CA9F-78AB-E0E8-A5FD-2B2274F53396}"/>
              </a:ext>
            </a:extLst>
          </p:cNvPr>
          <p:cNvPicPr>
            <a:picLocks noChangeAspect="1"/>
          </p:cNvPicPr>
          <p:nvPr/>
        </p:nvPicPr>
        <p:blipFill>
          <a:blip r:embed="rId2"/>
          <a:stretch>
            <a:fillRect/>
          </a:stretch>
        </p:blipFill>
        <p:spPr>
          <a:xfrm>
            <a:off x="970670" y="2581157"/>
            <a:ext cx="9805181" cy="1287458"/>
          </a:xfrm>
          <a:prstGeom prst="rect">
            <a:avLst/>
          </a:prstGeom>
        </p:spPr>
      </p:pic>
      <p:pic>
        <p:nvPicPr>
          <p:cNvPr id="9" name="Picture 8">
            <a:extLst>
              <a:ext uri="{FF2B5EF4-FFF2-40B4-BE49-F238E27FC236}">
                <a16:creationId xmlns:a16="http://schemas.microsoft.com/office/drawing/2014/main" id="{42304AC8-20B5-02F7-D044-82D235CECB43}"/>
              </a:ext>
            </a:extLst>
          </p:cNvPr>
          <p:cNvPicPr>
            <a:picLocks noChangeAspect="1"/>
          </p:cNvPicPr>
          <p:nvPr/>
        </p:nvPicPr>
        <p:blipFill>
          <a:blip r:embed="rId3"/>
          <a:stretch>
            <a:fillRect/>
          </a:stretch>
        </p:blipFill>
        <p:spPr>
          <a:xfrm>
            <a:off x="970670" y="3921369"/>
            <a:ext cx="5598942" cy="2155874"/>
          </a:xfrm>
          <a:prstGeom prst="rect">
            <a:avLst/>
          </a:prstGeom>
        </p:spPr>
      </p:pic>
    </p:spTree>
    <p:extLst>
      <p:ext uri="{BB962C8B-B14F-4D97-AF65-F5344CB8AC3E}">
        <p14:creationId xmlns:p14="http://schemas.microsoft.com/office/powerpoint/2010/main" val="34946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AB8C0-B150-9842-5E0F-445D087345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79EC6C-39F7-C4FB-BBB9-0E663E896E97}"/>
              </a:ext>
            </a:extLst>
          </p:cNvPr>
          <p:cNvSpPr txBox="1"/>
          <p:nvPr/>
        </p:nvSpPr>
        <p:spPr>
          <a:xfrm>
            <a:off x="759655" y="701523"/>
            <a:ext cx="9805182" cy="1421992"/>
          </a:xfrm>
          <a:prstGeom prst="rect">
            <a:avLst/>
          </a:prstGeom>
          <a:noFill/>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Question : Identify the top 5 customers who have contributed the most revenue (total amount spent). Display the customer name, total amount spent, and their rank based on the descending order of revenue.</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4CD357-B92A-D0B9-99EA-0413C2F02E14}"/>
              </a:ext>
            </a:extLst>
          </p:cNvPr>
          <p:cNvPicPr>
            <a:picLocks noChangeAspect="1"/>
          </p:cNvPicPr>
          <p:nvPr/>
        </p:nvPicPr>
        <p:blipFill>
          <a:blip r:embed="rId2"/>
          <a:stretch>
            <a:fillRect/>
          </a:stretch>
        </p:blipFill>
        <p:spPr>
          <a:xfrm>
            <a:off x="886883" y="2277854"/>
            <a:ext cx="9959308" cy="3878623"/>
          </a:xfrm>
          <a:prstGeom prst="rect">
            <a:avLst/>
          </a:prstGeom>
        </p:spPr>
      </p:pic>
    </p:spTree>
    <p:extLst>
      <p:ext uri="{BB962C8B-B14F-4D97-AF65-F5344CB8AC3E}">
        <p14:creationId xmlns:p14="http://schemas.microsoft.com/office/powerpoint/2010/main" val="356328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0835F-DABF-D609-6099-B1CFA879862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597307-DA3D-4A0E-FB23-2D6163EB278C}"/>
              </a:ext>
            </a:extLst>
          </p:cNvPr>
          <p:cNvPicPr>
            <a:picLocks noChangeAspect="1"/>
          </p:cNvPicPr>
          <p:nvPr/>
        </p:nvPicPr>
        <p:blipFill>
          <a:blip r:embed="rId2"/>
          <a:stretch>
            <a:fillRect/>
          </a:stretch>
        </p:blipFill>
        <p:spPr>
          <a:xfrm>
            <a:off x="1321252" y="1447989"/>
            <a:ext cx="8160373" cy="3053673"/>
          </a:xfrm>
          <a:prstGeom prst="rect">
            <a:avLst/>
          </a:prstGeom>
        </p:spPr>
      </p:pic>
    </p:spTree>
    <p:extLst>
      <p:ext uri="{BB962C8B-B14F-4D97-AF65-F5344CB8AC3E}">
        <p14:creationId xmlns:p14="http://schemas.microsoft.com/office/powerpoint/2010/main" val="2674180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327</TotalTime>
  <Words>1061</Words>
  <Application>Microsoft Office PowerPoint</Application>
  <PresentationFormat>Widescreen</PresentationFormat>
  <Paragraphs>70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Century Gothic</vt:lpstr>
      <vt:lpstr>Times New Roman</vt:lpstr>
      <vt:lpstr>Wingdings</vt:lpstr>
      <vt:lpstr>Wingdings 3</vt:lpstr>
      <vt:lpstr>Ion Boardroom</vt:lpstr>
      <vt:lpstr>E-Commerce Sales Data Analysis Using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Harpreet Kaur</dc:creator>
  <cp:lastModifiedBy>Harpreet Kaur</cp:lastModifiedBy>
  <cp:revision>4</cp:revision>
  <dcterms:created xsi:type="dcterms:W3CDTF">2024-12-21T15:33:53Z</dcterms:created>
  <dcterms:modified xsi:type="dcterms:W3CDTF">2024-12-23T16:11:40Z</dcterms:modified>
</cp:coreProperties>
</file>