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2/19/2025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2/19/2025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2/19/2025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2/19/2025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ED1C1-6F8F-25BD-9E2D-3A984BD37BAD}"/>
              </a:ext>
            </a:extLst>
          </p:cNvPr>
          <p:cNvSpPr>
            <a:spLocks noGrp="1"/>
          </p:cNvSpPr>
          <p:nvPr>
            <p:ph type="ctrTitle"/>
          </p:nvPr>
        </p:nvSpPr>
        <p:spPr>
          <a:xfrm>
            <a:off x="578180" y="1222717"/>
            <a:ext cx="10521229" cy="3329581"/>
          </a:xfrm>
        </p:spPr>
        <p:txBody>
          <a:bodyPr/>
          <a:lstStyle/>
          <a:p>
            <a:r>
              <a:rPr lang="en-US" sz="8000" b="1" u="sng" dirty="0">
                <a:latin typeface="Arial" panose="020B0604020202020204" pitchFamily="34" charset="0"/>
                <a:cs typeface="Arial" panose="020B0604020202020204" pitchFamily="34" charset="0"/>
              </a:rPr>
              <a:t>Sales Data Analysis </a:t>
            </a:r>
          </a:p>
        </p:txBody>
      </p:sp>
      <p:sp>
        <p:nvSpPr>
          <p:cNvPr id="3" name="Subtitle 2">
            <a:extLst>
              <a:ext uri="{FF2B5EF4-FFF2-40B4-BE49-F238E27FC236}">
                <a16:creationId xmlns:a16="http://schemas.microsoft.com/office/drawing/2014/main" id="{FD060C83-EAED-8570-A8C4-3D7810CD6F40}"/>
              </a:ext>
            </a:extLst>
          </p:cNvPr>
          <p:cNvSpPr>
            <a:spLocks noGrp="1"/>
          </p:cNvSpPr>
          <p:nvPr>
            <p:ph type="subTitle" idx="1"/>
          </p:nvPr>
        </p:nvSpPr>
        <p:spPr>
          <a:xfrm>
            <a:off x="578180" y="4552298"/>
            <a:ext cx="10872922" cy="616634"/>
          </a:xfrm>
        </p:spPr>
        <p:txBody>
          <a:bodyPr>
            <a:normAutofit fontScale="92500"/>
          </a:bodyPr>
          <a:lstStyle/>
          <a:p>
            <a:r>
              <a:rPr lang="en-US" b="1" dirty="0">
                <a:latin typeface="Arial" panose="020B0604020202020204" pitchFamily="34" charset="0"/>
                <a:cs typeface="Arial" panose="020B0604020202020204" pitchFamily="34" charset="0"/>
              </a:rPr>
              <a:t>ETL Project: Data Transformation and Analysis with Python, SQL, and MySQL</a:t>
            </a:r>
          </a:p>
        </p:txBody>
      </p:sp>
    </p:spTree>
    <p:extLst>
      <p:ext uri="{BB962C8B-B14F-4D97-AF65-F5344CB8AC3E}">
        <p14:creationId xmlns:p14="http://schemas.microsoft.com/office/powerpoint/2010/main" val="234560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76E86-21AC-2243-B0DF-BB3BE7B8A76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BAD187-2B05-6179-B5DE-B78E0EBAF2B3}"/>
              </a:ext>
            </a:extLst>
          </p:cNvPr>
          <p:cNvSpPr txBox="1"/>
          <p:nvPr/>
        </p:nvSpPr>
        <p:spPr>
          <a:xfrm>
            <a:off x="562708" y="797431"/>
            <a:ext cx="8539089" cy="461665"/>
          </a:xfrm>
          <a:prstGeom prst="rect">
            <a:avLst/>
          </a:prstGeom>
          <a:noFill/>
        </p:spPr>
        <p:txBody>
          <a:bodyPr wrap="square" rtlCol="0">
            <a:spAutoFit/>
          </a:bodyPr>
          <a:lstStyle/>
          <a:p>
            <a:r>
              <a:rPr lang="en-US" sz="2400" u="sng" dirty="0">
                <a:latin typeface="Arial" panose="020B0604020202020204" pitchFamily="34" charset="0"/>
                <a:cs typeface="Arial" panose="020B0604020202020204" pitchFamily="34" charset="0"/>
              </a:rPr>
              <a:t>Month-over-Month (MoM) Sales Growth</a:t>
            </a:r>
          </a:p>
        </p:txBody>
      </p:sp>
      <p:pic>
        <p:nvPicPr>
          <p:cNvPr id="6" name="Picture 5">
            <a:extLst>
              <a:ext uri="{FF2B5EF4-FFF2-40B4-BE49-F238E27FC236}">
                <a16:creationId xmlns:a16="http://schemas.microsoft.com/office/drawing/2014/main" id="{42FD6F0D-1633-58D9-79C3-138CB4E449DA}"/>
              </a:ext>
            </a:extLst>
          </p:cNvPr>
          <p:cNvPicPr>
            <a:picLocks noChangeAspect="1"/>
          </p:cNvPicPr>
          <p:nvPr/>
        </p:nvPicPr>
        <p:blipFill>
          <a:blip r:embed="rId2"/>
          <a:stretch>
            <a:fillRect/>
          </a:stretch>
        </p:blipFill>
        <p:spPr>
          <a:xfrm>
            <a:off x="562708" y="1614455"/>
            <a:ext cx="10402936" cy="4291369"/>
          </a:xfrm>
          <a:prstGeom prst="rect">
            <a:avLst/>
          </a:prstGeom>
        </p:spPr>
      </p:pic>
    </p:spTree>
    <p:extLst>
      <p:ext uri="{BB962C8B-B14F-4D97-AF65-F5344CB8AC3E}">
        <p14:creationId xmlns:p14="http://schemas.microsoft.com/office/powerpoint/2010/main" val="375210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4CA61-C146-DA71-E245-D2A876C71168}"/>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32E58450-6E72-5D10-7701-A9A88AEB697D}"/>
              </a:ext>
            </a:extLst>
          </p:cNvPr>
          <p:cNvSpPr txBox="1"/>
          <p:nvPr/>
        </p:nvSpPr>
        <p:spPr>
          <a:xfrm>
            <a:off x="523110" y="4464334"/>
            <a:ext cx="11380764" cy="2118272"/>
          </a:xfrm>
          <a:prstGeom prst="rect">
            <a:avLst/>
          </a:prstGeom>
          <a:noFill/>
        </p:spPr>
        <p:txBody>
          <a:bodyPr wrap="square" rtlCol="0">
            <a:spAutoFit/>
          </a:bodyPr>
          <a:lstStyle/>
          <a:p>
            <a:pPr>
              <a:lnSpc>
                <a:spcPct val="150000"/>
              </a:lnSpc>
            </a:pPr>
            <a:r>
              <a:rPr lang="en-US" b="1" u="sng" dirty="0">
                <a:latin typeface="Arial" panose="020B0604020202020204" pitchFamily="34" charset="0"/>
                <a:cs typeface="Arial" panose="020B0604020202020204" pitchFamily="34" charset="0"/>
              </a:rPr>
              <a:t>Key Insight</a:t>
            </a:r>
            <a:r>
              <a:rPr lang="en-US" dirty="0">
                <a:latin typeface="Arial" panose="020B0604020202020204" pitchFamily="34" charset="0"/>
                <a:cs typeface="Arial" panose="020B0604020202020204" pitchFamily="34" charset="0"/>
              </a:rPr>
              <a:t>: </a:t>
            </a:r>
            <a:r>
              <a:rPr lang="en-US" dirty="0"/>
              <a:t>The Month-over-Month (MoM) sales growth shows fluctuating performance, with notable spikes such as a 42% growth in August 2022 and a 68% growth in February 2023. There were also significant declines, like the -46% drop in March 2023 and -47% in November 2023. Analyzing MoM growth helps businesses identify patterns, adjust strategies for months of low growth, and capitalize on high-growth periods for better planning and resource allocation.</a:t>
            </a: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F5DFE49-503F-D1DB-5B42-3CF5D8B09C09}"/>
              </a:ext>
            </a:extLst>
          </p:cNvPr>
          <p:cNvPicPr>
            <a:picLocks noChangeAspect="1"/>
          </p:cNvPicPr>
          <p:nvPr/>
        </p:nvPicPr>
        <p:blipFill>
          <a:blip r:embed="rId2"/>
          <a:stretch>
            <a:fillRect/>
          </a:stretch>
        </p:blipFill>
        <p:spPr>
          <a:xfrm>
            <a:off x="656078" y="628841"/>
            <a:ext cx="6434039" cy="3661805"/>
          </a:xfrm>
          <a:prstGeom prst="rect">
            <a:avLst/>
          </a:prstGeom>
        </p:spPr>
      </p:pic>
    </p:spTree>
    <p:extLst>
      <p:ext uri="{BB962C8B-B14F-4D97-AF65-F5344CB8AC3E}">
        <p14:creationId xmlns:p14="http://schemas.microsoft.com/office/powerpoint/2010/main" val="88072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35A7D-1C41-6B9B-44C3-D42BB63AF0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B42BEFC-597E-5FA2-3980-29F4DA95CB39}"/>
              </a:ext>
            </a:extLst>
          </p:cNvPr>
          <p:cNvSpPr txBox="1"/>
          <p:nvPr/>
        </p:nvSpPr>
        <p:spPr>
          <a:xfrm>
            <a:off x="562708" y="797431"/>
            <a:ext cx="9805181" cy="461665"/>
          </a:xfrm>
          <a:prstGeom prst="rect">
            <a:avLst/>
          </a:prstGeom>
          <a:noFill/>
        </p:spPr>
        <p:txBody>
          <a:bodyPr wrap="square" rtlCol="0">
            <a:spAutoFit/>
          </a:bodyPr>
          <a:lstStyle/>
          <a:p>
            <a:r>
              <a:rPr lang="en-US" sz="2400" u="sng" dirty="0">
                <a:latin typeface="Arial" panose="020B0604020202020204" pitchFamily="34" charset="0"/>
                <a:cs typeface="Arial" panose="020B0604020202020204" pitchFamily="34" charset="0"/>
              </a:rPr>
              <a:t>For each product category, find the month with the highest total sales;</a:t>
            </a:r>
          </a:p>
        </p:txBody>
      </p:sp>
      <p:pic>
        <p:nvPicPr>
          <p:cNvPr id="4" name="Picture 3">
            <a:extLst>
              <a:ext uri="{FF2B5EF4-FFF2-40B4-BE49-F238E27FC236}">
                <a16:creationId xmlns:a16="http://schemas.microsoft.com/office/drawing/2014/main" id="{B07B7279-1C81-9AD3-9F40-996CB206A2F9}"/>
              </a:ext>
            </a:extLst>
          </p:cNvPr>
          <p:cNvPicPr>
            <a:picLocks noChangeAspect="1"/>
          </p:cNvPicPr>
          <p:nvPr/>
        </p:nvPicPr>
        <p:blipFill>
          <a:blip r:embed="rId2"/>
          <a:stretch>
            <a:fillRect/>
          </a:stretch>
        </p:blipFill>
        <p:spPr>
          <a:xfrm>
            <a:off x="694149" y="1677159"/>
            <a:ext cx="9673740" cy="3752970"/>
          </a:xfrm>
          <a:prstGeom prst="rect">
            <a:avLst/>
          </a:prstGeom>
        </p:spPr>
      </p:pic>
    </p:spTree>
    <p:extLst>
      <p:ext uri="{BB962C8B-B14F-4D97-AF65-F5344CB8AC3E}">
        <p14:creationId xmlns:p14="http://schemas.microsoft.com/office/powerpoint/2010/main" val="284059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C4A3D-49BA-B606-325F-196A06C62D6C}"/>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5952BF61-A5C3-1BCE-2923-5AA8EA5DC1B1}"/>
              </a:ext>
            </a:extLst>
          </p:cNvPr>
          <p:cNvSpPr txBox="1"/>
          <p:nvPr/>
        </p:nvSpPr>
        <p:spPr>
          <a:xfrm>
            <a:off x="475174" y="3915694"/>
            <a:ext cx="11490699" cy="2118272"/>
          </a:xfrm>
          <a:prstGeom prst="rect">
            <a:avLst/>
          </a:prstGeom>
          <a:noFill/>
        </p:spPr>
        <p:txBody>
          <a:bodyPr wrap="square" rtlCol="0">
            <a:spAutoFit/>
          </a:bodyPr>
          <a:lstStyle/>
          <a:p>
            <a:pPr>
              <a:lnSpc>
                <a:spcPct val="150000"/>
              </a:lnSpc>
            </a:pPr>
            <a:r>
              <a:rPr lang="en-US" b="1" u="sng" dirty="0">
                <a:latin typeface="Arial" panose="020B0604020202020204" pitchFamily="34" charset="0"/>
                <a:cs typeface="Arial" panose="020B0604020202020204" pitchFamily="34" charset="0"/>
              </a:rPr>
              <a:t>Key Insight</a:t>
            </a:r>
            <a:r>
              <a:rPr lang="en-US" dirty="0">
                <a:latin typeface="Arial" panose="020B0604020202020204" pitchFamily="34" charset="0"/>
                <a:cs typeface="Arial" panose="020B0604020202020204" pitchFamily="34" charset="0"/>
              </a:rPr>
              <a:t>: </a:t>
            </a:r>
            <a:r>
              <a:rPr lang="en-US" dirty="0"/>
              <a:t>For "Furniture," the highest sales were in October 2022 (229,025) and August 2023 (230,523). "Office Supplies" saw the peak in April 2022 (198,846) and February 2023 (287,245). The "Technology" category reached its highest sales in October 2022 (250,401) and October 2023 (295,587). Identifying months with peak sales can help businesses plan promotional activities, seasonal campaigns, and inventory management to optimize sales performance during high-demand periods.</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EA5499C-91BA-CE37-B3F5-EB285F6A0E98}"/>
              </a:ext>
            </a:extLst>
          </p:cNvPr>
          <p:cNvPicPr>
            <a:picLocks noChangeAspect="1"/>
          </p:cNvPicPr>
          <p:nvPr/>
        </p:nvPicPr>
        <p:blipFill>
          <a:blip r:embed="rId2"/>
          <a:stretch>
            <a:fillRect/>
          </a:stretch>
        </p:blipFill>
        <p:spPr>
          <a:xfrm>
            <a:off x="523110" y="822472"/>
            <a:ext cx="5793284" cy="2975805"/>
          </a:xfrm>
          <a:prstGeom prst="rect">
            <a:avLst/>
          </a:prstGeom>
        </p:spPr>
      </p:pic>
    </p:spTree>
    <p:extLst>
      <p:ext uri="{BB962C8B-B14F-4D97-AF65-F5344CB8AC3E}">
        <p14:creationId xmlns:p14="http://schemas.microsoft.com/office/powerpoint/2010/main" val="59116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25C8F-3430-765B-8F26-D99DA793B8A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DA4F7F5-BD4C-B818-4A25-41FDF11A9CAB}"/>
              </a:ext>
            </a:extLst>
          </p:cNvPr>
          <p:cNvSpPr txBox="1"/>
          <p:nvPr/>
        </p:nvSpPr>
        <p:spPr>
          <a:xfrm>
            <a:off x="562708" y="797431"/>
            <a:ext cx="9805181" cy="461665"/>
          </a:xfrm>
          <a:prstGeom prst="rect">
            <a:avLst/>
          </a:prstGeom>
          <a:noFill/>
        </p:spPr>
        <p:txBody>
          <a:bodyPr wrap="square" rtlCol="0">
            <a:spAutoFit/>
          </a:bodyPr>
          <a:lstStyle/>
          <a:p>
            <a:r>
              <a:rPr lang="en-US" sz="2400" u="sng" dirty="0">
                <a:latin typeface="Arial" panose="020B0604020202020204" pitchFamily="34" charset="0"/>
                <a:cs typeface="Arial" panose="020B0604020202020204" pitchFamily="34" charset="0"/>
              </a:rPr>
              <a:t>Total sales by each segment for each year</a:t>
            </a:r>
          </a:p>
        </p:txBody>
      </p:sp>
      <p:pic>
        <p:nvPicPr>
          <p:cNvPr id="5" name="Picture 4">
            <a:extLst>
              <a:ext uri="{FF2B5EF4-FFF2-40B4-BE49-F238E27FC236}">
                <a16:creationId xmlns:a16="http://schemas.microsoft.com/office/drawing/2014/main" id="{C3E876E8-13A4-0D49-B3B5-6C4EA49D6676}"/>
              </a:ext>
            </a:extLst>
          </p:cNvPr>
          <p:cNvPicPr>
            <a:picLocks noChangeAspect="1"/>
          </p:cNvPicPr>
          <p:nvPr/>
        </p:nvPicPr>
        <p:blipFill>
          <a:blip r:embed="rId2"/>
          <a:stretch>
            <a:fillRect/>
          </a:stretch>
        </p:blipFill>
        <p:spPr>
          <a:xfrm>
            <a:off x="562708" y="1736091"/>
            <a:ext cx="9805180" cy="3257940"/>
          </a:xfrm>
          <a:prstGeom prst="rect">
            <a:avLst/>
          </a:prstGeom>
        </p:spPr>
      </p:pic>
    </p:spTree>
    <p:extLst>
      <p:ext uri="{BB962C8B-B14F-4D97-AF65-F5344CB8AC3E}">
        <p14:creationId xmlns:p14="http://schemas.microsoft.com/office/powerpoint/2010/main" val="1831467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09AFD-7468-1DC7-8BC3-952E5ED0AD2A}"/>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45F77119-F1E6-D42A-4969-43254163355E}"/>
              </a:ext>
            </a:extLst>
          </p:cNvPr>
          <p:cNvSpPr txBox="1"/>
          <p:nvPr/>
        </p:nvSpPr>
        <p:spPr>
          <a:xfrm>
            <a:off x="461106" y="3429000"/>
            <a:ext cx="11490699" cy="2118272"/>
          </a:xfrm>
          <a:prstGeom prst="rect">
            <a:avLst/>
          </a:prstGeom>
          <a:noFill/>
        </p:spPr>
        <p:txBody>
          <a:bodyPr wrap="square" rtlCol="0">
            <a:spAutoFit/>
          </a:bodyPr>
          <a:lstStyle/>
          <a:p>
            <a:pPr>
              <a:lnSpc>
                <a:spcPct val="150000"/>
              </a:lnSpc>
            </a:pPr>
            <a:r>
              <a:rPr lang="en-US" b="1" u="sng" dirty="0">
                <a:latin typeface="Arial" panose="020B0604020202020204" pitchFamily="34" charset="0"/>
                <a:cs typeface="Arial" panose="020B0604020202020204" pitchFamily="34" charset="0"/>
              </a:rPr>
              <a:t>Key Insight</a:t>
            </a:r>
            <a:r>
              <a:rPr lang="en-US" dirty="0">
                <a:latin typeface="Arial" panose="020B0604020202020204" pitchFamily="34" charset="0"/>
                <a:cs typeface="Arial" panose="020B0604020202020204" pitchFamily="34" charset="0"/>
              </a:rPr>
              <a:t>: </a:t>
            </a:r>
            <a:r>
              <a:rPr lang="en-US" dirty="0"/>
              <a:t>In 2023, the "Consumer" segment led with sales of 2,866,182, followed by "Corporate" with 1,712,303 and "Home Office" with 1,025,302. In 2022, the "Consumer" segment also led with 2,741,678, with "Corporate" at 1,682,613 and "Home Office" at 1,051,250. Analyzing total sales by segment across years helps businesses identify key revenue-driving segments and focus their marketing, sales, and product strategies accordingly.</a:t>
            </a: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5C14AC97-2565-7463-41B0-73A77068B535}"/>
              </a:ext>
            </a:extLst>
          </p:cNvPr>
          <p:cNvPicPr>
            <a:picLocks noChangeAspect="1"/>
          </p:cNvPicPr>
          <p:nvPr/>
        </p:nvPicPr>
        <p:blipFill>
          <a:blip r:embed="rId2"/>
          <a:stretch>
            <a:fillRect/>
          </a:stretch>
        </p:blipFill>
        <p:spPr>
          <a:xfrm>
            <a:off x="618310" y="983650"/>
            <a:ext cx="6753161" cy="1829888"/>
          </a:xfrm>
          <a:prstGeom prst="rect">
            <a:avLst/>
          </a:prstGeom>
        </p:spPr>
      </p:pic>
    </p:spTree>
    <p:extLst>
      <p:ext uri="{BB962C8B-B14F-4D97-AF65-F5344CB8AC3E}">
        <p14:creationId xmlns:p14="http://schemas.microsoft.com/office/powerpoint/2010/main" val="1309202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0B7D3-1683-CCBF-1459-6200AF263E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2115DDF-5350-1567-FED2-F0A1826FC4CD}"/>
              </a:ext>
            </a:extLst>
          </p:cNvPr>
          <p:cNvSpPr txBox="1"/>
          <p:nvPr/>
        </p:nvSpPr>
        <p:spPr>
          <a:xfrm>
            <a:off x="562708" y="797431"/>
            <a:ext cx="9805181" cy="461665"/>
          </a:xfrm>
          <a:prstGeom prst="rect">
            <a:avLst/>
          </a:prstGeom>
          <a:noFill/>
        </p:spPr>
        <p:txBody>
          <a:bodyPr wrap="square" rtlCol="0">
            <a:spAutoFit/>
          </a:bodyPr>
          <a:lstStyle/>
          <a:p>
            <a:r>
              <a:rPr lang="en-US" sz="2400" u="sng" dirty="0">
                <a:latin typeface="Arial" panose="020B0604020202020204" pitchFamily="34" charset="0"/>
                <a:cs typeface="Arial" panose="020B0604020202020204" pitchFamily="34" charset="0"/>
              </a:rPr>
              <a:t>Year-over-Year (YoY) Sales Growth</a:t>
            </a:r>
          </a:p>
        </p:txBody>
      </p:sp>
      <p:pic>
        <p:nvPicPr>
          <p:cNvPr id="4" name="Picture 3">
            <a:extLst>
              <a:ext uri="{FF2B5EF4-FFF2-40B4-BE49-F238E27FC236}">
                <a16:creationId xmlns:a16="http://schemas.microsoft.com/office/drawing/2014/main" id="{446616C8-D40C-037F-4D1B-0D37560D37A3}"/>
              </a:ext>
            </a:extLst>
          </p:cNvPr>
          <p:cNvPicPr>
            <a:picLocks noChangeAspect="1"/>
          </p:cNvPicPr>
          <p:nvPr/>
        </p:nvPicPr>
        <p:blipFill>
          <a:blip r:embed="rId2"/>
          <a:stretch>
            <a:fillRect/>
          </a:stretch>
        </p:blipFill>
        <p:spPr>
          <a:xfrm>
            <a:off x="562708" y="1842865"/>
            <a:ext cx="10480430" cy="3868617"/>
          </a:xfrm>
          <a:prstGeom prst="rect">
            <a:avLst/>
          </a:prstGeom>
        </p:spPr>
      </p:pic>
    </p:spTree>
    <p:extLst>
      <p:ext uri="{BB962C8B-B14F-4D97-AF65-F5344CB8AC3E}">
        <p14:creationId xmlns:p14="http://schemas.microsoft.com/office/powerpoint/2010/main" val="3809476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CE612-3AF5-795A-7F15-18ACCC8A6E7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7089BC2F-8A30-0C7E-42CE-05779EC6428C}"/>
              </a:ext>
            </a:extLst>
          </p:cNvPr>
          <p:cNvSpPr txBox="1"/>
          <p:nvPr/>
        </p:nvSpPr>
        <p:spPr>
          <a:xfrm>
            <a:off x="461106" y="3429000"/>
            <a:ext cx="11490699" cy="1702774"/>
          </a:xfrm>
          <a:prstGeom prst="rect">
            <a:avLst/>
          </a:prstGeom>
          <a:noFill/>
        </p:spPr>
        <p:txBody>
          <a:bodyPr wrap="square" rtlCol="0">
            <a:spAutoFit/>
          </a:bodyPr>
          <a:lstStyle/>
          <a:p>
            <a:pPr>
              <a:lnSpc>
                <a:spcPct val="150000"/>
              </a:lnSpc>
            </a:pPr>
            <a:r>
              <a:rPr lang="en-US" b="1" u="sng" dirty="0">
                <a:latin typeface="Arial" panose="020B0604020202020204" pitchFamily="34" charset="0"/>
                <a:cs typeface="Arial" panose="020B0604020202020204" pitchFamily="34" charset="0"/>
              </a:rPr>
              <a:t>Key Insight</a:t>
            </a:r>
            <a:r>
              <a:rPr lang="en-US" dirty="0">
                <a:latin typeface="Arial" panose="020B0604020202020204" pitchFamily="34" charset="0"/>
                <a:cs typeface="Arial" panose="020B0604020202020204" pitchFamily="34" charset="0"/>
              </a:rPr>
              <a:t>: </a:t>
            </a:r>
            <a:r>
              <a:rPr lang="en-US" dirty="0"/>
              <a:t>Sales grew from </a:t>
            </a:r>
            <a:r>
              <a:rPr lang="en-US" b="1" dirty="0"/>
              <a:t>5,475,541 in 2022 to 5,603,787 in 2023</a:t>
            </a:r>
            <a:r>
              <a:rPr lang="en-US" dirty="0"/>
              <a:t>, reflecting a </a:t>
            </a:r>
            <a:r>
              <a:rPr lang="en-US" b="1" dirty="0"/>
              <a:t>YoY growth of 2.34%</a:t>
            </a:r>
            <a:r>
              <a:rPr lang="en-US" dirty="0"/>
              <a:t>. Tracking YoY sales growth helps businesses evaluate overall performance, identify trends, and make data-driven decisions for future strategies, such as adjusting marketing efforts, optimizing inventory, or exploring new revenue opportunities.</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CF7B995-D160-25BD-11F0-21A401E8E361}"/>
              </a:ext>
            </a:extLst>
          </p:cNvPr>
          <p:cNvPicPr>
            <a:picLocks noChangeAspect="1"/>
          </p:cNvPicPr>
          <p:nvPr/>
        </p:nvPicPr>
        <p:blipFill>
          <a:blip r:embed="rId2"/>
          <a:stretch>
            <a:fillRect/>
          </a:stretch>
        </p:blipFill>
        <p:spPr>
          <a:xfrm>
            <a:off x="630498" y="791542"/>
            <a:ext cx="6487754" cy="1796913"/>
          </a:xfrm>
          <a:prstGeom prst="rect">
            <a:avLst/>
          </a:prstGeom>
        </p:spPr>
      </p:pic>
    </p:spTree>
    <p:extLst>
      <p:ext uri="{BB962C8B-B14F-4D97-AF65-F5344CB8AC3E}">
        <p14:creationId xmlns:p14="http://schemas.microsoft.com/office/powerpoint/2010/main" val="1526548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E0115-CF24-9B5A-9BC0-D4500CC21D9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9801B66-142B-A5CE-50B7-6484903BC0B0}"/>
              </a:ext>
            </a:extLst>
          </p:cNvPr>
          <p:cNvSpPr txBox="1"/>
          <p:nvPr/>
        </p:nvSpPr>
        <p:spPr>
          <a:xfrm>
            <a:off x="562708" y="797431"/>
            <a:ext cx="9805181" cy="461665"/>
          </a:xfrm>
          <a:prstGeom prst="rect">
            <a:avLst/>
          </a:prstGeom>
          <a:noFill/>
        </p:spPr>
        <p:txBody>
          <a:bodyPr wrap="square" rtlCol="0">
            <a:spAutoFit/>
          </a:bodyPr>
          <a:lstStyle/>
          <a:p>
            <a:r>
              <a:rPr lang="en-US" sz="2400" u="sng" dirty="0">
                <a:latin typeface="Arial" panose="020B0604020202020204" pitchFamily="34" charset="0"/>
                <a:cs typeface="Arial" panose="020B0604020202020204" pitchFamily="34" charset="0"/>
              </a:rPr>
              <a:t>Top 3 Most Profitable Product in Each Category</a:t>
            </a:r>
          </a:p>
        </p:txBody>
      </p:sp>
      <p:pic>
        <p:nvPicPr>
          <p:cNvPr id="7" name="Picture 6">
            <a:extLst>
              <a:ext uri="{FF2B5EF4-FFF2-40B4-BE49-F238E27FC236}">
                <a16:creationId xmlns:a16="http://schemas.microsoft.com/office/drawing/2014/main" id="{568D95FD-6A3C-882C-CDEE-6023A1D7C0C3}"/>
              </a:ext>
            </a:extLst>
          </p:cNvPr>
          <p:cNvPicPr>
            <a:picLocks noChangeAspect="1"/>
          </p:cNvPicPr>
          <p:nvPr/>
        </p:nvPicPr>
        <p:blipFill>
          <a:blip r:embed="rId2"/>
          <a:stretch>
            <a:fillRect/>
          </a:stretch>
        </p:blipFill>
        <p:spPr>
          <a:xfrm>
            <a:off x="562708" y="1732542"/>
            <a:ext cx="9059594" cy="3950806"/>
          </a:xfrm>
          <a:prstGeom prst="rect">
            <a:avLst/>
          </a:prstGeom>
        </p:spPr>
      </p:pic>
    </p:spTree>
    <p:extLst>
      <p:ext uri="{BB962C8B-B14F-4D97-AF65-F5344CB8AC3E}">
        <p14:creationId xmlns:p14="http://schemas.microsoft.com/office/powerpoint/2010/main" val="3663445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53D2D-90CF-35AA-9CF9-1183AA996F45}"/>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DBB34EA4-9D64-FB78-3D09-1295BB111436}"/>
              </a:ext>
            </a:extLst>
          </p:cNvPr>
          <p:cNvSpPr txBox="1"/>
          <p:nvPr/>
        </p:nvSpPr>
        <p:spPr>
          <a:xfrm>
            <a:off x="350650" y="3963572"/>
            <a:ext cx="11490699" cy="2533771"/>
          </a:xfrm>
          <a:prstGeom prst="rect">
            <a:avLst/>
          </a:prstGeom>
          <a:noFill/>
        </p:spPr>
        <p:txBody>
          <a:bodyPr wrap="square" rtlCol="0">
            <a:spAutoFit/>
          </a:bodyPr>
          <a:lstStyle/>
          <a:p>
            <a:pPr>
              <a:lnSpc>
                <a:spcPct val="150000"/>
              </a:lnSpc>
            </a:pPr>
            <a:r>
              <a:rPr lang="en-US" b="1" u="sng" dirty="0">
                <a:latin typeface="Arial" panose="020B0604020202020204" pitchFamily="34" charset="0"/>
                <a:cs typeface="Arial" panose="020B0604020202020204" pitchFamily="34" charset="0"/>
              </a:rPr>
              <a:t>Key Insight</a:t>
            </a:r>
            <a:r>
              <a:rPr lang="en-US" dirty="0">
                <a:latin typeface="Arial" panose="020B0604020202020204" pitchFamily="34" charset="0"/>
                <a:cs typeface="Arial" panose="020B0604020202020204" pitchFamily="34" charset="0"/>
              </a:rPr>
              <a:t>: </a:t>
            </a:r>
            <a:r>
              <a:rPr lang="en-US" dirty="0"/>
              <a:t>In the "Furniture" category, the most profitable products are "Chairs" with a profit of 2,246, followed by "Bookcases" and "Tables." In "Office Supplies," "Binders" lead the profit, with the highest profit coming from the product "OFF-BI-10003527" at 3,435. For the "Technology" category, "Copiers" dominate the profit, reaching 5,644, followed by "Machines." Identifying the top 3 most profitable products in each category helps businesses focus on high-margin items, optimize pricing strategies, and ensure effective resource allocation for better profitability.</a:t>
            </a: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96AE25E-09BB-684E-E691-B1FD611D257F}"/>
              </a:ext>
            </a:extLst>
          </p:cNvPr>
          <p:cNvPicPr>
            <a:picLocks noChangeAspect="1"/>
          </p:cNvPicPr>
          <p:nvPr/>
        </p:nvPicPr>
        <p:blipFill>
          <a:blip r:embed="rId2"/>
          <a:stretch>
            <a:fillRect/>
          </a:stretch>
        </p:blipFill>
        <p:spPr>
          <a:xfrm>
            <a:off x="350650" y="618978"/>
            <a:ext cx="5867270" cy="3165231"/>
          </a:xfrm>
          <a:prstGeom prst="rect">
            <a:avLst/>
          </a:prstGeom>
        </p:spPr>
      </p:pic>
    </p:spTree>
    <p:extLst>
      <p:ext uri="{BB962C8B-B14F-4D97-AF65-F5344CB8AC3E}">
        <p14:creationId xmlns:p14="http://schemas.microsoft.com/office/powerpoint/2010/main" val="378757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C22E7-B09E-DDD1-0CC8-42BBADD4502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5B5D83D-0957-675D-813D-5D68ED456EDC}"/>
              </a:ext>
            </a:extLst>
          </p:cNvPr>
          <p:cNvSpPr txBox="1"/>
          <p:nvPr/>
        </p:nvSpPr>
        <p:spPr>
          <a:xfrm>
            <a:off x="422031" y="844061"/>
            <a:ext cx="2504049" cy="584775"/>
          </a:xfrm>
          <a:prstGeom prst="rect">
            <a:avLst/>
          </a:prstGeom>
          <a:noFill/>
        </p:spPr>
        <p:txBody>
          <a:bodyPr wrap="square" rtlCol="0">
            <a:spAutoFit/>
          </a:bodyPr>
          <a:lstStyle/>
          <a:p>
            <a:r>
              <a:rPr lang="en-US" sz="3200" b="1" u="sng" dirty="0">
                <a:latin typeface="Arial" panose="020B0604020202020204" pitchFamily="34" charset="0"/>
                <a:cs typeface="Arial" panose="020B0604020202020204" pitchFamily="34" charset="0"/>
              </a:rPr>
              <a:t>Objective :</a:t>
            </a:r>
          </a:p>
        </p:txBody>
      </p:sp>
      <p:sp>
        <p:nvSpPr>
          <p:cNvPr id="5" name="TextBox 4">
            <a:extLst>
              <a:ext uri="{FF2B5EF4-FFF2-40B4-BE49-F238E27FC236}">
                <a16:creationId xmlns:a16="http://schemas.microsoft.com/office/drawing/2014/main" id="{0EA85680-A820-7253-0D5C-98B8A3928DB1}"/>
              </a:ext>
            </a:extLst>
          </p:cNvPr>
          <p:cNvSpPr txBox="1"/>
          <p:nvPr/>
        </p:nvSpPr>
        <p:spPr>
          <a:xfrm>
            <a:off x="403274" y="1772530"/>
            <a:ext cx="10846191" cy="3780522"/>
          </a:xfrm>
          <a:prstGeom prst="rect">
            <a:avLst/>
          </a:prstGeom>
          <a:noFill/>
        </p:spPr>
        <p:txBody>
          <a:bodyPr wrap="square" rtlCol="0">
            <a:spAutoFit/>
          </a:bodyPr>
          <a:lstStyle/>
          <a:p>
            <a:pPr>
              <a:lnSpc>
                <a:spcPct val="150000"/>
              </a:lnSpc>
            </a:pPr>
            <a:r>
              <a:rPr lang="en-US" dirty="0">
                <a:latin typeface="Arial" panose="020B0604020202020204" pitchFamily="34" charset="0"/>
                <a:cs typeface="Arial" panose="020B0604020202020204" pitchFamily="34" charset="0"/>
              </a:rPr>
              <a:t>The objective of this ETL project is to perform comprehensive sales analysis by extracting sales data from  Kaggle, processing it using Python (Pandas) to handle missing values, correct formatting issues, and transform raw data into a structured format, and then loading it into a MySQL database for further analysis. The goal is to gain insights into key business metrics such as sales trends, product performance, regional sales distribution, and customer segment analysis. By analyzing the data, the project aims to identify high-performing product categories, track month-over-month and year-over-year sales growth, monitor profitability across regions, and forecast potential stockouts for top-selling products. This analysis helps inform data-driven business decisions, optimize inventory management, and guide marketing strategies.</a:t>
            </a:r>
          </a:p>
        </p:txBody>
      </p:sp>
    </p:spTree>
    <p:extLst>
      <p:ext uri="{BB962C8B-B14F-4D97-AF65-F5344CB8AC3E}">
        <p14:creationId xmlns:p14="http://schemas.microsoft.com/office/powerpoint/2010/main" val="3889149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92737-F360-A04C-A422-5959C941A50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A2755C5-B8AB-D5C1-4938-812671A555D3}"/>
              </a:ext>
            </a:extLst>
          </p:cNvPr>
          <p:cNvSpPr txBox="1"/>
          <p:nvPr/>
        </p:nvSpPr>
        <p:spPr>
          <a:xfrm>
            <a:off x="365760" y="1135056"/>
            <a:ext cx="10719581" cy="461665"/>
          </a:xfrm>
          <a:prstGeom prst="rect">
            <a:avLst/>
          </a:prstGeom>
          <a:noFill/>
        </p:spPr>
        <p:txBody>
          <a:bodyPr wrap="square" rtlCol="0">
            <a:spAutoFit/>
          </a:bodyPr>
          <a:lstStyle/>
          <a:p>
            <a:r>
              <a:rPr lang="en-US" sz="2400" u="sng" dirty="0">
                <a:latin typeface="Arial" panose="020B0604020202020204" pitchFamily="34" charset="0"/>
                <a:cs typeface="Arial" panose="020B0604020202020204" pitchFamily="34" charset="0"/>
              </a:rPr>
              <a:t>Identify the top 3 products with the highest quantity sold across all categories. </a:t>
            </a:r>
          </a:p>
        </p:txBody>
      </p:sp>
      <p:pic>
        <p:nvPicPr>
          <p:cNvPr id="4" name="Picture 3">
            <a:extLst>
              <a:ext uri="{FF2B5EF4-FFF2-40B4-BE49-F238E27FC236}">
                <a16:creationId xmlns:a16="http://schemas.microsoft.com/office/drawing/2014/main" id="{AF389878-D4D2-84BA-FB7C-1825B56B0F3F}"/>
              </a:ext>
            </a:extLst>
          </p:cNvPr>
          <p:cNvPicPr>
            <a:picLocks noChangeAspect="1"/>
          </p:cNvPicPr>
          <p:nvPr/>
        </p:nvPicPr>
        <p:blipFill>
          <a:blip r:embed="rId2"/>
          <a:stretch>
            <a:fillRect/>
          </a:stretch>
        </p:blipFill>
        <p:spPr>
          <a:xfrm>
            <a:off x="365760" y="1985761"/>
            <a:ext cx="9931791" cy="3838264"/>
          </a:xfrm>
          <a:prstGeom prst="rect">
            <a:avLst/>
          </a:prstGeom>
        </p:spPr>
      </p:pic>
    </p:spTree>
    <p:extLst>
      <p:ext uri="{BB962C8B-B14F-4D97-AF65-F5344CB8AC3E}">
        <p14:creationId xmlns:p14="http://schemas.microsoft.com/office/powerpoint/2010/main" val="1460152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19228-53D3-0FEB-AF52-7C31B8040059}"/>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B894F7CD-0FD0-4034-5EBF-9B2639F819B7}"/>
              </a:ext>
            </a:extLst>
          </p:cNvPr>
          <p:cNvSpPr txBox="1"/>
          <p:nvPr/>
        </p:nvSpPr>
        <p:spPr>
          <a:xfrm>
            <a:off x="350650" y="3963572"/>
            <a:ext cx="11490699" cy="2533771"/>
          </a:xfrm>
          <a:prstGeom prst="rect">
            <a:avLst/>
          </a:prstGeom>
          <a:noFill/>
        </p:spPr>
        <p:txBody>
          <a:bodyPr wrap="square" rtlCol="0">
            <a:spAutoFit/>
          </a:bodyPr>
          <a:lstStyle/>
          <a:p>
            <a:pPr>
              <a:lnSpc>
                <a:spcPct val="150000"/>
              </a:lnSpc>
            </a:pPr>
            <a:r>
              <a:rPr lang="en-US" b="1" u="sng" dirty="0">
                <a:latin typeface="Arial" panose="020B0604020202020204" pitchFamily="34" charset="0"/>
                <a:cs typeface="Arial" panose="020B0604020202020204" pitchFamily="34" charset="0"/>
              </a:rPr>
              <a:t>Key Insight</a:t>
            </a:r>
            <a:r>
              <a:rPr lang="en-US" dirty="0">
                <a:latin typeface="Arial" panose="020B0604020202020204" pitchFamily="34" charset="0"/>
                <a:cs typeface="Arial" panose="020B0604020202020204" pitchFamily="34" charset="0"/>
              </a:rPr>
              <a:t>: </a:t>
            </a:r>
            <a:r>
              <a:rPr lang="en-US" dirty="0"/>
              <a:t>The highest-selling products across all categories include </a:t>
            </a:r>
            <a:r>
              <a:rPr lang="en-US" b="1" dirty="0"/>
              <a:t>Accessories (TEC-AC-10003832)</a:t>
            </a:r>
            <a:r>
              <a:rPr lang="en-US" dirty="0"/>
              <a:t> in the Technology category with </a:t>
            </a:r>
            <a:r>
              <a:rPr lang="en-US" b="1" dirty="0"/>
              <a:t>75 units sold</a:t>
            </a:r>
            <a:r>
              <a:rPr lang="en-US" dirty="0"/>
              <a:t>, </a:t>
            </a:r>
            <a:r>
              <a:rPr lang="en-US" b="1" dirty="0"/>
              <a:t>Paper (OFF-PA-10001970)</a:t>
            </a:r>
            <a:r>
              <a:rPr lang="en-US" dirty="0"/>
              <a:t> in Office Supplies with </a:t>
            </a:r>
            <a:r>
              <a:rPr lang="en-US" b="1" dirty="0"/>
              <a:t>70 units sold</a:t>
            </a:r>
            <a:r>
              <a:rPr lang="en-US" dirty="0"/>
              <a:t>, and </a:t>
            </a:r>
            <a:r>
              <a:rPr lang="en-US" b="1" dirty="0"/>
              <a:t>Chairs (FUR-CH-10002647)</a:t>
            </a:r>
            <a:r>
              <a:rPr lang="en-US" dirty="0"/>
              <a:t> in Furniture with </a:t>
            </a:r>
            <a:r>
              <a:rPr lang="en-US" b="1" dirty="0"/>
              <a:t>64 units sold</a:t>
            </a:r>
            <a:r>
              <a:rPr lang="en-US" dirty="0"/>
              <a:t>. These products demonstrate consistently high demand, making it essential to closely monitor their stock levels to prevent shortages. Maintaining adequate inventory will help sustain sales, meet customer expectations, and optimize supply chain efficiency.</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2154EF1-CF23-8BD9-A054-A2D371972C28}"/>
              </a:ext>
            </a:extLst>
          </p:cNvPr>
          <p:cNvPicPr>
            <a:picLocks noChangeAspect="1"/>
          </p:cNvPicPr>
          <p:nvPr/>
        </p:nvPicPr>
        <p:blipFill>
          <a:blip r:embed="rId2"/>
          <a:stretch>
            <a:fillRect/>
          </a:stretch>
        </p:blipFill>
        <p:spPr>
          <a:xfrm>
            <a:off x="350650" y="628071"/>
            <a:ext cx="6299782" cy="3142071"/>
          </a:xfrm>
          <a:prstGeom prst="rect">
            <a:avLst/>
          </a:prstGeom>
        </p:spPr>
      </p:pic>
    </p:spTree>
    <p:extLst>
      <p:ext uri="{BB962C8B-B14F-4D97-AF65-F5344CB8AC3E}">
        <p14:creationId xmlns:p14="http://schemas.microsoft.com/office/powerpoint/2010/main" val="2576095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E6FBF-4B06-6E07-FA62-421D31BCA36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71005D3-F06A-6BE1-6713-3BD6960D787B}"/>
              </a:ext>
            </a:extLst>
          </p:cNvPr>
          <p:cNvSpPr txBox="1"/>
          <p:nvPr/>
        </p:nvSpPr>
        <p:spPr>
          <a:xfrm>
            <a:off x="2560321" y="2405575"/>
            <a:ext cx="7071360" cy="1323439"/>
          </a:xfrm>
          <a:prstGeom prst="rect">
            <a:avLst/>
          </a:prstGeom>
          <a:noFill/>
        </p:spPr>
        <p:txBody>
          <a:bodyPr wrap="square" rtlCol="0">
            <a:spAutoFit/>
          </a:bodyPr>
          <a:lstStyle/>
          <a:p>
            <a:pPr algn="ctr"/>
            <a:r>
              <a:rPr lang="en-US" sz="8000" u="sng"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942884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AE072-5FBD-B620-24E9-944E93519F0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A72CC6E-DDD3-D64B-CE08-E05B84D7AB19}"/>
              </a:ext>
            </a:extLst>
          </p:cNvPr>
          <p:cNvSpPr txBox="1"/>
          <p:nvPr/>
        </p:nvSpPr>
        <p:spPr>
          <a:xfrm>
            <a:off x="562708" y="797431"/>
            <a:ext cx="6513341" cy="461665"/>
          </a:xfrm>
          <a:prstGeom prst="rect">
            <a:avLst/>
          </a:prstGeom>
          <a:noFill/>
        </p:spPr>
        <p:txBody>
          <a:bodyPr wrap="square" rtlCol="0">
            <a:spAutoFit/>
          </a:bodyPr>
          <a:lstStyle/>
          <a:p>
            <a:r>
              <a:rPr lang="en-US" sz="2400" u="sng" dirty="0">
                <a:latin typeface="Arial" panose="020B0604020202020204" pitchFamily="34" charset="0"/>
                <a:cs typeface="Arial" panose="020B0604020202020204" pitchFamily="34" charset="0"/>
              </a:rPr>
              <a:t>Purchase Frequency by category</a:t>
            </a:r>
          </a:p>
        </p:txBody>
      </p:sp>
      <p:pic>
        <p:nvPicPr>
          <p:cNvPr id="6" name="Picture 5">
            <a:extLst>
              <a:ext uri="{FF2B5EF4-FFF2-40B4-BE49-F238E27FC236}">
                <a16:creationId xmlns:a16="http://schemas.microsoft.com/office/drawing/2014/main" id="{1599C5FD-7015-606D-352E-53DA73A99BED}"/>
              </a:ext>
            </a:extLst>
          </p:cNvPr>
          <p:cNvPicPr>
            <a:picLocks noChangeAspect="1"/>
          </p:cNvPicPr>
          <p:nvPr/>
        </p:nvPicPr>
        <p:blipFill>
          <a:blip r:embed="rId2"/>
          <a:stretch>
            <a:fillRect/>
          </a:stretch>
        </p:blipFill>
        <p:spPr>
          <a:xfrm>
            <a:off x="562708" y="1572940"/>
            <a:ext cx="9312812" cy="1268733"/>
          </a:xfrm>
          <a:prstGeom prst="rect">
            <a:avLst/>
          </a:prstGeom>
        </p:spPr>
      </p:pic>
      <p:pic>
        <p:nvPicPr>
          <p:cNvPr id="8" name="Picture 7">
            <a:extLst>
              <a:ext uri="{FF2B5EF4-FFF2-40B4-BE49-F238E27FC236}">
                <a16:creationId xmlns:a16="http://schemas.microsoft.com/office/drawing/2014/main" id="{E743084F-CB2D-C870-6A15-C9FCF1484DAB}"/>
              </a:ext>
            </a:extLst>
          </p:cNvPr>
          <p:cNvPicPr>
            <a:picLocks noChangeAspect="1"/>
          </p:cNvPicPr>
          <p:nvPr/>
        </p:nvPicPr>
        <p:blipFill>
          <a:blip r:embed="rId3"/>
          <a:stretch>
            <a:fillRect/>
          </a:stretch>
        </p:blipFill>
        <p:spPr>
          <a:xfrm>
            <a:off x="562707" y="3020360"/>
            <a:ext cx="5261317" cy="2264700"/>
          </a:xfrm>
          <a:prstGeom prst="rect">
            <a:avLst/>
          </a:prstGeom>
        </p:spPr>
      </p:pic>
      <p:sp>
        <p:nvSpPr>
          <p:cNvPr id="9" name="TextBox 8">
            <a:extLst>
              <a:ext uri="{FF2B5EF4-FFF2-40B4-BE49-F238E27FC236}">
                <a16:creationId xmlns:a16="http://schemas.microsoft.com/office/drawing/2014/main" id="{DCCF7C8C-DAF1-6AE1-C5F6-66D4B92F9EA5}"/>
              </a:ext>
            </a:extLst>
          </p:cNvPr>
          <p:cNvSpPr txBox="1"/>
          <p:nvPr/>
        </p:nvSpPr>
        <p:spPr>
          <a:xfrm>
            <a:off x="562707" y="5463747"/>
            <a:ext cx="11380764" cy="872034"/>
          </a:xfrm>
          <a:prstGeom prst="rect">
            <a:avLst/>
          </a:prstGeom>
          <a:noFill/>
        </p:spPr>
        <p:txBody>
          <a:bodyPr wrap="square" rtlCol="0">
            <a:spAutoFit/>
          </a:bodyPr>
          <a:lstStyle/>
          <a:p>
            <a:pPr>
              <a:lnSpc>
                <a:spcPct val="150000"/>
              </a:lnSpc>
            </a:pPr>
            <a:r>
              <a:rPr lang="en-US" b="1" u="sng" dirty="0">
                <a:latin typeface="Arial" panose="020B0604020202020204" pitchFamily="34" charset="0"/>
                <a:cs typeface="Arial" panose="020B0604020202020204" pitchFamily="34" charset="0"/>
              </a:rPr>
              <a:t>Key Insight</a:t>
            </a:r>
            <a:r>
              <a:rPr lang="en-US" dirty="0">
                <a:latin typeface="Arial" panose="020B0604020202020204" pitchFamily="34" charset="0"/>
                <a:cs typeface="Arial" panose="020B0604020202020204" pitchFamily="34" charset="0"/>
              </a:rPr>
              <a:t>: The most frequently purchased category is "Office Supplies" with 6026 orders, followed by "Furniture" with 2121 orders and "Technology" with 1847 orders, indicating a higher demand for office supplies.</a:t>
            </a:r>
          </a:p>
        </p:txBody>
      </p:sp>
    </p:spTree>
    <p:extLst>
      <p:ext uri="{BB962C8B-B14F-4D97-AF65-F5344CB8AC3E}">
        <p14:creationId xmlns:p14="http://schemas.microsoft.com/office/powerpoint/2010/main" val="4293741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16F98-AE9E-FAE1-3353-51115F64E67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E25C1DE-B603-3FAF-3B27-DB58726DAA1C}"/>
              </a:ext>
            </a:extLst>
          </p:cNvPr>
          <p:cNvSpPr txBox="1"/>
          <p:nvPr/>
        </p:nvSpPr>
        <p:spPr>
          <a:xfrm>
            <a:off x="562708" y="797431"/>
            <a:ext cx="8539089" cy="461665"/>
          </a:xfrm>
          <a:prstGeom prst="rect">
            <a:avLst/>
          </a:prstGeom>
          <a:noFill/>
        </p:spPr>
        <p:txBody>
          <a:bodyPr wrap="square" rtlCol="0">
            <a:spAutoFit/>
          </a:bodyPr>
          <a:lstStyle/>
          <a:p>
            <a:r>
              <a:rPr lang="en-US" sz="2400" u="sng" dirty="0">
                <a:latin typeface="Arial" panose="020B0604020202020204" pitchFamily="34" charset="0"/>
                <a:cs typeface="Arial" panose="020B0604020202020204" pitchFamily="34" charset="0"/>
              </a:rPr>
              <a:t>Display total sales of each category in each region</a:t>
            </a:r>
          </a:p>
        </p:txBody>
      </p:sp>
      <p:pic>
        <p:nvPicPr>
          <p:cNvPr id="4" name="Picture 3">
            <a:extLst>
              <a:ext uri="{FF2B5EF4-FFF2-40B4-BE49-F238E27FC236}">
                <a16:creationId xmlns:a16="http://schemas.microsoft.com/office/drawing/2014/main" id="{7A5562D2-C33C-3484-91DE-4BF18D40D020}"/>
              </a:ext>
            </a:extLst>
          </p:cNvPr>
          <p:cNvPicPr>
            <a:picLocks noChangeAspect="1"/>
          </p:cNvPicPr>
          <p:nvPr/>
        </p:nvPicPr>
        <p:blipFill>
          <a:blip r:embed="rId2"/>
          <a:stretch>
            <a:fillRect/>
          </a:stretch>
        </p:blipFill>
        <p:spPr>
          <a:xfrm>
            <a:off x="562708" y="1736978"/>
            <a:ext cx="10775854" cy="3819759"/>
          </a:xfrm>
          <a:prstGeom prst="rect">
            <a:avLst/>
          </a:prstGeom>
        </p:spPr>
      </p:pic>
    </p:spTree>
    <p:extLst>
      <p:ext uri="{BB962C8B-B14F-4D97-AF65-F5344CB8AC3E}">
        <p14:creationId xmlns:p14="http://schemas.microsoft.com/office/powerpoint/2010/main" val="135986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46BFA-DDBD-2631-F78A-C346CA884CA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74FFAAAB-3D81-E320-2E65-16E7F0B3F1FE}"/>
              </a:ext>
            </a:extLst>
          </p:cNvPr>
          <p:cNvSpPr txBox="1"/>
          <p:nvPr/>
        </p:nvSpPr>
        <p:spPr>
          <a:xfrm>
            <a:off x="562706" y="3901627"/>
            <a:ext cx="11380764" cy="1702774"/>
          </a:xfrm>
          <a:prstGeom prst="rect">
            <a:avLst/>
          </a:prstGeom>
          <a:noFill/>
        </p:spPr>
        <p:txBody>
          <a:bodyPr wrap="square" rtlCol="0">
            <a:spAutoFit/>
          </a:bodyPr>
          <a:lstStyle/>
          <a:p>
            <a:pPr>
              <a:lnSpc>
                <a:spcPct val="150000"/>
              </a:lnSpc>
            </a:pPr>
            <a:r>
              <a:rPr lang="en-US" b="1" u="sng" dirty="0">
                <a:latin typeface="Arial" panose="020B0604020202020204" pitchFamily="34" charset="0"/>
                <a:cs typeface="Arial" panose="020B0604020202020204" pitchFamily="34" charset="0"/>
              </a:rPr>
              <a:t>Key Insight</a:t>
            </a:r>
            <a:r>
              <a:rPr lang="en-US" dirty="0">
                <a:latin typeface="Arial" panose="020B0604020202020204" pitchFamily="34" charset="0"/>
                <a:cs typeface="Arial" panose="020B0604020202020204" pitchFamily="34" charset="0"/>
              </a:rPr>
              <a:t>: </a:t>
            </a:r>
            <a:r>
              <a:rPr lang="en-US" dirty="0"/>
              <a:t>The "Technology" category generates the highest sales across all regions, with the East region leading at 255,582, followed by the West region at 243,133. The "Office Supplies" category performs strongest in the West region (213,154), while "Furniture" sales are highest in the West (243,571)</a:t>
            </a:r>
            <a:r>
              <a:rPr lang="en-US" dirty="0">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44E0215E-04CD-56AE-DE6F-F63E53D620DE}"/>
              </a:ext>
            </a:extLst>
          </p:cNvPr>
          <p:cNvPicPr>
            <a:picLocks noChangeAspect="1"/>
          </p:cNvPicPr>
          <p:nvPr/>
        </p:nvPicPr>
        <p:blipFill>
          <a:blip r:embed="rId2"/>
          <a:stretch>
            <a:fillRect/>
          </a:stretch>
        </p:blipFill>
        <p:spPr>
          <a:xfrm>
            <a:off x="562706" y="1092604"/>
            <a:ext cx="6077245" cy="2527669"/>
          </a:xfrm>
          <a:prstGeom prst="rect">
            <a:avLst/>
          </a:prstGeom>
        </p:spPr>
      </p:pic>
    </p:spTree>
    <p:extLst>
      <p:ext uri="{BB962C8B-B14F-4D97-AF65-F5344CB8AC3E}">
        <p14:creationId xmlns:p14="http://schemas.microsoft.com/office/powerpoint/2010/main" val="2325828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292A7-C7F6-E8D3-55AD-9960362675F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F4D75FB-7C25-5D4A-08ED-46029ECD9B7F}"/>
              </a:ext>
            </a:extLst>
          </p:cNvPr>
          <p:cNvSpPr txBox="1"/>
          <p:nvPr/>
        </p:nvSpPr>
        <p:spPr>
          <a:xfrm>
            <a:off x="562708" y="797431"/>
            <a:ext cx="8539089" cy="461665"/>
          </a:xfrm>
          <a:prstGeom prst="rect">
            <a:avLst/>
          </a:prstGeom>
          <a:noFill/>
        </p:spPr>
        <p:txBody>
          <a:bodyPr wrap="square" rtlCol="0">
            <a:spAutoFit/>
          </a:bodyPr>
          <a:lstStyle/>
          <a:p>
            <a:r>
              <a:rPr lang="en-US" sz="2400" u="sng" dirty="0">
                <a:latin typeface="Arial" panose="020B0604020202020204" pitchFamily="34" charset="0"/>
                <a:cs typeface="Arial" panose="020B0604020202020204" pitchFamily="34" charset="0"/>
              </a:rPr>
              <a:t>Top 3 best selling products in Each Category</a:t>
            </a:r>
          </a:p>
        </p:txBody>
      </p:sp>
      <p:pic>
        <p:nvPicPr>
          <p:cNvPr id="5" name="Picture 4">
            <a:extLst>
              <a:ext uri="{FF2B5EF4-FFF2-40B4-BE49-F238E27FC236}">
                <a16:creationId xmlns:a16="http://schemas.microsoft.com/office/drawing/2014/main" id="{84C54729-19CD-F363-E324-4D8042B5E278}"/>
              </a:ext>
            </a:extLst>
          </p:cNvPr>
          <p:cNvPicPr>
            <a:picLocks noChangeAspect="1"/>
          </p:cNvPicPr>
          <p:nvPr/>
        </p:nvPicPr>
        <p:blipFill>
          <a:blip r:embed="rId2"/>
          <a:stretch>
            <a:fillRect/>
          </a:stretch>
        </p:blipFill>
        <p:spPr>
          <a:xfrm>
            <a:off x="668781" y="1729109"/>
            <a:ext cx="10163342" cy="3616613"/>
          </a:xfrm>
          <a:prstGeom prst="rect">
            <a:avLst/>
          </a:prstGeom>
        </p:spPr>
      </p:pic>
    </p:spTree>
    <p:extLst>
      <p:ext uri="{BB962C8B-B14F-4D97-AF65-F5344CB8AC3E}">
        <p14:creationId xmlns:p14="http://schemas.microsoft.com/office/powerpoint/2010/main" val="307943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FDB86-0162-0E46-6673-7A4C7606F78C}"/>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C826110-A7FC-D6B8-44EF-37AC3568B221}"/>
              </a:ext>
            </a:extLst>
          </p:cNvPr>
          <p:cNvSpPr txBox="1"/>
          <p:nvPr/>
        </p:nvSpPr>
        <p:spPr>
          <a:xfrm>
            <a:off x="562706" y="3901627"/>
            <a:ext cx="11380764" cy="2533771"/>
          </a:xfrm>
          <a:prstGeom prst="rect">
            <a:avLst/>
          </a:prstGeom>
          <a:noFill/>
        </p:spPr>
        <p:txBody>
          <a:bodyPr wrap="square" rtlCol="0">
            <a:spAutoFit/>
          </a:bodyPr>
          <a:lstStyle/>
          <a:p>
            <a:pPr>
              <a:lnSpc>
                <a:spcPct val="150000"/>
              </a:lnSpc>
            </a:pPr>
            <a:r>
              <a:rPr lang="en-US" b="1" u="sng" dirty="0">
                <a:latin typeface="Arial" panose="020B0604020202020204" pitchFamily="34" charset="0"/>
                <a:cs typeface="Arial" panose="020B0604020202020204" pitchFamily="34" charset="0"/>
              </a:rPr>
              <a:t>Key Insight</a:t>
            </a:r>
            <a:r>
              <a:rPr lang="en-US" dirty="0">
                <a:latin typeface="Arial" panose="020B0604020202020204" pitchFamily="34" charset="0"/>
                <a:cs typeface="Arial" panose="020B0604020202020204" pitchFamily="34" charset="0"/>
              </a:rPr>
              <a:t>: </a:t>
            </a:r>
            <a:r>
              <a:rPr lang="en-US" dirty="0"/>
              <a:t>In the "Furniture" category, the top-selling product is "Chairs" with total sales of 120,091, followed by "Bookcases" in two variations. In "Office Supplies," "Binders" lead the sales with the highest sales at 163,778. For the "Technology" category, "Copiers" dominate the sales with 245,056, followed by "Machines" and "Phones." By identifying top-selling products in each category, businesses can optimize inventory levels, ensure better stock availability, and refine marketing strategies to promote these high-demand products.</a:t>
            </a: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23712EA-9C94-1595-CAE1-F325C2052490}"/>
              </a:ext>
            </a:extLst>
          </p:cNvPr>
          <p:cNvPicPr>
            <a:picLocks noChangeAspect="1"/>
          </p:cNvPicPr>
          <p:nvPr/>
        </p:nvPicPr>
        <p:blipFill>
          <a:blip r:embed="rId2"/>
          <a:stretch>
            <a:fillRect/>
          </a:stretch>
        </p:blipFill>
        <p:spPr>
          <a:xfrm>
            <a:off x="562706" y="628293"/>
            <a:ext cx="7033848" cy="3273334"/>
          </a:xfrm>
          <a:prstGeom prst="rect">
            <a:avLst/>
          </a:prstGeom>
        </p:spPr>
      </p:pic>
    </p:spTree>
    <p:extLst>
      <p:ext uri="{BB962C8B-B14F-4D97-AF65-F5344CB8AC3E}">
        <p14:creationId xmlns:p14="http://schemas.microsoft.com/office/powerpoint/2010/main" val="301207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2E226-285F-2957-3A1B-3B541C81952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441AF2-1945-97C2-2A03-5486C6D5AAA9}"/>
              </a:ext>
            </a:extLst>
          </p:cNvPr>
          <p:cNvSpPr txBox="1"/>
          <p:nvPr/>
        </p:nvSpPr>
        <p:spPr>
          <a:xfrm>
            <a:off x="562708" y="797431"/>
            <a:ext cx="8539089" cy="461665"/>
          </a:xfrm>
          <a:prstGeom prst="rect">
            <a:avLst/>
          </a:prstGeom>
          <a:noFill/>
        </p:spPr>
        <p:txBody>
          <a:bodyPr wrap="square" rtlCol="0">
            <a:spAutoFit/>
          </a:bodyPr>
          <a:lstStyle/>
          <a:p>
            <a:r>
              <a:rPr lang="en-US" sz="2400" u="sng" dirty="0">
                <a:latin typeface="Arial" panose="020B0604020202020204" pitchFamily="34" charset="0"/>
                <a:cs typeface="Arial" panose="020B0604020202020204" pitchFamily="34" charset="0"/>
              </a:rPr>
              <a:t>Top 3 Cities by Sales in Each Region</a:t>
            </a:r>
          </a:p>
        </p:txBody>
      </p:sp>
      <p:pic>
        <p:nvPicPr>
          <p:cNvPr id="7" name="Picture 6">
            <a:extLst>
              <a:ext uri="{FF2B5EF4-FFF2-40B4-BE49-F238E27FC236}">
                <a16:creationId xmlns:a16="http://schemas.microsoft.com/office/drawing/2014/main" id="{2F62F8E9-13CB-DE1C-4350-A8A8E2DE9754}"/>
              </a:ext>
            </a:extLst>
          </p:cNvPr>
          <p:cNvPicPr>
            <a:picLocks noChangeAspect="1"/>
          </p:cNvPicPr>
          <p:nvPr/>
        </p:nvPicPr>
        <p:blipFill>
          <a:blip r:embed="rId2"/>
          <a:stretch>
            <a:fillRect/>
          </a:stretch>
        </p:blipFill>
        <p:spPr>
          <a:xfrm>
            <a:off x="669246" y="1783945"/>
            <a:ext cx="9459492" cy="3294492"/>
          </a:xfrm>
          <a:prstGeom prst="rect">
            <a:avLst/>
          </a:prstGeom>
        </p:spPr>
      </p:pic>
    </p:spTree>
    <p:extLst>
      <p:ext uri="{BB962C8B-B14F-4D97-AF65-F5344CB8AC3E}">
        <p14:creationId xmlns:p14="http://schemas.microsoft.com/office/powerpoint/2010/main" val="198187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0494E-1C24-7864-B3D7-D1F2F44ACA37}"/>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F67AA150-19A7-6184-72ED-30E909DF7465}"/>
              </a:ext>
            </a:extLst>
          </p:cNvPr>
          <p:cNvSpPr txBox="1"/>
          <p:nvPr/>
        </p:nvSpPr>
        <p:spPr>
          <a:xfrm>
            <a:off x="494974" y="4717553"/>
            <a:ext cx="11380764" cy="1702774"/>
          </a:xfrm>
          <a:prstGeom prst="rect">
            <a:avLst/>
          </a:prstGeom>
          <a:noFill/>
        </p:spPr>
        <p:txBody>
          <a:bodyPr wrap="square" rtlCol="0">
            <a:spAutoFit/>
          </a:bodyPr>
          <a:lstStyle/>
          <a:p>
            <a:pPr>
              <a:lnSpc>
                <a:spcPct val="150000"/>
              </a:lnSpc>
            </a:pPr>
            <a:r>
              <a:rPr lang="en-US" b="1" u="sng" dirty="0">
                <a:latin typeface="Arial" panose="020B0604020202020204" pitchFamily="34" charset="0"/>
                <a:cs typeface="Arial" panose="020B0604020202020204" pitchFamily="34" charset="0"/>
              </a:rPr>
              <a:t>Key Insight</a:t>
            </a:r>
            <a:r>
              <a:rPr lang="en-US" dirty="0">
                <a:latin typeface="Arial" panose="020B0604020202020204" pitchFamily="34" charset="0"/>
                <a:cs typeface="Arial" panose="020B0604020202020204" pitchFamily="34" charset="0"/>
              </a:rPr>
              <a:t>: </a:t>
            </a:r>
            <a:r>
              <a:rPr lang="en-US" dirty="0"/>
              <a:t>Houston leads sales in the "Central" region with 295,193, while New York City tops the "East" region with 1,218,343. Jacksonville leads the "South" with 232,951, and Los Angeles dominates the "West" with 842,735. Identifying these top-performing cities allows businesses to focus their marketing efforts and resources on high-revenue cities.</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6A1D43F-1191-2981-6200-24143A70F965}"/>
              </a:ext>
            </a:extLst>
          </p:cNvPr>
          <p:cNvPicPr>
            <a:picLocks noChangeAspect="1"/>
          </p:cNvPicPr>
          <p:nvPr/>
        </p:nvPicPr>
        <p:blipFill>
          <a:blip r:embed="rId2"/>
          <a:stretch>
            <a:fillRect/>
          </a:stretch>
        </p:blipFill>
        <p:spPr>
          <a:xfrm>
            <a:off x="494974" y="717452"/>
            <a:ext cx="5258712" cy="3868615"/>
          </a:xfrm>
          <a:prstGeom prst="rect">
            <a:avLst/>
          </a:prstGeom>
        </p:spPr>
      </p:pic>
    </p:spTree>
    <p:extLst>
      <p:ext uri="{BB962C8B-B14F-4D97-AF65-F5344CB8AC3E}">
        <p14:creationId xmlns:p14="http://schemas.microsoft.com/office/powerpoint/2010/main" val="2307836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126</TotalTime>
  <Words>1022</Words>
  <Application>Microsoft Office PowerPoint</Application>
  <PresentationFormat>Widescreen</PresentationFormat>
  <Paragraphs>25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Sales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Harpreet Kaur</dc:creator>
  <cp:lastModifiedBy>Harpreet Kaur</cp:lastModifiedBy>
  <cp:revision>1</cp:revision>
  <dcterms:created xsi:type="dcterms:W3CDTF">2025-02-18T15:56:22Z</dcterms:created>
  <dcterms:modified xsi:type="dcterms:W3CDTF">2025-02-19T06:16:15Z</dcterms:modified>
</cp:coreProperties>
</file>