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7" r:id="rId4"/>
    <p:sldId id="257" r:id="rId5"/>
    <p:sldId id="262" r:id="rId6"/>
    <p:sldId id="266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70" autoAdjust="0"/>
  </p:normalViewPr>
  <p:slideViewPr>
    <p:cSldViewPr>
      <p:cViewPr>
        <p:scale>
          <a:sx n="116" d="100"/>
          <a:sy n="116" d="100"/>
        </p:scale>
        <p:origin x="-4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F557119-5C63-468D-8130-0C42E2C5897D}" type="datetimeFigureOut">
              <a:rPr lang="en-GB" smtClean="0"/>
              <a:pPr/>
              <a:t>24/02/14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88067F3-BA11-4C31-9FA9-B70674E8DD0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6248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Program Next Level (PNL)</a:t>
            </a:r>
            <a:br>
              <a:rPr lang="en-US" sz="3200" b="1" dirty="0" smtClean="0">
                <a:latin typeface="Times New Roman"/>
                <a:cs typeface="Times New Roman"/>
              </a:rPr>
            </a:br>
            <a:r>
              <a:rPr lang="en-US" sz="3200" b="1" dirty="0">
                <a:latin typeface="Times New Roman"/>
                <a:cs typeface="Times New Roman"/>
              </a:rPr>
              <a:t/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2400" b="1" dirty="0" smtClean="0">
                <a:latin typeface="Times New Roman"/>
                <a:cs typeface="Times New Roman"/>
              </a:rPr>
              <a:t>Architectural Overview and Workflow</a:t>
            </a:r>
            <a:br>
              <a:rPr lang="en-US" sz="2400" b="1" dirty="0" smtClean="0">
                <a:latin typeface="Times New Roman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/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dirty="0" smtClean="0">
                <a:latin typeface="Times New Roman"/>
                <a:cs typeface="Times New Roman"/>
              </a:rPr>
              <a:t/>
            </a:r>
            <a:br>
              <a:rPr lang="en-US" sz="2400" b="1" dirty="0" smtClean="0">
                <a:latin typeface="Times New Roman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/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dirty="0" smtClean="0">
                <a:latin typeface="Times New Roman"/>
                <a:cs typeface="Times New Roman"/>
              </a:rPr>
              <a:t/>
            </a:r>
            <a:br>
              <a:rPr lang="en-US" sz="2400" b="1" dirty="0" smtClean="0">
                <a:latin typeface="Times New Roman"/>
                <a:cs typeface="Times New Roman"/>
              </a:rPr>
            </a:br>
            <a:r>
              <a:rPr lang="en-US" sz="2400" b="1" dirty="0" smtClean="0">
                <a:latin typeface="Times New Roman"/>
                <a:cs typeface="Times New Roman"/>
              </a:rPr>
              <a:t/>
            </a:r>
            <a:br>
              <a:rPr lang="en-US" sz="2400" b="1" dirty="0" smtClean="0">
                <a:latin typeface="Times New Roman"/>
                <a:cs typeface="Times New Roman"/>
              </a:rPr>
            </a:br>
            <a:r>
              <a:rPr lang="en-US" sz="2400" b="1" dirty="0">
                <a:latin typeface="Times New Roman"/>
                <a:cs typeface="Times New Roman"/>
              </a:rPr>
              <a:t/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dirty="0" smtClean="0">
                <a:latin typeface="Times New Roman"/>
                <a:cs typeface="Times New Roman"/>
              </a:rPr>
              <a:t/>
            </a:r>
            <a:br>
              <a:rPr lang="en-US" sz="2400" b="1" dirty="0" smtClean="0">
                <a:latin typeface="Times New Roman"/>
                <a:cs typeface="Times New Roman"/>
              </a:rPr>
            </a:b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37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04800"/>
            <a:ext cx="8042276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PNL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A powerful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answer engine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which creates simplified, interactive and one page stories of every search query.</a:t>
            </a:r>
          </a:p>
          <a:p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Capabilities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Quickly search the web to produce right and precise information.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Add context to your search queries using your personalized data from social networking sites and blogs resulting in re-ranked pages.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Add meaning to your search queries using Natural Language Processing tool.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Storing the indexed data in graphical format using highly scalable ,robust native Neo4j graph database.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22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08" y="2852936"/>
            <a:ext cx="8157539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 Platform (EIB)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129614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PHP</a:t>
            </a:r>
            <a:r>
              <a:rPr lang="en-US" dirty="0" smtClean="0"/>
              <a:t> </a:t>
            </a:r>
            <a:r>
              <a:rPr lang="en-US" sz="1400" dirty="0" smtClean="0"/>
              <a:t>rendering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010400" y="1371600"/>
            <a:ext cx="1143744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SQL DB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114800" y="3962400"/>
            <a:ext cx="1447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Social media( Facebook, LinkedIn 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486400" y="1393062"/>
            <a:ext cx="1219200" cy="5881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caching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1981200" y="1447800"/>
            <a:ext cx="1296144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r>
              <a:rPr lang="en-US" dirty="0" smtClean="0"/>
              <a:t> </a:t>
            </a:r>
            <a:r>
              <a:rPr lang="en-US" sz="1400" dirty="0" smtClean="0"/>
              <a:t>component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191000"/>
            <a:ext cx="1447800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Knowledge graphs(Neo4j)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295400" y="4114800"/>
            <a:ext cx="838200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Hadoop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7620001" y="4191000"/>
            <a:ext cx="609600" cy="5494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NLP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381001" y="4140843"/>
            <a:ext cx="838200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crawler</a:t>
            </a:r>
            <a:endParaRPr lang="en-GB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19200" y="1981200"/>
            <a:ext cx="833" cy="8838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590800" y="2438400"/>
            <a:ext cx="762794" cy="7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19800" y="1905000"/>
            <a:ext cx="0" cy="9144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43800" y="1981200"/>
            <a:ext cx="17893" cy="8717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1901756" y="2441644"/>
            <a:ext cx="774586" cy="60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38200" y="3429000"/>
            <a:ext cx="0" cy="7351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52800" y="3429000"/>
            <a:ext cx="0" cy="7756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9600" y="220980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search </a:t>
            </a:r>
          </a:p>
          <a:p>
            <a:r>
              <a:rPr lang="en-US" sz="1400" dirty="0" smtClean="0"/>
              <a:t>Input text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43000" y="3657600"/>
            <a:ext cx="70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</a:t>
            </a:r>
            <a:endParaRPr lang="en-GB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96200" y="3657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743200" y="2286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tokens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828800" y="2286000"/>
            <a:ext cx="90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text</a:t>
            </a:r>
            <a:endParaRPr lang="en-GB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2486383" y="3838217"/>
            <a:ext cx="818434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2172494" y="3848100"/>
            <a:ext cx="837406" cy="7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81200" y="3733801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67000" y="3657600"/>
            <a:ext cx="86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XML/ schema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00400" y="3581400"/>
            <a:ext cx="68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tokens</a:t>
            </a:r>
          </a:p>
        </p:txBody>
      </p:sp>
      <p:sp>
        <p:nvSpPr>
          <p:cNvPr id="85" name="Cloud 84"/>
          <p:cNvSpPr/>
          <p:nvPr/>
        </p:nvSpPr>
        <p:spPr>
          <a:xfrm>
            <a:off x="2209800" y="4191000"/>
            <a:ext cx="136672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SolR</a:t>
            </a:r>
            <a:r>
              <a:rPr lang="en-US" dirty="0" smtClean="0"/>
              <a:t> cloud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553200" y="3810000"/>
            <a:ext cx="7620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76400" y="3429000"/>
            <a:ext cx="0" cy="7351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4395732" y="3833868"/>
            <a:ext cx="811324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7544594" y="3809206"/>
            <a:ext cx="7620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457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Solution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3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xyent\Downloads\DFDOverview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914400"/>
            <a:ext cx="3505200" cy="563880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" y="0"/>
            <a:ext cx="8915286" cy="8382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1: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 </a:t>
            </a:r>
            <a:r>
              <a:rPr lang="en-US" sz="2400" dirty="0" smtClean="0">
                <a:latin typeface="Times New Roman"/>
                <a:cs typeface="Times New Roman"/>
              </a:rPr>
              <a:t>crawling Workflow</a:t>
            </a:r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8" y="1676400"/>
            <a:ext cx="5480972" cy="495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42326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/>
              <a:cs typeface="Times New Roman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Populate the crawl queue with the seed and complete set of URLs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Fetch the URL from the crawl queue and start crawling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Process the documents using Hadoop Map Reduce paradigm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Follow links within document for crawling.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Store the processed and indexed  data in SOLR </a:t>
            </a:r>
            <a:endParaRPr lang="en-US" dirty="0">
              <a:latin typeface="Times New Roman"/>
              <a:cs typeface="Times New Roman"/>
            </a:endParaRPr>
          </a:p>
          <a:p>
            <a:pPr marL="800100" lvl="1" indent="-342900">
              <a:buFont typeface="+mj-lt"/>
              <a:buAutoNum type="arabicPeriod"/>
            </a:pP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7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191000"/>
            <a:ext cx="4040188" cy="25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98800" y="1219200"/>
            <a:ext cx="472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533401"/>
            <a:ext cx="4267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1(b): </a:t>
            </a:r>
            <a:r>
              <a:rPr lang="en-US" sz="2000" dirty="0" smtClean="0">
                <a:latin typeface="Times New Roman"/>
                <a:cs typeface="Times New Roman"/>
              </a:rPr>
              <a:t>Natural </a:t>
            </a:r>
            <a:r>
              <a:rPr lang="en-US" sz="2000" dirty="0" smtClean="0">
                <a:latin typeface="Times New Roman"/>
                <a:cs typeface="Times New Roman"/>
              </a:rPr>
              <a:t>Language Processing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dirty="0">
                <a:latin typeface="Times New Roman"/>
                <a:cs typeface="Times New Roman"/>
              </a:rPr>
              <a:t>involves 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Classify the content into different </a:t>
            </a:r>
            <a:r>
              <a:rPr lang="en-US" dirty="0" smtClean="0">
                <a:latin typeface="Times New Roman"/>
                <a:cs typeface="Times New Roman"/>
              </a:rPr>
              <a:t>categories</a:t>
            </a:r>
          </a:p>
          <a:p>
            <a:pPr lvl="1"/>
            <a:r>
              <a:rPr lang="en-US" smtClean="0">
                <a:latin typeface="Times New Roman"/>
                <a:cs typeface="Times New Roman"/>
              </a:rPr>
              <a:t>We are working on this step &amp; defining ontologies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GB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705600" y="304800"/>
            <a:ext cx="11430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" y="0"/>
            <a:ext cx="8915286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2: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Personalized </a:t>
            </a:r>
            <a:r>
              <a:rPr lang="en-US" sz="2400" dirty="0" smtClean="0">
                <a:latin typeface="Times New Roman"/>
                <a:cs typeface="Times New Roman"/>
              </a:rPr>
              <a:t>Data Workflow</a:t>
            </a:r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09600"/>
            <a:ext cx="4343400" cy="621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Embed the user preference and query related search intent into user-specific topic spaces.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This involves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/>
                <a:cs typeface="Times New Roman"/>
              </a:rPr>
              <a:t>User specific information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i.e. name, date of birth ,  gender, language ,country, will be considered to distinguish the exact intentions of the user queries.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/>
                <a:cs typeface="Times New Roman"/>
              </a:rPr>
              <a:t>User ‘s social activities </a:t>
            </a:r>
            <a:r>
              <a:rPr lang="en-US" dirty="0" smtClean="0">
                <a:latin typeface="Times New Roman"/>
                <a:cs typeface="Times New Roman"/>
              </a:rPr>
              <a:t>such as rating, tagging and commenting will be considered  to indicate the user’s interest and preference in a specific document.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/>
                <a:cs typeface="Times New Roman"/>
              </a:rPr>
              <a:t>User’s social network </a:t>
            </a:r>
            <a:r>
              <a:rPr lang="en-US" dirty="0" smtClean="0">
                <a:latin typeface="Times New Roman"/>
                <a:cs typeface="Times New Roman"/>
              </a:rPr>
              <a:t>i.e. friend list </a:t>
            </a:r>
            <a:r>
              <a:rPr lang="en-US" b="1" dirty="0" smtClean="0">
                <a:latin typeface="Times New Roman"/>
                <a:cs typeface="Times New Roman"/>
              </a:rPr>
              <a:t>social activities</a:t>
            </a:r>
            <a:r>
              <a:rPr lang="en-US" dirty="0" smtClean="0">
                <a:latin typeface="Times New Roman"/>
                <a:cs typeface="Times New Roman"/>
              </a:rPr>
              <a:t>' to indicate the affinity between user and user’s friends for better decision making for every search query.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Finally , storing this data in Neo4j graphical database.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53000" y="1524000"/>
            <a:ext cx="1066800" cy="9495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3048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Profile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DOB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Gender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/>
              <a:t>etc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533400"/>
            <a:ext cx="47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162800" y="2057400"/>
            <a:ext cx="1481667" cy="9495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Activities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Blog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Tag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Comment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0" name="Curved Connector 29"/>
          <p:cNvCxnSpPr>
            <a:stCxn id="11" idx="6"/>
            <a:endCxn id="28" idx="0"/>
          </p:cNvCxnSpPr>
          <p:nvPr/>
        </p:nvCxnSpPr>
        <p:spPr>
          <a:xfrm>
            <a:off x="6019800" y="1998785"/>
            <a:ext cx="1883834" cy="586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" name="Curved Connector 2047"/>
          <p:cNvCxnSpPr>
            <a:stCxn id="11" idx="0"/>
          </p:cNvCxnSpPr>
          <p:nvPr/>
        </p:nvCxnSpPr>
        <p:spPr>
          <a:xfrm rot="5400000" flipH="1" flipV="1">
            <a:off x="5638800" y="381000"/>
            <a:ext cx="990600" cy="1295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/>
          <p:cNvSpPr/>
          <p:nvPr/>
        </p:nvSpPr>
        <p:spPr>
          <a:xfrm>
            <a:off x="6553200" y="34290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Network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053" name="Curved Connector 2052"/>
          <p:cNvCxnSpPr>
            <a:stCxn id="11" idx="4"/>
            <a:endCxn id="2050" idx="0"/>
          </p:cNvCxnSpPr>
          <p:nvPr/>
        </p:nvCxnSpPr>
        <p:spPr>
          <a:xfrm rot="16200000" flipH="1">
            <a:off x="5942135" y="2017834"/>
            <a:ext cx="955431" cy="18669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8400" y="2667000"/>
            <a:ext cx="9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791200" y="2895600"/>
            <a:ext cx="77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elong to</a:t>
            </a:r>
            <a:endParaRPr lang="en-US" sz="1200" dirty="0"/>
          </a:p>
        </p:txBody>
      </p:sp>
      <p:cxnSp>
        <p:nvCxnSpPr>
          <p:cNvPr id="2055" name="Curved Connector 2054"/>
          <p:cNvCxnSpPr>
            <a:stCxn id="2050" idx="1"/>
            <a:endCxn id="11" idx="2"/>
          </p:cNvCxnSpPr>
          <p:nvPr/>
        </p:nvCxnSpPr>
        <p:spPr>
          <a:xfrm rot="10800000">
            <a:off x="4953000" y="1998786"/>
            <a:ext cx="1600200" cy="1773115"/>
          </a:xfrm>
          <a:prstGeom prst="curvedConnector3">
            <a:avLst>
              <a:gd name="adj1" fmla="val 114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3200400"/>
            <a:ext cx="65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many</a:t>
            </a:r>
            <a:endParaRPr lang="en-US" sz="1200" dirty="0"/>
          </a:p>
        </p:txBody>
      </p:sp>
      <p:sp>
        <p:nvSpPr>
          <p:cNvPr id="2056" name="Rectangle 2055"/>
          <p:cNvSpPr/>
          <p:nvPr/>
        </p:nvSpPr>
        <p:spPr>
          <a:xfrm>
            <a:off x="4724400" y="4343400"/>
            <a:ext cx="4191000" cy="10668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</a:rPr>
              <a:t>Social annotations </a:t>
            </a:r>
            <a:r>
              <a:rPr lang="en-US" sz="1200" dirty="0" smtClean="0">
                <a:solidFill>
                  <a:srgbClr val="000000"/>
                </a:solidFill>
              </a:rPr>
              <a:t>produced by act as quality descriptors of the web pages and topics </a:t>
            </a:r>
            <a:r>
              <a:rPr lang="en-US" sz="1200" dirty="0">
                <a:solidFill>
                  <a:srgbClr val="000000"/>
                </a:solidFill>
              </a:rPr>
              <a:t>and </a:t>
            </a:r>
            <a:r>
              <a:rPr lang="en-US" sz="1200" dirty="0" smtClean="0">
                <a:solidFill>
                  <a:srgbClr val="000000"/>
                </a:solidFill>
              </a:rPr>
              <a:t>indicator </a:t>
            </a:r>
            <a:r>
              <a:rPr lang="en-US" sz="1200" dirty="0">
                <a:solidFill>
                  <a:srgbClr val="000000"/>
                </a:solidFill>
              </a:rPr>
              <a:t>of web </a:t>
            </a:r>
            <a:r>
              <a:rPr lang="en-US" sz="1200" dirty="0" smtClean="0">
                <a:solidFill>
                  <a:srgbClr val="000000"/>
                </a:solidFill>
              </a:rPr>
              <a:t>users interests. Build regularization </a:t>
            </a:r>
            <a:r>
              <a:rPr lang="en-US" sz="1200" dirty="0">
                <a:solidFill>
                  <a:srgbClr val="000000"/>
                </a:solidFill>
              </a:rPr>
              <a:t>framework </a:t>
            </a:r>
            <a:r>
              <a:rPr lang="en-US" sz="1200" dirty="0" smtClean="0">
                <a:solidFill>
                  <a:srgbClr val="000000"/>
                </a:solidFill>
              </a:rPr>
              <a:t>for </a:t>
            </a:r>
            <a:r>
              <a:rPr lang="en-US" sz="1200" dirty="0">
                <a:solidFill>
                  <a:srgbClr val="000000"/>
                </a:solidFill>
              </a:rPr>
              <a:t>query </a:t>
            </a:r>
            <a:r>
              <a:rPr lang="en-US" sz="1200" dirty="0" smtClean="0">
                <a:solidFill>
                  <a:srgbClr val="000000"/>
                </a:solidFill>
              </a:rPr>
              <a:t>expansion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62" name="Folded Corner 2061"/>
          <p:cNvSpPr/>
          <p:nvPr/>
        </p:nvSpPr>
        <p:spPr>
          <a:xfrm>
            <a:off x="8001000" y="5791200"/>
            <a:ext cx="762000" cy="9906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49"/>
          <p:cNvSpPr/>
          <p:nvPr/>
        </p:nvSpPr>
        <p:spPr>
          <a:xfrm>
            <a:off x="7696200" y="5715000"/>
            <a:ext cx="762000" cy="9906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7315200" y="5562600"/>
            <a:ext cx="762000" cy="9906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800600" y="57912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Topic Models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064" name="Straight Arrow Connector 2063"/>
          <p:cNvCxnSpPr/>
          <p:nvPr/>
        </p:nvCxnSpPr>
        <p:spPr>
          <a:xfrm>
            <a:off x="55626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/>
          <p:cNvCxnSpPr/>
          <p:nvPr/>
        </p:nvCxnSpPr>
        <p:spPr>
          <a:xfrm>
            <a:off x="6477000" y="60960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5410200"/>
            <a:ext cx="149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Augmented Query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391400" y="5791200"/>
            <a:ext cx="114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Pre-indexed</a:t>
            </a:r>
          </a:p>
          <a:p>
            <a:r>
              <a:rPr lang="en-US" sz="1200" dirty="0" smtClean="0"/>
              <a:t>Crawled data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00800" y="3886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3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al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381519" cy="38861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4" y="0"/>
            <a:ext cx="8915286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 (b):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Personalized </a:t>
            </a:r>
            <a:r>
              <a:rPr lang="en-US" sz="2400" dirty="0" smtClean="0">
                <a:latin typeface="Times New Roman"/>
                <a:cs typeface="Times New Roman"/>
              </a:rPr>
              <a:t>Data Workflow</a:t>
            </a:r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"/>
            <a:ext cx="5981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352800"/>
            <a:ext cx="5676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665952" y="3256752"/>
            <a:ext cx="4422768" cy="187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" y="0"/>
            <a:ext cx="8915286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3: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User Interaction</a:t>
            </a:r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"/>
            <a:ext cx="58007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48768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" y="0"/>
            <a:ext cx="8915286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Stage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4: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Preparing Results</a:t>
            </a:r>
            <a:endParaRPr lang="en-GB" sz="24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1184</TotalTime>
  <Words>407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Program Next Level (PNL)  Architectural Overview and Workflow        </vt:lpstr>
      <vt:lpstr>PowerPoint Presentation</vt:lpstr>
      <vt:lpstr>PowerPoint Presentation</vt:lpstr>
      <vt:lpstr>Stage 1:   Data crawling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Harpreet</cp:lastModifiedBy>
  <cp:revision>85</cp:revision>
  <dcterms:created xsi:type="dcterms:W3CDTF">2014-02-17T07:10:22Z</dcterms:created>
  <dcterms:modified xsi:type="dcterms:W3CDTF">2014-02-24T15:54:20Z</dcterms:modified>
</cp:coreProperties>
</file>