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5"/>
  </p:notesMasterIdLst>
  <p:handoutMasterIdLst>
    <p:handoutMasterId r:id="rId66"/>
  </p:handoutMasterIdLst>
  <p:sldIdLst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320" r:id="rId16"/>
    <p:sldId id="271" r:id="rId17"/>
    <p:sldId id="274" r:id="rId18"/>
    <p:sldId id="273" r:id="rId19"/>
    <p:sldId id="272" r:id="rId20"/>
    <p:sldId id="311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14" r:id="rId29"/>
    <p:sldId id="282" r:id="rId30"/>
    <p:sldId id="283" r:id="rId31"/>
    <p:sldId id="315" r:id="rId32"/>
    <p:sldId id="322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312" r:id="rId48"/>
    <p:sldId id="313" r:id="rId49"/>
    <p:sldId id="298" r:id="rId50"/>
    <p:sldId id="299" r:id="rId51"/>
    <p:sldId id="307" r:id="rId52"/>
    <p:sldId id="309" r:id="rId53"/>
    <p:sldId id="301" r:id="rId54"/>
    <p:sldId id="302" r:id="rId55"/>
    <p:sldId id="318" r:id="rId56"/>
    <p:sldId id="303" r:id="rId57"/>
    <p:sldId id="317" r:id="rId58"/>
    <p:sldId id="304" r:id="rId59"/>
    <p:sldId id="305" r:id="rId60"/>
    <p:sldId id="319" r:id="rId61"/>
    <p:sldId id="306" r:id="rId62"/>
    <p:sldId id="316" r:id="rId63"/>
    <p:sldId id="310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8B45A43-E819-8D41-A8B9-E97D56FDD069}">
          <p14:sldIdLst>
            <p14:sldId id="258"/>
            <p14:sldId id="260"/>
            <p14:sldId id="259"/>
            <p14:sldId id="261"/>
            <p14:sldId id="262"/>
          </p14:sldIdLst>
        </p14:section>
        <p14:section name="Variables" id="{AB8B86E6-8521-2343-9E7F-26EF7916AB16}">
          <p14:sldIdLst>
            <p14:sldId id="263"/>
            <p14:sldId id="264"/>
            <p14:sldId id="265"/>
            <p14:sldId id="267"/>
            <p14:sldId id="269"/>
            <p14:sldId id="270"/>
            <p14:sldId id="320"/>
            <p14:sldId id="271"/>
            <p14:sldId id="274"/>
          </p14:sldIdLst>
        </p14:section>
        <p14:section name="Documentation" id="{B4F79B61-B84E-484D-B824-62454D36CD6D}">
          <p14:sldIdLst>
            <p14:sldId id="273"/>
            <p14:sldId id="272"/>
            <p14:sldId id="311"/>
          </p14:sldIdLst>
        </p14:section>
        <p14:section name="Formatting" id="{1C4BE715-4D78-BB45-BF9B-55E9165F3C92}">
          <p14:sldIdLst>
            <p14:sldId id="275"/>
            <p14:sldId id="276"/>
          </p14:sldIdLst>
        </p14:section>
        <p14:section name="Using The Console" id="{0C1D69E4-56EC-F844-BEAA-BBD8EB3361F2}">
          <p14:sldIdLst>
            <p14:sldId id="277"/>
            <p14:sldId id="278"/>
            <p14:sldId id="279"/>
            <p14:sldId id="280"/>
          </p14:sldIdLst>
        </p14:section>
        <p14:section name="Operators" id="{4D86796C-33C8-8846-AB03-39166F1A674F}">
          <p14:sldIdLst>
            <p14:sldId id="281"/>
            <p14:sldId id="314"/>
            <p14:sldId id="282"/>
            <p14:sldId id="283"/>
            <p14:sldId id="315"/>
            <p14:sldId id="322"/>
          </p14:sldIdLst>
        </p14:section>
        <p14:section name="Exception Handling" id="{55DE7200-3420-3B47-823C-025F2CB7A6ED}">
          <p14:sldIdLst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Arrays" id="{669DBCAE-5D9F-C84E-BA3A-B9F9E9FFE808}">
          <p14:sldIdLst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Lists" id="{45DF1F3C-71E3-EA4C-8530-F88538A185C9}">
          <p14:sldIdLst>
            <p14:sldId id="297"/>
            <p14:sldId id="312"/>
            <p14:sldId id="313"/>
            <p14:sldId id="298"/>
            <p14:sldId id="299"/>
          </p14:sldIdLst>
        </p14:section>
        <p14:section name="Control Flow" id="{238A84AD-735B-7142-888C-9D4BBC6C1B8A}">
          <p14:sldIdLst>
            <p14:sldId id="307"/>
            <p14:sldId id="309"/>
            <p14:sldId id="301"/>
            <p14:sldId id="302"/>
            <p14:sldId id="318"/>
            <p14:sldId id="303"/>
            <p14:sldId id="317"/>
            <p14:sldId id="304"/>
            <p14:sldId id="305"/>
            <p14:sldId id="319"/>
            <p14:sldId id="306"/>
            <p14:sldId id="316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0"/>
    <p:restoredTop sz="94200"/>
  </p:normalViewPr>
  <p:slideViewPr>
    <p:cSldViewPr snapToGrid="0" snapToObjects="1">
      <p:cViewPr varScale="1">
        <p:scale>
          <a:sx n="90" d="100"/>
          <a:sy n="90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40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47975-0C08-7A4B-A72B-DA1E89B7D798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E7579-F3B9-B94E-9D75-8632F3179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02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8-27T18:09:34.6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28205 13899 0,'0'0'0,"-18"0"15,0 0 1,1 0-16,-1 0 16,-17 0-16,17 0 15,0 18-15,1-18 16,-36 0-16,18 18 16,-1-18-16,1 0 15,0 17-15,0-17 16,17 0-16,-17 0 15,17 0 1,0 0 0,1 0-16,-1 0 15,0 0 157,1 0-156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8-27T18:09:35.1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27446 13935 0,'0'0'0,"0"-18"62,18 18-46,17 0-16,0 0 16,18 0-16,-18 0 15,36 0-15,-18 0 16,0 0-16,0 0 16,-18 0-16,0 0 15,-17 0-15,17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8-27T18:09:36.6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24730 14429 0,'17'0'47,"1"17"-47,17 1 16,1-18-16,-1 0 15,35 0-15,19 18 16,-1-18 0,53 17-16,-18-17 15,36 18-15,-35-18 16,17 0-16,-53 0 16,18 0-16,-18 0 15,0 0-15,-17 0 16,17 0-16,-18-18 15,19 18-15,-19 0 16,1 0-16,-1 0 16,-17 0-16,0 0 15,-18 0-15,-17 0 16,0 0-16,-1 0 16,1 0-16,17 0 15,1 0-15,-1 0 16,-18 0-16,36 0 15,-35 0-15,0 0 16,-1 0 0,1 0 218,17 0-203,-17 0-15,-1 18 0,19-18-16,-19 0 15,1 0 16,0 0 1,-1 0-17,1 0 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D1CFE-F470-BA42-8B4E-BB443EBD472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6201A-D086-3A4A-86D5-9AB04B79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6201A-D086-3A4A-86D5-9AB04B79E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8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6201A-D086-3A4A-86D5-9AB04B79E3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6201A-D086-3A4A-86D5-9AB04B79E3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9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2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6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515600" cy="4103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46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181600" cy="495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9200"/>
            <a:ext cx="5181600" cy="495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31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8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3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8315"/>
            <a:ext cx="10515600" cy="412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986" y="6159542"/>
            <a:ext cx="2872014" cy="698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43"/>
            <a:ext cx="9319987" cy="698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366"/>
            <a:ext cx="12192000" cy="51366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130629" y="6237514"/>
            <a:ext cx="8022771" cy="544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l"/>
            <a:r>
              <a:rPr lang="en-US" dirty="0" smtClean="0"/>
              <a:t>420-416-AB  Database II</a:t>
            </a:r>
          </a:p>
          <a:p>
            <a:pPr algn="l"/>
            <a:r>
              <a:rPr lang="en-US" dirty="0" smtClean="0"/>
              <a:t>Kelly-Anne Frendo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9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customXml" Target="../ink/ink2.xml"/><Relationship Id="rId4" Type="http://schemas.openxmlformats.org/officeDocument/2006/relationships/image" Target="../media/image5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system.array_methods(v=vs.110).aspx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s://msdn.microsoft.com/en-us/library/6sh2ey19(v=vs.110).aspx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[A Review Of Programming Concepts and Syntax]</a:t>
            </a:r>
          </a:p>
          <a:p>
            <a:endParaRPr lang="en-US" dirty="0"/>
          </a:p>
          <a:p>
            <a:pPr algn="l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39815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30085"/>
            <a:ext cx="10736179" cy="4408715"/>
          </a:xfrm>
        </p:spPr>
        <p:txBody>
          <a:bodyPr/>
          <a:lstStyle/>
          <a:p>
            <a:r>
              <a:rPr lang="en-US" dirty="0" smtClean="0"/>
              <a:t>The back door for these compatibility rules is the </a:t>
            </a:r>
            <a:r>
              <a:rPr lang="en-US" b="1" dirty="0" smtClean="0">
                <a:solidFill>
                  <a:schemeClr val="accent1"/>
                </a:solidFill>
              </a:rPr>
              <a:t>cast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operator.</a:t>
            </a:r>
          </a:p>
          <a:p>
            <a:r>
              <a:rPr lang="en-US" dirty="0" smtClean="0"/>
              <a:t>Casting says “</a:t>
            </a:r>
            <a:r>
              <a:rPr lang="en-US" i="1" dirty="0" smtClean="0"/>
              <a:t>I </a:t>
            </a:r>
            <a:r>
              <a:rPr lang="en-US" i="1" dirty="0"/>
              <a:t>know what </a:t>
            </a:r>
            <a:r>
              <a:rPr lang="en-US" i="1" dirty="0" smtClean="0"/>
              <a:t>I’m </a:t>
            </a:r>
            <a:r>
              <a:rPr lang="en-US" i="1" dirty="0"/>
              <a:t>doing and I </a:t>
            </a:r>
            <a:r>
              <a:rPr lang="en-US" i="1" dirty="0" smtClean="0"/>
              <a:t>accept the </a:t>
            </a:r>
            <a:r>
              <a:rPr lang="en-US" i="1" dirty="0"/>
              <a:t>risk of data </a:t>
            </a:r>
            <a:r>
              <a:rPr lang="en-US" i="1" dirty="0" smtClean="0"/>
              <a:t>loss!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sz="1600" i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0" y="2488557"/>
            <a:ext cx="5359400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4021466"/>
            <a:ext cx="5143500" cy="965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93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30085"/>
            <a:ext cx="11181347" cy="4653357"/>
          </a:xfrm>
        </p:spPr>
        <p:txBody>
          <a:bodyPr/>
          <a:lstStyle/>
          <a:p>
            <a:r>
              <a:rPr lang="en-US" dirty="0" smtClean="0"/>
              <a:t>C# offers a range of built-in type </a:t>
            </a:r>
            <a:r>
              <a:rPr lang="en-US" b="1" dirty="0" smtClean="0">
                <a:solidFill>
                  <a:schemeClr val="accent1"/>
                </a:solidFill>
              </a:rPr>
              <a:t>conversion methods</a:t>
            </a:r>
            <a:r>
              <a:rPr lang="en-US" dirty="0"/>
              <a:t>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 err="1" smtClean="0"/>
              <a:t>ToDateTime</a:t>
            </a:r>
            <a:r>
              <a:rPr lang="en-US" dirty="0" smtClean="0"/>
              <a:t>, ToInt32, ToInt64, </a:t>
            </a:r>
            <a:r>
              <a:rPr lang="en-US" dirty="0" err="1" smtClean="0"/>
              <a:t>ToString</a:t>
            </a:r>
            <a:r>
              <a:rPr lang="en-US" dirty="0" smtClean="0"/>
              <a:t>, </a:t>
            </a:r>
            <a:r>
              <a:rPr lang="en-US" dirty="0" err="1" smtClean="0"/>
              <a:t>ToChar</a:t>
            </a:r>
            <a:r>
              <a:rPr lang="en-US" dirty="0" smtClean="0"/>
              <a:t>, </a:t>
            </a:r>
            <a:r>
              <a:rPr lang="en-US" dirty="0" err="1" smtClean="0"/>
              <a:t>ToDecimal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It can be confusing to decide when to cast and when to convert.</a:t>
            </a:r>
            <a:endParaRPr lang="en-US" sz="2000" b="1" dirty="0" smtClean="0"/>
          </a:p>
          <a:p>
            <a:pPr marL="0" indent="0">
              <a:buNone/>
            </a:pPr>
            <a:r>
              <a:rPr lang="ro-RO" sz="2000" b="1" dirty="0" smtClean="0">
                <a:latin typeface="Courier" charset="0"/>
                <a:ea typeface="Courier" charset="0"/>
                <a:cs typeface="Courier" charset="0"/>
              </a:rPr>
              <a:t>		</a:t>
            </a:r>
          </a:p>
          <a:p>
            <a:pPr marL="0" indent="0">
              <a:buNone/>
            </a:pPr>
            <a:r>
              <a:rPr lang="ro-RO" sz="20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ro-RO" sz="20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3328525"/>
            <a:ext cx="3086100" cy="1993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380071" y="4325475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do </a:t>
            </a:r>
            <a:r>
              <a:rPr lang="en-US" smtClean="0"/>
              <a:t>we expect </a:t>
            </a:r>
            <a:br>
              <a:rPr lang="en-US" smtClean="0"/>
            </a:br>
            <a:r>
              <a:rPr lang="en-US" smtClean="0"/>
              <a:t>our output to be?</a:t>
            </a:r>
            <a:endParaRPr lang="en-US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667018" y="4648641"/>
            <a:ext cx="1713053" cy="16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98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30085"/>
            <a:ext cx="11181347" cy="4653357"/>
          </a:xfrm>
        </p:spPr>
        <p:txBody>
          <a:bodyPr/>
          <a:lstStyle/>
          <a:p>
            <a:r>
              <a:rPr lang="en-US" dirty="0" smtClean="0"/>
              <a:t>C# offers a range of built-in type </a:t>
            </a:r>
            <a:r>
              <a:rPr lang="en-US" b="1" dirty="0" smtClean="0">
                <a:solidFill>
                  <a:schemeClr val="accent1"/>
                </a:solidFill>
              </a:rPr>
              <a:t>conversion methods</a:t>
            </a:r>
            <a:r>
              <a:rPr lang="en-US" dirty="0"/>
              <a:t>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 err="1" smtClean="0"/>
              <a:t>ToDateTime</a:t>
            </a:r>
            <a:r>
              <a:rPr lang="en-US" dirty="0" smtClean="0"/>
              <a:t>, ToInt32, ToInt64, </a:t>
            </a:r>
            <a:r>
              <a:rPr lang="en-US" dirty="0" err="1" smtClean="0"/>
              <a:t>ToString</a:t>
            </a:r>
            <a:r>
              <a:rPr lang="en-US" dirty="0" smtClean="0"/>
              <a:t>, </a:t>
            </a:r>
            <a:r>
              <a:rPr lang="en-US" dirty="0" err="1" smtClean="0"/>
              <a:t>ToChar</a:t>
            </a:r>
            <a:r>
              <a:rPr lang="en-US" dirty="0" smtClean="0"/>
              <a:t>, </a:t>
            </a:r>
            <a:r>
              <a:rPr lang="en-US" dirty="0" err="1" smtClean="0"/>
              <a:t>ToDecimal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It can be confusing to decide when to cast and when to convert.</a:t>
            </a:r>
            <a:endParaRPr lang="en-US" sz="2000" b="1" dirty="0" smtClean="0"/>
          </a:p>
          <a:p>
            <a:pPr marL="0" indent="0">
              <a:buNone/>
            </a:pPr>
            <a:r>
              <a:rPr lang="ro-RO" sz="2000" b="1" dirty="0" smtClean="0">
                <a:latin typeface="Courier" charset="0"/>
                <a:ea typeface="Courier" charset="0"/>
                <a:cs typeface="Courier" charset="0"/>
              </a:rPr>
              <a:t>		</a:t>
            </a:r>
          </a:p>
          <a:p>
            <a:pPr marL="0" indent="0">
              <a:buNone/>
            </a:pPr>
            <a:r>
              <a:rPr lang="ro-RO" sz="20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ro-RO" sz="20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97" y="3426179"/>
            <a:ext cx="3086100" cy="1993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5552797" y="4343400"/>
            <a:ext cx="1365635" cy="7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432" y="3886200"/>
            <a:ext cx="23145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7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Value and 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1049000" cy="4675415"/>
          </a:xfrm>
        </p:spPr>
        <p:txBody>
          <a:bodyPr/>
          <a:lstStyle/>
          <a:p>
            <a:r>
              <a:rPr lang="en-US" dirty="0" smtClean="0"/>
              <a:t>All data types in C# are either </a:t>
            </a:r>
            <a:r>
              <a:rPr lang="en-US" b="1" dirty="0" smtClean="0">
                <a:solidFill>
                  <a:schemeClr val="accent1"/>
                </a:solidFill>
              </a:rPr>
              <a:t>value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accent1"/>
                </a:solidFill>
              </a:rPr>
              <a:t>reference</a:t>
            </a:r>
            <a:r>
              <a:rPr lang="en-US" dirty="0" smtClean="0"/>
              <a:t> types.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value type </a:t>
            </a:r>
            <a:r>
              <a:rPr lang="en-US" dirty="0" smtClean="0"/>
              <a:t>is a variable that </a:t>
            </a:r>
            <a:r>
              <a:rPr lang="en-US" b="1" dirty="0" smtClean="0">
                <a:solidFill>
                  <a:schemeClr val="accent1"/>
                </a:solidFill>
              </a:rPr>
              <a:t>stores its own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reference type </a:t>
            </a:r>
            <a:r>
              <a:rPr lang="en-US" dirty="0" smtClean="0"/>
              <a:t>does not store the data. It </a:t>
            </a:r>
            <a:r>
              <a:rPr lang="en-US" b="1" dirty="0" smtClean="0">
                <a:solidFill>
                  <a:schemeClr val="accent1"/>
                </a:solidFill>
              </a:rPr>
              <a:t>stores a reference</a:t>
            </a:r>
            <a:r>
              <a:rPr lang="en-US" dirty="0" smtClean="0"/>
              <a:t> to it.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3082885"/>
            <a:ext cx="5524500" cy="1803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993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30085"/>
            <a:ext cx="10748211" cy="4797736"/>
          </a:xfrm>
        </p:spPr>
        <p:txBody>
          <a:bodyPr/>
          <a:lstStyle/>
          <a:p>
            <a:r>
              <a:rPr lang="en-US" dirty="0" smtClean="0"/>
              <a:t>Fixed values that the program </a:t>
            </a:r>
            <a:r>
              <a:rPr lang="en-US" b="1" dirty="0" smtClean="0">
                <a:solidFill>
                  <a:schemeClr val="accent1"/>
                </a:solidFill>
              </a:rPr>
              <a:t>can not change </a:t>
            </a:r>
            <a:r>
              <a:rPr lang="en-US" dirty="0" smtClean="0"/>
              <a:t>during execution.</a:t>
            </a:r>
          </a:p>
          <a:p>
            <a:r>
              <a:rPr lang="en-US" dirty="0" smtClean="0"/>
              <a:t>Only </a:t>
            </a:r>
            <a:r>
              <a:rPr lang="en-US" b="1" dirty="0" smtClean="0">
                <a:solidFill>
                  <a:schemeClr val="accent1"/>
                </a:solidFill>
              </a:rPr>
              <a:t>built-in data types </a:t>
            </a:r>
            <a:r>
              <a:rPr lang="en-US" dirty="0" smtClean="0"/>
              <a:t>can be declared as const.</a:t>
            </a:r>
          </a:p>
          <a:p>
            <a:r>
              <a:rPr lang="en-US" dirty="0" smtClean="0"/>
              <a:t>They </a:t>
            </a:r>
            <a:r>
              <a:rPr lang="en-US" b="1" dirty="0" smtClean="0">
                <a:solidFill>
                  <a:schemeClr val="accent1"/>
                </a:solidFill>
              </a:rPr>
              <a:t>make widespread changes easier </a:t>
            </a:r>
            <a:r>
              <a:rPr lang="en-US" dirty="0" smtClean="0"/>
              <a:t>throughout an application, </a:t>
            </a:r>
            <a:br>
              <a:rPr lang="en-US" dirty="0" smtClean="0"/>
            </a:br>
            <a:r>
              <a:rPr lang="en-US" dirty="0" smtClean="0"/>
              <a:t>and also make applications more self-explanatory / easier to follow.</a:t>
            </a:r>
            <a:br>
              <a:rPr lang="en-US" dirty="0" smtClean="0"/>
            </a:br>
            <a:endParaRPr lang="en-US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704" y="4070650"/>
            <a:ext cx="2743200" cy="111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4" y="3374953"/>
            <a:ext cx="2628900" cy="50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01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used to describe a program’s</a:t>
            </a:r>
            <a:br>
              <a:rPr lang="en-US" dirty="0" smtClean="0"/>
            </a:br>
            <a:r>
              <a:rPr lang="en-US" dirty="0" smtClean="0"/>
              <a:t>execution flow.</a:t>
            </a:r>
          </a:p>
          <a:p>
            <a:r>
              <a:rPr lang="en-US" dirty="0" smtClean="0"/>
              <a:t>A type of diagram that represents an</a:t>
            </a:r>
            <a:br>
              <a:rPr lang="en-US" dirty="0" smtClean="0"/>
            </a:br>
            <a:r>
              <a:rPr lang="en-US" dirty="0" smtClean="0"/>
              <a:t>algorithm, workflow or process, </a:t>
            </a:r>
            <a:br>
              <a:rPr lang="en-US" dirty="0" smtClean="0"/>
            </a:br>
            <a:r>
              <a:rPr lang="en-US" dirty="0" smtClean="0"/>
              <a:t>showing</a:t>
            </a:r>
            <a:r>
              <a:rPr lang="en-US" dirty="0"/>
              <a:t> </a:t>
            </a:r>
            <a:r>
              <a:rPr lang="en-US" dirty="0" smtClean="0"/>
              <a:t>the steps and their order.</a:t>
            </a:r>
          </a:p>
          <a:p>
            <a:r>
              <a:rPr lang="en-US" dirty="0" smtClean="0"/>
              <a:t>Often considered a graphical alternative</a:t>
            </a:r>
            <a:br>
              <a:rPr lang="en-US" dirty="0" smtClean="0"/>
            </a:br>
            <a:r>
              <a:rPr lang="en-US" dirty="0" smtClean="0"/>
              <a:t>to pseudocode.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290883"/>
            <a:ext cx="3962400" cy="54562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515600" y="5747095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[Wikipedia]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666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617200" cy="4103915"/>
          </a:xfrm>
        </p:spPr>
        <p:txBody>
          <a:bodyPr/>
          <a:lstStyle/>
          <a:p>
            <a:r>
              <a:rPr lang="en-US" dirty="0" smtClean="0"/>
              <a:t>A comment contains information that the programmer wants to add to the program (usually to describe what a piece of code does).</a:t>
            </a:r>
          </a:p>
          <a:p>
            <a:r>
              <a:rPr lang="en-US" dirty="0" smtClean="0"/>
              <a:t>We can write single line, multiple line or trailing comments.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0" y="3416300"/>
            <a:ext cx="38100" cy="25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13448" y="3842795"/>
            <a:ext cx="12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Trailing line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213448" y="320791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line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13448" y="4477677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Multiple line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948" y="2593429"/>
            <a:ext cx="3857625" cy="350520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7297445" y="4027461"/>
            <a:ext cx="1916003" cy="56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7102136" y="2760955"/>
            <a:ext cx="2111312" cy="63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>
            <a:off x="6070600" y="4662343"/>
            <a:ext cx="3142848" cy="83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9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Informal high-level description of an algorithm.</a:t>
            </a:r>
          </a:p>
          <a:p>
            <a:r>
              <a:rPr lang="en-US" dirty="0" smtClean="0"/>
              <a:t>Intended for human reading.</a:t>
            </a:r>
          </a:p>
          <a:p>
            <a:r>
              <a:rPr lang="en-US" dirty="0"/>
              <a:t>No standard syntax.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53" y="3902919"/>
            <a:ext cx="3697147" cy="18535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865" y="2350280"/>
            <a:ext cx="3873500" cy="228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283" y="1800000"/>
            <a:ext cx="3149600" cy="3543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220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Formatting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30085"/>
            <a:ext cx="10676021" cy="4833831"/>
          </a:xfrm>
        </p:spPr>
        <p:txBody>
          <a:bodyPr/>
          <a:lstStyle/>
          <a:p>
            <a:r>
              <a:rPr lang="en-US" dirty="0" smtClean="0"/>
              <a:t>Numbers can be formatted in many ways.</a:t>
            </a:r>
            <a:br>
              <a:rPr lang="en-US" dirty="0" smtClean="0"/>
            </a:br>
            <a:r>
              <a:rPr lang="en-US" dirty="0" smtClean="0"/>
              <a:t>(e.g. align with spaces/zeros, as a currency value or a percentage, </a:t>
            </a:r>
            <a:br>
              <a:rPr lang="en-US" dirty="0" smtClean="0"/>
            </a:br>
            <a:r>
              <a:rPr lang="en-US" dirty="0" smtClean="0"/>
              <a:t>or a custom formatting such as phone numbers, SIN, etc.) </a:t>
            </a:r>
          </a:p>
          <a:p>
            <a:r>
              <a:rPr lang="en-US" dirty="0" smtClean="0"/>
              <a:t>Using the </a:t>
            </a:r>
            <a:r>
              <a:rPr lang="en-US" b="1" dirty="0" err="1" smtClean="0">
                <a:solidFill>
                  <a:schemeClr val="accent1"/>
                </a:solidFill>
              </a:rPr>
              <a:t>ToString</a:t>
            </a:r>
            <a:r>
              <a:rPr lang="en-US" dirty="0" smtClean="0"/>
              <a:t> method:</a:t>
            </a:r>
          </a:p>
          <a:p>
            <a:pPr marL="0" indent="0">
              <a:buNone/>
            </a:pPr>
            <a:r>
              <a:rPr lang="fi-FI" b="1" dirty="0">
                <a:solidFill>
                  <a:srgbClr val="00B050"/>
                </a:solidFill>
              </a:rPr>
              <a:t/>
            </a:r>
            <a:br>
              <a:rPr lang="fi-FI" b="1" dirty="0">
                <a:solidFill>
                  <a:srgbClr val="00B050"/>
                </a:solidFill>
              </a:rPr>
            </a:b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79" y="3234681"/>
            <a:ext cx="4051300" cy="2006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909879" y="4237981"/>
            <a:ext cx="376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24" y="3432282"/>
            <a:ext cx="4819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280"/>
            <a:ext cx="10515600" cy="6772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Formatting Numbers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1169316" cy="550759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10663" y="3433900"/>
            <a:ext cx="386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8" y="915542"/>
            <a:ext cx="6677025" cy="565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028" y="2471875"/>
            <a:ext cx="45148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C#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604"/>
            <a:ext cx="10515600" cy="4530163"/>
          </a:xfrm>
        </p:spPr>
        <p:txBody>
          <a:bodyPr/>
          <a:lstStyle/>
          <a:p>
            <a:r>
              <a:rPr lang="en-US" dirty="0" smtClean="0"/>
              <a:t>Object-oriented programming language.</a:t>
            </a:r>
          </a:p>
          <a:p>
            <a:pPr lvl="1"/>
            <a:r>
              <a:rPr lang="en-US" dirty="0" smtClean="0"/>
              <a:t>Objects that interact with each other by actions.</a:t>
            </a:r>
          </a:p>
          <a:p>
            <a:pPr lvl="1"/>
            <a:r>
              <a:rPr lang="en-US" dirty="0" smtClean="0"/>
              <a:t>Actions that an object can take are called methods.</a:t>
            </a:r>
          </a:p>
          <a:p>
            <a:pPr lvl="1"/>
            <a:r>
              <a:rPr lang="en-US" dirty="0" smtClean="0"/>
              <a:t>Objects of the same kind are “in the same class”.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Design goals intended C# to be a simple, modern,</a:t>
            </a:r>
            <a:br>
              <a:rPr lang="en-US" dirty="0" smtClean="0"/>
            </a:br>
            <a:r>
              <a:rPr lang="en-US" dirty="0" smtClean="0"/>
              <a:t>general-purpose object-oriented programming</a:t>
            </a:r>
            <a:br>
              <a:rPr lang="en-US" dirty="0" smtClean="0"/>
            </a:br>
            <a:r>
              <a:rPr lang="en-US" dirty="0" smtClean="0"/>
              <a:t>language.</a:t>
            </a:r>
          </a:p>
          <a:p>
            <a:endParaRPr lang="en-US" dirty="0"/>
          </a:p>
          <a:p>
            <a:r>
              <a:rPr lang="en-US" dirty="0" smtClean="0"/>
              <a:t>Do you remember C# from Programming I and II?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04259" y="5908320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[Source: Wikipedia]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354" y="55594"/>
            <a:ext cx="32194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From The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30085"/>
            <a:ext cx="10844463" cy="4103915"/>
          </a:xfrm>
        </p:spPr>
        <p:txBody>
          <a:bodyPr/>
          <a:lstStyle/>
          <a:p>
            <a:r>
              <a:rPr lang="en-US" dirty="0" smtClean="0"/>
              <a:t>The Console class in the System namespace provides </a:t>
            </a:r>
            <a:r>
              <a:rPr lang="en-US" b="1" dirty="0" err="1" smtClean="0">
                <a:solidFill>
                  <a:schemeClr val="accent1"/>
                </a:solidFill>
              </a:rPr>
              <a:t>ReadLine</a:t>
            </a:r>
            <a:r>
              <a:rPr lang="en-US" b="1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function for accepting input from the user (in string format).</a:t>
            </a:r>
          </a:p>
          <a:p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You can insert a </a:t>
            </a:r>
            <a:r>
              <a:rPr lang="en-US" dirty="0" err="1"/>
              <a:t>Console.ReadLine</a:t>
            </a:r>
            <a:r>
              <a:rPr lang="en-US" dirty="0"/>
              <a:t> method call at the end of the Main </a:t>
            </a:r>
            <a:r>
              <a:rPr lang="en-US" dirty="0" smtClean="0"/>
              <a:t>method. </a:t>
            </a:r>
            <a:r>
              <a:rPr lang="en-US" dirty="0"/>
              <a:t>This will ensure the terminal window is </a:t>
            </a:r>
            <a:r>
              <a:rPr lang="en-US" dirty="0" smtClean="0"/>
              <a:t>not dismissed </a:t>
            </a:r>
            <a:r>
              <a:rPr lang="en-US" dirty="0"/>
              <a:t>by Windows immediately </a:t>
            </a:r>
            <a:r>
              <a:rPr lang="en-US" dirty="0" smtClean="0"/>
              <a:t>upon completion of the program. </a:t>
            </a:r>
            <a:br>
              <a:rPr lang="en-US" dirty="0" smtClean="0"/>
            </a:br>
            <a:r>
              <a:rPr lang="en-US" dirty="0" smtClean="0"/>
              <a:t>Note: Not necessary in Mac.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2278579"/>
            <a:ext cx="4191000" cy="685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069" y="4724400"/>
            <a:ext cx="31337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To The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30085"/>
            <a:ext cx="11226801" cy="4815115"/>
          </a:xfrm>
        </p:spPr>
        <p:txBody>
          <a:bodyPr/>
          <a:lstStyle/>
          <a:p>
            <a:r>
              <a:rPr lang="en-US" dirty="0" smtClean="0"/>
              <a:t>The Console class in the System namespace provides </a:t>
            </a:r>
            <a:r>
              <a:rPr lang="en-US" b="1" dirty="0" err="1" smtClean="0">
                <a:solidFill>
                  <a:schemeClr val="accent1"/>
                </a:solidFill>
              </a:rPr>
              <a:t>WriteLine</a:t>
            </a:r>
            <a:r>
              <a:rPr lang="en-US" b="1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function to output a string with a new line to the console.</a:t>
            </a:r>
          </a:p>
          <a:p>
            <a:r>
              <a:rPr lang="en-US" dirty="0" smtClean="0"/>
              <a:t>To print some special / “unprintable” characters, use </a:t>
            </a:r>
            <a:r>
              <a:rPr lang="en-US" b="1" dirty="0" smtClean="0">
                <a:solidFill>
                  <a:schemeClr val="accent1"/>
                </a:solidFill>
              </a:rPr>
              <a:t>escape characters </a:t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dirty="0" smtClean="0"/>
              <a:t>e.g. \t (tab) and \n (new line).</a:t>
            </a:r>
          </a:p>
          <a:p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50" y="3296722"/>
            <a:ext cx="5118100" cy="1866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7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To The Console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30085"/>
            <a:ext cx="11024937" cy="4827815"/>
          </a:xfrm>
        </p:spPr>
        <p:txBody>
          <a:bodyPr/>
          <a:lstStyle/>
          <a:p>
            <a:r>
              <a:rPr lang="en-US" dirty="0" smtClean="0"/>
              <a:t>There are several </a:t>
            </a:r>
            <a:r>
              <a:rPr lang="en-US" b="1" dirty="0" smtClean="0">
                <a:solidFill>
                  <a:srgbClr val="00B050"/>
                </a:solidFill>
              </a:rPr>
              <a:t>overloads</a:t>
            </a:r>
            <a:r>
              <a:rPr lang="en-US" dirty="0" smtClean="0"/>
              <a:t> we can use with this method.</a:t>
            </a:r>
          </a:p>
          <a:p>
            <a:r>
              <a:rPr lang="en-US" dirty="0" smtClean="0"/>
              <a:t>We can use </a:t>
            </a:r>
            <a:r>
              <a:rPr lang="en-US" b="1" dirty="0" smtClean="0">
                <a:solidFill>
                  <a:srgbClr val="00B050"/>
                </a:solidFill>
              </a:rPr>
              <a:t>placeholders</a:t>
            </a:r>
            <a:r>
              <a:rPr lang="en-US" dirty="0" smtClean="0"/>
              <a:t> to insert variables into a string.</a:t>
            </a:r>
            <a:br>
              <a:rPr lang="en-US" dirty="0" smtClean="0"/>
            </a:b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	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9179" y="2416770"/>
            <a:ext cx="2558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specify exactly how </a:t>
            </a:r>
            <a:br>
              <a:rPr lang="en-US" dirty="0" smtClean="0"/>
            </a:br>
            <a:r>
              <a:rPr lang="en-US" dirty="0" smtClean="0"/>
              <a:t>we want numbers to </a:t>
            </a:r>
            <a:br>
              <a:rPr lang="en-US" dirty="0" smtClean="0"/>
            </a:br>
            <a:r>
              <a:rPr lang="en-US" dirty="0" smtClean="0"/>
              <a:t>appear.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9" y="2658978"/>
            <a:ext cx="3962400" cy="622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4417162"/>
            <a:ext cx="6705600" cy="812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23" y="3493620"/>
            <a:ext cx="4127500" cy="711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47" y="3497177"/>
            <a:ext cx="4127500" cy="711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8409709" y="2628900"/>
            <a:ext cx="739472" cy="109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962400" y="2628900"/>
            <a:ext cx="5186779" cy="116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To The Console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don’t want to keep typing Console. when using the Read, </a:t>
            </a:r>
            <a:r>
              <a:rPr lang="en-US" dirty="0" err="1" smtClean="0"/>
              <a:t>ReadLine</a:t>
            </a:r>
            <a:r>
              <a:rPr lang="en-US" dirty="0" smtClean="0"/>
              <a:t>, Write or </a:t>
            </a:r>
            <a:r>
              <a:rPr lang="en-US" dirty="0" err="1" smtClean="0"/>
              <a:t>WriteLine</a:t>
            </a:r>
            <a:r>
              <a:rPr lang="en-US" dirty="0" smtClean="0"/>
              <a:t> methods, you can add a “using” to your code.</a:t>
            </a:r>
          </a:p>
          <a:p>
            <a:r>
              <a:rPr lang="en-US" dirty="0" smtClean="0"/>
              <a:t>This is </a:t>
            </a:r>
            <a:r>
              <a:rPr lang="en-US" dirty="0" smtClean="0"/>
              <a:t>available </a:t>
            </a:r>
            <a:r>
              <a:rPr lang="en-US" dirty="0" smtClean="0"/>
              <a:t>in Visual Studio </a:t>
            </a:r>
            <a:r>
              <a:rPr lang="en-US" dirty="0" smtClean="0"/>
              <a:t>2017 and newer.</a:t>
            </a:r>
            <a:endParaRPr lang="en-US" dirty="0" smtClean="0"/>
          </a:p>
          <a:p>
            <a:pPr marL="0" indent="0">
              <a:buNone/>
            </a:pP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3138373"/>
            <a:ext cx="4432300" cy="2082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5930900" y="4616450"/>
            <a:ext cx="561019" cy="10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685" y="3763848"/>
            <a:ext cx="3333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6"/>
            <a:ext cx="3589038" cy="2129698"/>
          </a:xfrm>
        </p:spPr>
        <p:txBody>
          <a:bodyPr/>
          <a:lstStyle/>
          <a:p>
            <a:r>
              <a:rPr lang="en-US" dirty="0" smtClean="0"/>
              <a:t>C# </a:t>
            </a:r>
            <a:r>
              <a:rPr lang="en-US" smtClean="0"/>
              <a:t>supports all the arithmetic</a:t>
            </a:r>
            <a:r>
              <a:rPr lang="en-US" dirty="0" smtClean="0"/>
              <a:t>, relational and logical operators you are used to.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199" y="5521178"/>
            <a:ext cx="4320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[https</a:t>
            </a:r>
            <a:r>
              <a:rPr lang="en-US" sz="1200" dirty="0"/>
              <a:t>://</a:t>
            </a:r>
            <a:r>
              <a:rPr lang="en-US" sz="1200" dirty="0" err="1" smtClean="0"/>
              <a:t>www.tutorialspoint.com</a:t>
            </a:r>
            <a:r>
              <a:rPr lang="en-US" sz="1200" dirty="0" smtClean="0"/>
              <a:t>/</a:t>
            </a:r>
            <a:r>
              <a:rPr lang="en-US" sz="1200" dirty="0" err="1" smtClean="0"/>
              <a:t>csharp</a:t>
            </a:r>
            <a:r>
              <a:rPr lang="en-US" sz="1200" dirty="0" smtClean="0"/>
              <a:t>/</a:t>
            </a:r>
            <a:r>
              <a:rPr lang="en-US" sz="1200" dirty="0" err="1" smtClean="0"/>
              <a:t>csharp_operators.htm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38" y="1010790"/>
            <a:ext cx="3894826" cy="40471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84" y="365126"/>
            <a:ext cx="3195803" cy="5138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89" y="2902703"/>
            <a:ext cx="3305629" cy="28070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50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Operators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the output be in these examples?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0" y="1751445"/>
            <a:ext cx="2654300" cy="2336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1751445"/>
            <a:ext cx="2603500" cy="2298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46" y="1942150"/>
            <a:ext cx="3009900" cy="1549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296" y="3679247"/>
            <a:ext cx="3987800" cy="1536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798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30085"/>
            <a:ext cx="6569597" cy="4103915"/>
          </a:xfrm>
        </p:spPr>
        <p:txBody>
          <a:bodyPr/>
          <a:lstStyle/>
          <a:p>
            <a:r>
              <a:rPr lang="en-US" dirty="0" smtClean="0"/>
              <a:t>C# supports assignment operators.</a:t>
            </a:r>
          </a:p>
          <a:p>
            <a:r>
              <a:rPr lang="en-US" dirty="0" smtClean="0"/>
              <a:t>These include multiply / divide / modulus and assignment (which you might not have used before).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91137" y="5775158"/>
            <a:ext cx="4320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[https</a:t>
            </a:r>
            <a:r>
              <a:rPr lang="en-US" sz="1200" dirty="0"/>
              <a:t>://</a:t>
            </a:r>
            <a:r>
              <a:rPr lang="en-US" sz="1200" dirty="0" err="1" smtClean="0"/>
              <a:t>www.tutorialspoint.com</a:t>
            </a:r>
            <a:r>
              <a:rPr lang="en-US" sz="1200" dirty="0" smtClean="0"/>
              <a:t>/</a:t>
            </a:r>
            <a:r>
              <a:rPr lang="en-US" sz="1200" dirty="0" err="1" smtClean="0"/>
              <a:t>csharp</a:t>
            </a:r>
            <a:r>
              <a:rPr lang="en-US" sz="1200" dirty="0" smtClean="0"/>
              <a:t>/</a:t>
            </a:r>
            <a:r>
              <a:rPr lang="en-US" sz="1200" dirty="0" err="1" smtClean="0"/>
              <a:t>csharp_operators.htm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545" y="138287"/>
            <a:ext cx="3391596" cy="56368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67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6"/>
            <a:ext cx="4509304" cy="3897500"/>
          </a:xfrm>
        </p:spPr>
        <p:txBody>
          <a:bodyPr/>
          <a:lstStyle/>
          <a:p>
            <a:r>
              <a:rPr lang="en-US" smtClean="0"/>
              <a:t>Other useful operators </a:t>
            </a:r>
            <a:r>
              <a:rPr lang="en-US" dirty="0" smtClean="0"/>
              <a:t>you may not have seen before.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99990" y="5816355"/>
            <a:ext cx="4320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[https</a:t>
            </a:r>
            <a:r>
              <a:rPr lang="en-US" sz="1200" dirty="0"/>
              <a:t>://</a:t>
            </a:r>
            <a:r>
              <a:rPr lang="en-US" sz="1200" dirty="0" err="1" smtClean="0"/>
              <a:t>www.tutorialspoint.com</a:t>
            </a:r>
            <a:r>
              <a:rPr lang="en-US" sz="1200" dirty="0" smtClean="0"/>
              <a:t>/</a:t>
            </a:r>
            <a:r>
              <a:rPr lang="en-US" sz="1200" dirty="0" err="1" smtClean="0"/>
              <a:t>csharp</a:t>
            </a:r>
            <a:r>
              <a:rPr lang="en-US" sz="1200" dirty="0" smtClean="0"/>
              <a:t>/</a:t>
            </a:r>
            <a:r>
              <a:rPr lang="en-US" sz="1200" dirty="0" err="1" smtClean="0"/>
              <a:t>csharp_operators.htm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85" y="236308"/>
            <a:ext cx="5210200" cy="557711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9956880" y="5003640"/>
              <a:ext cx="197280" cy="19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41040" y="4940280"/>
                <a:ext cx="2289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9880560" y="5010120"/>
              <a:ext cx="190800" cy="6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4720" y="4946760"/>
                <a:ext cx="2224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8902800" y="5194440"/>
              <a:ext cx="946440" cy="32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86960" y="5130720"/>
                <a:ext cx="978120" cy="1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1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280" y="303032"/>
            <a:ext cx="10515600" cy="6772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? operator can be used to evaluate expressions elegantly.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41" y="2012042"/>
            <a:ext cx="2654300" cy="2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3" y="2564492"/>
            <a:ext cx="4419600" cy="1435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4652241" y="3282042"/>
            <a:ext cx="522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45" y="4544745"/>
            <a:ext cx="2120900" cy="111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365218" y="5124231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What is the value of x and y in these examples?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399" y="4593917"/>
            <a:ext cx="2552700" cy="1028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19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Modulo Operator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25 % 3 = </a:t>
            </a:r>
          </a:p>
          <a:p>
            <a:r>
              <a:rPr lang="en-US" dirty="0" smtClean="0"/>
              <a:t>30 % 6 = </a:t>
            </a:r>
          </a:p>
          <a:p>
            <a:r>
              <a:rPr lang="en-US" dirty="0" smtClean="0"/>
              <a:t>40 % 7 =</a:t>
            </a:r>
          </a:p>
          <a:p>
            <a:r>
              <a:rPr lang="en-US" dirty="0" smtClean="0"/>
              <a:t>84 % 9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3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C#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515600" cy="4638280"/>
          </a:xfrm>
        </p:spPr>
        <p:txBody>
          <a:bodyPr/>
          <a:lstStyle/>
          <a:p>
            <a:r>
              <a:rPr lang="en-US" dirty="0" smtClean="0"/>
              <a:t>Overview of a C# Console Application</a:t>
            </a:r>
          </a:p>
          <a:p>
            <a:r>
              <a:rPr lang="en-US" dirty="0" smtClean="0"/>
              <a:t>Variables, data types and constants.</a:t>
            </a:r>
          </a:p>
          <a:p>
            <a:r>
              <a:rPr lang="en-US" dirty="0" smtClean="0"/>
              <a:t>Documentation (flowcharts, comments, pseudocode)</a:t>
            </a:r>
          </a:p>
          <a:p>
            <a:r>
              <a:rPr lang="en-US" dirty="0" smtClean="0"/>
              <a:t>Formatting numbers.</a:t>
            </a:r>
          </a:p>
          <a:p>
            <a:r>
              <a:rPr lang="en-US" dirty="0" smtClean="0"/>
              <a:t>Reading from (and writing to) the console.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Arrays and lists</a:t>
            </a:r>
          </a:p>
          <a:p>
            <a:r>
              <a:rPr lang="en-US" dirty="0" smtClean="0"/>
              <a:t>Control flow / conditional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5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230085"/>
            <a:ext cx="10748211" cy="4103915"/>
          </a:xfrm>
        </p:spPr>
        <p:txBody>
          <a:bodyPr/>
          <a:lstStyle/>
          <a:p>
            <a:r>
              <a:rPr lang="en-US" dirty="0" smtClean="0"/>
              <a:t>Exception handling helps you deal with </a:t>
            </a:r>
            <a:r>
              <a:rPr lang="en-US" b="1" dirty="0" smtClean="0">
                <a:solidFill>
                  <a:schemeClr val="accent1"/>
                </a:solidFill>
              </a:rPr>
              <a:t>unexpected situations </a:t>
            </a:r>
            <a:r>
              <a:rPr lang="en-US" dirty="0" smtClean="0"/>
              <a:t>that occur when a program is </a:t>
            </a:r>
            <a:r>
              <a:rPr lang="en-US" dirty="0"/>
              <a:t>running. </a:t>
            </a:r>
            <a:r>
              <a:rPr lang="en-US" dirty="0" smtClean="0"/>
              <a:t>Used to </a:t>
            </a:r>
            <a:r>
              <a:rPr lang="en-US" dirty="0"/>
              <a:t>avoid system failure in an unexpected manner. </a:t>
            </a:r>
            <a:endParaRPr lang="en-US" dirty="0" smtClean="0"/>
          </a:p>
          <a:p>
            <a:r>
              <a:rPr lang="en-US" dirty="0" smtClean="0"/>
              <a:t>Exception</a:t>
            </a:r>
            <a:r>
              <a:rPr lang="en-US" dirty="0"/>
              <a:t> handles the failure </a:t>
            </a:r>
            <a:r>
              <a:rPr lang="en-US" dirty="0" smtClean="0"/>
              <a:t>situation that </a:t>
            </a:r>
            <a:r>
              <a:rPr lang="en-US" dirty="0"/>
              <a:t>may </a:t>
            </a:r>
            <a:r>
              <a:rPr lang="en-US" dirty="0" smtClean="0"/>
              <a:t>arise.</a:t>
            </a:r>
          </a:p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chemeClr val="accent1"/>
                </a:solidFill>
              </a:rPr>
              <a:t>try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1"/>
                </a:solidFill>
              </a:rPr>
              <a:t>catch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finally</a:t>
            </a:r>
            <a:r>
              <a:rPr lang="en-US" dirty="0" smtClean="0"/>
              <a:t> keywords (in addition to </a:t>
            </a:r>
            <a:r>
              <a:rPr lang="en-US" b="1" dirty="0" smtClean="0">
                <a:solidFill>
                  <a:schemeClr val="accent1"/>
                </a:solidFill>
              </a:rPr>
              <a:t>throw</a:t>
            </a:r>
            <a:r>
              <a:rPr lang="en-US" dirty="0" smtClean="0"/>
              <a:t>).</a:t>
            </a:r>
          </a:p>
          <a:p>
            <a:r>
              <a:rPr lang="en-US" dirty="0"/>
              <a:t>Exceptions should be used to communicate </a:t>
            </a:r>
            <a:r>
              <a:rPr lang="en-US" b="1" dirty="0">
                <a:solidFill>
                  <a:schemeClr val="accent1"/>
                </a:solidFill>
              </a:rPr>
              <a:t>exceptional conditions</a:t>
            </a:r>
            <a:r>
              <a:rPr lang="en-US" dirty="0"/>
              <a:t>. </a:t>
            </a:r>
            <a:r>
              <a:rPr lang="en-US" dirty="0" smtClean="0"/>
              <a:t>Do not use exception to </a:t>
            </a:r>
            <a:r>
              <a:rPr lang="en-US" dirty="0"/>
              <a:t>communicate events that are </a:t>
            </a:r>
            <a:r>
              <a:rPr lang="en-US" dirty="0" smtClean="0"/>
              <a:t>expected</a:t>
            </a:r>
            <a:br>
              <a:rPr lang="en-US" dirty="0" smtClean="0"/>
            </a:br>
            <a:r>
              <a:rPr lang="en-US" dirty="0" smtClean="0"/>
              <a:t>(e.g. reaching </a:t>
            </a:r>
            <a:r>
              <a:rPr lang="en-US" dirty="0"/>
              <a:t>the end of a </a:t>
            </a:r>
            <a:r>
              <a:rPr lang="en-US" dirty="0" smtClean="0"/>
              <a:t>file).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55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Catching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515600" cy="4785704"/>
          </a:xfrm>
        </p:spPr>
        <p:txBody>
          <a:bodyPr/>
          <a:lstStyle/>
          <a:p>
            <a:r>
              <a:rPr lang="en-US" dirty="0" smtClean="0"/>
              <a:t>Standard and user-defined exceptions.</a:t>
            </a:r>
          </a:p>
          <a:p>
            <a:r>
              <a:rPr lang="en-US" dirty="0" err="1" smtClean="0"/>
              <a:t>System.Exception</a:t>
            </a:r>
            <a:r>
              <a:rPr lang="en-US" dirty="0" smtClean="0"/>
              <a:t> is the base class</a:t>
            </a:r>
            <a:br>
              <a:rPr lang="en-US" dirty="0" smtClean="0"/>
            </a:br>
            <a:r>
              <a:rPr lang="en-US" dirty="0" smtClean="0"/>
              <a:t>for all exceptions in C#. </a:t>
            </a:r>
          </a:p>
          <a:p>
            <a:r>
              <a:rPr lang="en-US" dirty="0" smtClean="0"/>
              <a:t>Other exception classes inherit from</a:t>
            </a:r>
            <a:br>
              <a:rPr lang="en-US" dirty="0" smtClean="0"/>
            </a:br>
            <a:r>
              <a:rPr lang="en-US" dirty="0" smtClean="0"/>
              <a:t>this class, e.g. </a:t>
            </a:r>
            <a:r>
              <a:rPr lang="en-US" dirty="0" err="1" smtClean="0"/>
              <a:t>ApplicationException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SystemException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define your own exception </a:t>
            </a:r>
            <a:br>
              <a:rPr lang="en-US" dirty="0" smtClean="0"/>
            </a:br>
            <a:r>
              <a:rPr lang="en-US" dirty="0" smtClean="0"/>
              <a:t>class (but it still has to inherit from</a:t>
            </a:r>
            <a:br>
              <a:rPr lang="en-US" dirty="0" smtClean="0"/>
            </a:br>
            <a:r>
              <a:rPr lang="en-US" dirty="0" smtClean="0"/>
              <a:t>either Exception class or one if its</a:t>
            </a:r>
            <a:br>
              <a:rPr lang="en-US" dirty="0" smtClean="0"/>
            </a:br>
            <a:r>
              <a:rPr lang="en-US" dirty="0" smtClean="0"/>
              <a:t>standard derived classes).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30190" y="5648011"/>
            <a:ext cx="4966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[https</a:t>
            </a:r>
            <a:r>
              <a:rPr lang="en-US" sz="1200" dirty="0"/>
              <a:t>://</a:t>
            </a:r>
            <a:r>
              <a:rPr lang="en-US" sz="1200" dirty="0" err="1" smtClean="0"/>
              <a:t>www.tutorialspoint.com</a:t>
            </a:r>
            <a:r>
              <a:rPr lang="en-US" sz="1200" dirty="0" smtClean="0"/>
              <a:t>/</a:t>
            </a:r>
            <a:r>
              <a:rPr lang="en-US" sz="1200" dirty="0" err="1" smtClean="0"/>
              <a:t>csharp</a:t>
            </a:r>
            <a:r>
              <a:rPr lang="en-US" sz="1200" dirty="0" smtClean="0"/>
              <a:t>/</a:t>
            </a:r>
            <a:r>
              <a:rPr lang="en-US" sz="1200" dirty="0" err="1" smtClean="0"/>
              <a:t>csharp_exception_handling.htm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20" y="365126"/>
            <a:ext cx="4496564" cy="52017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72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Should You Catch Exceptions?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You have </a:t>
            </a:r>
            <a:r>
              <a:rPr lang="en-US" dirty="0"/>
              <a:t>a good understanding of why the exception might be thrown, and you can implement a specific </a:t>
            </a:r>
            <a:r>
              <a:rPr lang="en-US" dirty="0" smtClean="0"/>
              <a:t>recovery.</a:t>
            </a:r>
          </a:p>
          <a:p>
            <a:r>
              <a:rPr lang="en-US" dirty="0" smtClean="0"/>
              <a:t>You can create a throw a new, more specific exception.</a:t>
            </a:r>
          </a:p>
          <a:p>
            <a:r>
              <a:rPr lang="en-US" dirty="0" smtClean="0"/>
              <a:t>You want to partially handle an exception before passing it on.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637" y="3641745"/>
            <a:ext cx="3082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 the </a:t>
            </a:r>
            <a:r>
              <a:rPr lang="en-US" dirty="0"/>
              <a:t>type of </a:t>
            </a:r>
            <a:r>
              <a:rPr lang="en-US" dirty="0" smtClean="0"/>
              <a:t>exception 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catch (</a:t>
            </a:r>
            <a:r>
              <a:rPr lang="en-US" b="1" dirty="0">
                <a:solidFill>
                  <a:schemeClr val="accent1"/>
                </a:solidFill>
              </a:rPr>
              <a:t>exception filter</a:t>
            </a:r>
            <a:r>
              <a:rPr lang="en-US" i="1" dirty="0"/>
              <a:t>)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96760" y="3518118"/>
            <a:ext cx="28816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Can have </a:t>
            </a:r>
            <a:r>
              <a:rPr lang="en-US" sz="1600" b="1" dirty="0" smtClean="0">
                <a:solidFill>
                  <a:schemeClr val="accent1"/>
                </a:solidFill>
              </a:rPr>
              <a:t>multiple catch blocks </a:t>
            </a:r>
            <a:r>
              <a:rPr lang="en-US" sz="1600" dirty="0" smtClean="0"/>
              <a:t>with different</a:t>
            </a:r>
            <a:r>
              <a:rPr lang="en-US" sz="1600" dirty="0"/>
              <a:t> </a:t>
            </a:r>
            <a:r>
              <a:rPr lang="en-US" sz="1600" dirty="0" smtClean="0"/>
              <a:t>exception filters.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Evaluated from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</a:rPr>
              <a:t>top-to-bottom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Only one catch block executed for each exception thrown.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941128" y="5883576"/>
            <a:ext cx="6309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[Taken from https</a:t>
            </a:r>
            <a:r>
              <a:rPr lang="en-US" sz="1000" dirty="0"/>
              <a:t>://</a:t>
            </a:r>
            <a:r>
              <a:rPr lang="en-US" sz="1000" dirty="0" err="1"/>
              <a:t>docs.microsoft.com</a:t>
            </a:r>
            <a:r>
              <a:rPr lang="en-US" sz="1000" dirty="0"/>
              <a:t>/</a:t>
            </a:r>
            <a:r>
              <a:rPr lang="en-US" sz="1000" dirty="0" err="1"/>
              <a:t>en</a:t>
            </a:r>
            <a:r>
              <a:rPr lang="en-US" sz="1000" dirty="0"/>
              <a:t>-us/</a:t>
            </a:r>
            <a:r>
              <a:rPr lang="en-US" sz="1000" dirty="0" err="1"/>
              <a:t>dotnet</a:t>
            </a:r>
            <a:r>
              <a:rPr lang="en-US" sz="1000" dirty="0"/>
              <a:t>/</a:t>
            </a:r>
            <a:r>
              <a:rPr lang="en-US" sz="1000" dirty="0" err="1"/>
              <a:t>csharp</a:t>
            </a:r>
            <a:r>
              <a:rPr lang="en-US" sz="1000" dirty="0"/>
              <a:t>/programming-guide/exceptions/exception-handling]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404" y="3246574"/>
            <a:ext cx="5394022" cy="2637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2941128" y="3983094"/>
            <a:ext cx="1268563" cy="20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312620" y="3641745"/>
            <a:ext cx="2684140" cy="77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Multiple Catch Blocks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370" y="1095979"/>
            <a:ext cx="467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exceptions will be caught here because the</a:t>
            </a:r>
            <a:br>
              <a:rPr lang="en-US" dirty="0" smtClean="0"/>
            </a:br>
            <a:r>
              <a:rPr lang="en-US" dirty="0" smtClean="0"/>
              <a:t>type is base exception type.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8665" y="3543267"/>
            <a:ext cx="61077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file </a:t>
            </a:r>
            <a:r>
              <a:rPr lang="en-US" dirty="0" smtClean="0"/>
              <a:t>does not exist</a:t>
            </a:r>
            <a:r>
              <a:rPr lang="en-US" dirty="0"/>
              <a:t>, a </a:t>
            </a:r>
            <a:r>
              <a:rPr lang="en-US" b="1" dirty="0" err="1">
                <a:solidFill>
                  <a:schemeClr val="accent1"/>
                </a:solidFill>
              </a:rPr>
              <a:t>FileNotFoundException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exception will </a:t>
            </a:r>
            <a:r>
              <a:rPr lang="en-US" dirty="0"/>
              <a:t>be thrown and caught by the first </a:t>
            </a:r>
            <a:r>
              <a:rPr lang="en-US" b="1" dirty="0">
                <a:solidFill>
                  <a:schemeClr val="accent1"/>
                </a:solidFill>
              </a:rPr>
              <a:t>catch</a:t>
            </a:r>
            <a:r>
              <a:rPr lang="en-US" dirty="0"/>
              <a:t> block.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f a </a:t>
            </a:r>
            <a:r>
              <a:rPr lang="en-US" b="1" dirty="0" err="1" smtClean="0">
                <a:solidFill>
                  <a:schemeClr val="accent1"/>
                </a:solidFill>
              </a:rPr>
              <a:t>PathTooLongException</a:t>
            </a:r>
            <a:r>
              <a:rPr lang="en-US" dirty="0"/>
              <a:t> exception </a:t>
            </a:r>
            <a:r>
              <a:rPr lang="en-US" dirty="0" smtClean="0"/>
              <a:t>is raised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second </a:t>
            </a:r>
            <a:r>
              <a:rPr lang="en-US" b="1" dirty="0" smtClean="0">
                <a:solidFill>
                  <a:schemeClr val="accent1"/>
                </a:solidFill>
              </a:rPr>
              <a:t>catch</a:t>
            </a:r>
            <a:r>
              <a:rPr lang="en-US" dirty="0" smtClean="0"/>
              <a:t> block would catch it because there is </a:t>
            </a:r>
            <a:br>
              <a:rPr lang="en-US" dirty="0" smtClean="0"/>
            </a:br>
            <a:r>
              <a:rPr lang="en-US" dirty="0" smtClean="0"/>
              <a:t>no catch block for this specific exception.</a:t>
            </a:r>
          </a:p>
          <a:p>
            <a:endParaRPr lang="en-US" dirty="0" smtClean="0"/>
          </a:p>
          <a:p>
            <a:r>
              <a:rPr lang="en-US" dirty="0" smtClean="0"/>
              <a:t>The generic</a:t>
            </a:r>
            <a:r>
              <a:rPr lang="en-US" dirty="0"/>
              <a:t> </a:t>
            </a:r>
            <a:r>
              <a:rPr lang="en-US" b="1" dirty="0" smtClean="0">
                <a:solidFill>
                  <a:schemeClr val="accent1"/>
                </a:solidFill>
              </a:rPr>
              <a:t>catch</a:t>
            </a:r>
            <a:r>
              <a:rPr lang="en-US" i="1" dirty="0" smtClean="0"/>
              <a:t> </a:t>
            </a:r>
            <a:r>
              <a:rPr lang="en-US" dirty="0" smtClean="0"/>
              <a:t>block will catch all other exceptions.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1096737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multiple catch blocks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732" y="1520418"/>
            <a:ext cx="3606800" cy="1930400"/>
          </a:xfr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28" y="2077512"/>
            <a:ext cx="4178300" cy="3771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3260785" y="1466069"/>
            <a:ext cx="264793" cy="298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73086" y="5849412"/>
            <a:ext cx="3597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[http</a:t>
            </a:r>
            <a:r>
              <a:rPr lang="en-US" sz="1200" dirty="0"/>
              <a:t>://</a:t>
            </a:r>
            <a:r>
              <a:rPr lang="en-US" sz="1200" dirty="0" err="1" smtClean="0"/>
              <a:t>csharp-station.com</a:t>
            </a:r>
            <a:r>
              <a:rPr lang="en-US" sz="1200" dirty="0" smtClean="0"/>
              <a:t>/Tutorial/</a:t>
            </a:r>
            <a:r>
              <a:rPr lang="en-US" sz="1200" dirty="0" err="1" smtClean="0"/>
              <a:t>CSharp</a:t>
            </a:r>
            <a:r>
              <a:rPr lang="en-US" sz="1200" dirty="0" smtClean="0"/>
              <a:t>/Lesson15]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694098" y="1466069"/>
            <a:ext cx="1086928" cy="27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94098" y="1466069"/>
            <a:ext cx="1086928" cy="117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Finally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finally</a:t>
            </a:r>
            <a:r>
              <a:rPr lang="en-US" dirty="0" smtClean="0"/>
              <a:t> block always runs (regardless of whether an exception is thrown, or a catch block matching the exception type is found).</a:t>
            </a:r>
          </a:p>
          <a:p>
            <a:r>
              <a:rPr lang="en-US" dirty="0" smtClean="0"/>
              <a:t>Enables </a:t>
            </a:r>
            <a:r>
              <a:rPr lang="en-US" dirty="0"/>
              <a:t>you to clean up actions that are performed in a try </a:t>
            </a:r>
            <a:r>
              <a:rPr lang="en-US" dirty="0" smtClean="0"/>
              <a:t>block,</a:t>
            </a:r>
            <a:br>
              <a:rPr lang="en-US" dirty="0" smtClean="0"/>
            </a:br>
            <a:r>
              <a:rPr lang="en-US" dirty="0" smtClean="0"/>
              <a:t>e.g. releasing resources (file streams, database connections, etc.)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95855" y="5211527"/>
            <a:ext cx="4655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required, but better to plan for </a:t>
            </a:r>
            <a:r>
              <a:rPr lang="en-US" smtClean="0"/>
              <a:t>the worst.</a:t>
            </a:r>
            <a:br>
              <a:rPr lang="en-US" smtClean="0"/>
            </a:br>
            <a:r>
              <a:rPr lang="en-US" dirty="0" smtClean="0"/>
              <a:t>Will make your program more robust.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457" y="3199313"/>
            <a:ext cx="5246060" cy="26585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432649" y="5023830"/>
            <a:ext cx="4963208" cy="60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3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600" y="49344"/>
            <a:ext cx="3933510" cy="60672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500" y="1444030"/>
            <a:ext cx="4082597" cy="24773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87949" y="1311018"/>
            <a:ext cx="1891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 to catch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 err="1" smtClean="0"/>
              <a:t>DivideByZero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exception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92729" y="1759352"/>
            <a:ext cx="2318905" cy="131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3312" y="2682682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Finally block always runs.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3071336" y="2867348"/>
            <a:ext cx="1840298" cy="106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7949" y="5063352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Division function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smtClean="0"/>
              <a:t>divide these numbers</a:t>
            </a: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206187" y="5311855"/>
            <a:ext cx="1405002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91537" y="4527024"/>
            <a:ext cx="3310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 and catch a </a:t>
            </a:r>
            <a:r>
              <a:rPr lang="en-US" dirty="0" err="1" smtClean="0"/>
              <a:t>FileNotFound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exception. If this is not the case,</a:t>
            </a:r>
            <a:br>
              <a:rPr lang="en-US" dirty="0" smtClean="0"/>
            </a:br>
            <a:r>
              <a:rPr lang="en-US" dirty="0" smtClean="0"/>
              <a:t>deal with any other exception.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271322" y="2358277"/>
            <a:ext cx="381964" cy="223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789042" y="3264061"/>
            <a:ext cx="493854" cy="133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1353800" cy="4990241"/>
          </a:xfrm>
        </p:spPr>
        <p:txBody>
          <a:bodyPr/>
          <a:lstStyle/>
          <a:p>
            <a:r>
              <a:rPr lang="en-US" dirty="0" smtClean="0"/>
              <a:t>An array is a </a:t>
            </a:r>
            <a:r>
              <a:rPr lang="en-US" b="1" dirty="0" smtClean="0">
                <a:solidFill>
                  <a:schemeClr val="accent1"/>
                </a:solidFill>
              </a:rPr>
              <a:t>fixed-size sequential collection </a:t>
            </a:r>
            <a:r>
              <a:rPr lang="en-US" dirty="0" smtClean="0"/>
              <a:t>of elements of the same data type. Often used to store a collection of data.</a:t>
            </a:r>
          </a:p>
          <a:p>
            <a:r>
              <a:rPr lang="en-US" dirty="0" smtClean="0"/>
              <a:t>A specific element in an array is accessed by an </a:t>
            </a:r>
            <a:r>
              <a:rPr lang="en-US" b="1" dirty="0" smtClean="0">
                <a:solidFill>
                  <a:schemeClr val="accent1"/>
                </a:solidFill>
              </a:rPr>
              <a:t>index</a:t>
            </a:r>
            <a:r>
              <a:rPr lang="en-US" dirty="0" smtClean="0"/>
              <a:t>.</a:t>
            </a:r>
          </a:p>
          <a:p>
            <a:pPr marL="1371600" lvl="3" indent="0">
              <a:buNone/>
            </a:pPr>
            <a:endParaRPr lang="en-US" sz="12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371600" lvl="3" indent="0">
              <a:buNone/>
            </a:pP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1371600" lvl="3" indent="0">
              <a:buNone/>
            </a:pP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371600" lvl="3" indent="0">
              <a:buNone/>
            </a:pP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1371600" lvl="3" indent="0">
              <a:buNone/>
            </a:pP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371600" lvl="3" indent="0">
              <a:buNone/>
            </a:pP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1371600" lvl="3" indent="0">
              <a:buNone/>
            </a:pP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1371600" lvl="3" indent="0">
              <a:buNone/>
            </a:pP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371600" lvl="3" indent="0">
              <a:buNone/>
            </a:pP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684" y="0"/>
            <a:ext cx="5397500" cy="1041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00" y="2720211"/>
            <a:ext cx="4140200" cy="2400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5270368"/>
            <a:ext cx="6057900" cy="800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660044" y="2880895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Declare array of </a:t>
            </a:r>
            <a:r>
              <a:rPr lang="en-US" smtClean="0"/>
              <a:t>four integers</a:t>
            </a:r>
            <a:endParaRPr lang="en-US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6852213" y="3065561"/>
            <a:ext cx="1807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0461" y="3345084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Initialise</a:t>
            </a:r>
            <a:r>
              <a:rPr lang="en-US" dirty="0" smtClean="0"/>
              <a:t> the array elements</a:t>
            </a:r>
            <a:br>
              <a:rPr lang="en-US" dirty="0" smtClean="0"/>
            </a:br>
            <a:r>
              <a:rPr lang="en-US" dirty="0" smtClean="0"/>
              <a:t>(index always starts at 0)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 flipV="1">
            <a:off x="5845215" y="3668249"/>
            <a:ext cx="29052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89284" y="4141272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the </a:t>
            </a:r>
            <a:r>
              <a:rPr lang="en-US" smtClean="0"/>
              <a:t>values in the </a:t>
            </a:r>
            <a:r>
              <a:rPr lang="en-US" dirty="0" smtClean="0"/>
              <a:t>array 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7297838" y="4325938"/>
            <a:ext cx="1491446" cy="22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189" y="4919240"/>
            <a:ext cx="2731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did not specify</a:t>
            </a:r>
            <a:br>
              <a:rPr lang="en-US" dirty="0" smtClean="0"/>
            </a:br>
            <a:r>
              <a:rPr lang="en-US" dirty="0" smtClean="0"/>
              <a:t>the length of the array</a:t>
            </a:r>
          </a:p>
          <a:p>
            <a:r>
              <a:rPr lang="en-US" dirty="0" smtClean="0"/>
              <a:t>(compiler does this for us)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482689" y="5382228"/>
            <a:ext cx="735073" cy="37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6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Looping Through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515600" cy="4412726"/>
          </a:xfrm>
        </p:spPr>
        <p:txBody>
          <a:bodyPr/>
          <a:lstStyle/>
          <a:p>
            <a:r>
              <a:rPr lang="en-US" dirty="0" smtClean="0"/>
              <a:t>We can retrieve the values in an array using </a:t>
            </a:r>
            <a:r>
              <a:rPr lang="en-US" b="1" dirty="0" smtClean="0">
                <a:solidFill>
                  <a:schemeClr val="accent1"/>
                </a:solidFill>
              </a:rPr>
              <a:t>for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accent1"/>
                </a:solidFill>
              </a:rPr>
              <a:t>for each </a:t>
            </a:r>
            <a:r>
              <a:rPr lang="en-US" dirty="0" smtClean="0"/>
              <a:t>loops.</a:t>
            </a:r>
          </a:p>
          <a:p>
            <a:endParaRPr lang="en-US" dirty="0"/>
          </a:p>
          <a:p>
            <a:pPr marL="1371600" lvl="3" indent="0">
              <a:buNone/>
            </a:pP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371600" lvl="3" indent="0">
              <a:buNone/>
            </a:pPr>
            <a:endParaRPr lang="en-US" sz="2000" b="1" dirty="0">
              <a:solidFill>
                <a:schemeClr val="accent3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1371600" lvl="3" indent="0">
              <a:buNone/>
            </a:pPr>
            <a:endParaRPr lang="en-US" sz="2000" b="1" dirty="0" smtClean="0">
              <a:solidFill>
                <a:schemeClr val="accent3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1371600" lvl="3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1894872"/>
            <a:ext cx="4165600" cy="3276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20807" y="3440326"/>
            <a:ext cx="2391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3"/>
            <a:r>
              <a:rPr lang="en-US"/>
              <a:t>Two ways of retrieving</a:t>
            </a:r>
            <a:br>
              <a:rPr lang="en-US"/>
            </a:br>
            <a:r>
              <a:rPr lang="en-US"/>
              <a:t>the values in an array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39028" y="3436448"/>
            <a:ext cx="1458410" cy="45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39028" y="3889094"/>
            <a:ext cx="1458410" cy="47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97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868526" cy="4593199"/>
          </a:xfrm>
        </p:spPr>
        <p:txBody>
          <a:bodyPr/>
          <a:lstStyle/>
          <a:p>
            <a:r>
              <a:rPr lang="en-US" dirty="0" smtClean="0"/>
              <a:t>You can find the length (size) of an array using the </a:t>
            </a:r>
            <a:r>
              <a:rPr lang="en-US" b="1" dirty="0" smtClean="0">
                <a:solidFill>
                  <a:schemeClr val="accent1"/>
                </a:solidFill>
              </a:rPr>
              <a:t>Length</a:t>
            </a:r>
            <a:r>
              <a:rPr lang="en-US" dirty="0" smtClean="0"/>
              <a:t> property.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Arrays can have more than one dimension (multi-dimensional arrays).</a:t>
            </a:r>
            <a:endParaRPr lang="en-US" dirty="0"/>
          </a:p>
          <a:p>
            <a:endParaRPr lang="en-US" dirty="0"/>
          </a:p>
          <a:p>
            <a:pPr marL="1371600" lvl="6" indent="0">
              <a:spcBef>
                <a:spcPts val="1000"/>
              </a:spcBef>
              <a:buNone/>
            </a:pP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371600" lvl="6" indent="0">
              <a:spcBef>
                <a:spcPts val="1000"/>
              </a:spcBef>
              <a:buNone/>
            </a:pP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371600" lvl="6" indent="0">
              <a:spcBef>
                <a:spcPts val="1000"/>
              </a:spcBef>
              <a:buNone/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sz="2000" b="1" dirty="0">
              <a:solidFill>
                <a:schemeClr val="accent3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39709" y="4156576"/>
            <a:ext cx="3105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would create an array of </a:t>
            </a:r>
            <a:br>
              <a:rPr lang="en-US" dirty="0" smtClean="0"/>
            </a:br>
            <a:r>
              <a:rPr lang="en-US" dirty="0" smtClean="0"/>
              <a:t>three rows and three columns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1929899"/>
            <a:ext cx="4927600" cy="101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31" y="3975259"/>
            <a:ext cx="3543300" cy="685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7685590" y="4479741"/>
            <a:ext cx="5541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Resizing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30085"/>
            <a:ext cx="11097127" cy="4103915"/>
          </a:xfrm>
        </p:spPr>
        <p:txBody>
          <a:bodyPr/>
          <a:lstStyle/>
          <a:p>
            <a:r>
              <a:rPr lang="en-US" dirty="0" smtClean="0"/>
              <a:t>Making an array bigger / smaller can be done using the </a:t>
            </a:r>
            <a:r>
              <a:rPr lang="en-US" b="1" dirty="0" err="1" smtClean="0">
                <a:solidFill>
                  <a:schemeClr val="accent1"/>
                </a:solidFill>
              </a:rPr>
              <a:t>Array.Resize</a:t>
            </a:r>
            <a:r>
              <a:rPr lang="en-US" dirty="0" smtClean="0"/>
              <a:t> method. This method can only be used for one-dimensional arrays.</a:t>
            </a:r>
          </a:p>
          <a:p>
            <a:pPr marL="0" indent="0">
              <a:buNone/>
            </a:pP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      </a:t>
            </a: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371600" lvl="6" indent="0">
              <a:spcBef>
                <a:spcPts val="1000"/>
              </a:spcBef>
              <a:buNone/>
            </a:pP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371600" lvl="6" indent="0">
              <a:spcBef>
                <a:spcPts val="1000"/>
              </a:spcBef>
              <a:buNone/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sz="2000" b="1" dirty="0">
              <a:solidFill>
                <a:schemeClr val="accent3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54501" y="329933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this </a:t>
            </a:r>
            <a:r>
              <a:rPr lang="en-US" b="1" dirty="0" smtClean="0">
                <a:solidFill>
                  <a:schemeClr val="accent1"/>
                </a:solidFill>
              </a:rPr>
              <a:t>ref</a:t>
            </a:r>
            <a:r>
              <a:rPr lang="en-US" dirty="0" smtClean="0"/>
              <a:t> keyword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2118097"/>
            <a:ext cx="6350000" cy="3403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317357" y="3484000"/>
            <a:ext cx="5537144" cy="107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42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C# Console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Main()</a:t>
            </a:r>
            <a:r>
              <a:rPr lang="en-US" dirty="0" smtClean="0"/>
              <a:t> method is the </a:t>
            </a:r>
            <a:r>
              <a:rPr lang="en-US" b="1" dirty="0" smtClean="0">
                <a:solidFill>
                  <a:schemeClr val="accent1"/>
                </a:solidFill>
              </a:rPr>
              <a:t>entry point </a:t>
            </a:r>
            <a:r>
              <a:rPr lang="en-US" dirty="0" smtClean="0"/>
              <a:t>of all C# console applications.</a:t>
            </a:r>
          </a:p>
          <a:p>
            <a:r>
              <a:rPr lang="en-US" dirty="0" smtClean="0"/>
              <a:t>When a console application starts, the </a:t>
            </a:r>
            <a:r>
              <a:rPr lang="en-US" b="1" dirty="0" smtClean="0">
                <a:solidFill>
                  <a:schemeClr val="accent1"/>
                </a:solidFill>
              </a:rPr>
              <a:t>Main() </a:t>
            </a:r>
            <a:r>
              <a:rPr lang="en-US" dirty="0" smtClean="0"/>
              <a:t>method is the first method to be called.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7400" y="2861910"/>
            <a:ext cx="2186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take in an array </a:t>
            </a:r>
            <a:br>
              <a:rPr lang="en-US" dirty="0" smtClean="0"/>
            </a:br>
            <a:r>
              <a:rPr lang="en-US" dirty="0" smtClean="0"/>
              <a:t>of strings as input</a:t>
            </a:r>
            <a:br>
              <a:rPr lang="en-US" dirty="0" smtClean="0"/>
            </a:br>
            <a:r>
              <a:rPr lang="en-US" dirty="0" smtClean="0"/>
              <a:t>(command line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3921" y="3197775"/>
            <a:ext cx="2775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Tells the compiler that our </a:t>
            </a:r>
            <a:br>
              <a:rPr lang="en-US" dirty="0" smtClean="0"/>
            </a:br>
            <a:r>
              <a:rPr lang="en-US" dirty="0" smtClean="0"/>
              <a:t>program uses the System </a:t>
            </a:r>
            <a:br>
              <a:rPr lang="en-US" dirty="0" smtClean="0"/>
            </a:br>
            <a:r>
              <a:rPr lang="en-US" dirty="0" smtClean="0"/>
              <a:t>namespace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50" y="2613213"/>
            <a:ext cx="5168900" cy="3352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1498600" y="3416300"/>
            <a:ext cx="2498224" cy="48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401464" y="3073400"/>
            <a:ext cx="2326736" cy="134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921" y="4521773"/>
            <a:ext cx="3140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Keyword makes the method</a:t>
            </a:r>
            <a:br>
              <a:rPr lang="en-US" dirty="0" smtClean="0"/>
            </a:br>
            <a:r>
              <a:rPr lang="en-US" dirty="0" smtClean="0"/>
              <a:t>accessible without an instance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 err="1" smtClean="0"/>
              <a:t>MainClass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3364524" y="4606726"/>
            <a:ext cx="2411243" cy="37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Sorting An Array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sort arrays in ascending and descending order using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accent1"/>
                </a:solidFill>
              </a:rPr>
              <a:t>Array.Sort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1"/>
                </a:solidFill>
              </a:rPr>
              <a:t>Array.Reverse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methods.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89543"/>
            <a:ext cx="1524000" cy="170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37933"/>
            <a:ext cx="4419600" cy="1803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4208499"/>
            <a:ext cx="2641600" cy="901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305800" y="4474683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What will your array look like?</a:t>
            </a:r>
            <a:endParaRPr lang="en-US"/>
          </a:p>
        </p:txBody>
      </p:sp>
      <p:cxnSp>
        <p:nvCxnSpPr>
          <p:cNvPr id="11" name="Straight Arrow Connector 10"/>
          <p:cNvCxnSpPr>
            <a:stCxn id="9" idx="1"/>
            <a:endCxn id="8" idx="3"/>
          </p:cNvCxnSpPr>
          <p:nvPr/>
        </p:nvCxnSpPr>
        <p:spPr>
          <a:xfrm flipH="1">
            <a:off x="7416800" y="4659349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Searching For Values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30085"/>
            <a:ext cx="11024937" cy="4893989"/>
          </a:xfrm>
        </p:spPr>
        <p:txBody>
          <a:bodyPr/>
          <a:lstStyle/>
          <a:p>
            <a:r>
              <a:rPr lang="en-US" dirty="0" smtClean="0"/>
              <a:t>You can use </a:t>
            </a:r>
            <a:r>
              <a:rPr lang="en-US" b="1" dirty="0" err="1" smtClean="0">
                <a:solidFill>
                  <a:schemeClr val="accent1"/>
                </a:solidFill>
              </a:rPr>
              <a:t>Array.IndexOf</a:t>
            </a:r>
            <a:r>
              <a:rPr lang="en-US" dirty="0" smtClean="0"/>
              <a:t> to find the position of a value in an array.</a:t>
            </a:r>
            <a:br>
              <a:rPr lang="en-US" dirty="0" smtClean="0"/>
            </a:b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50" y="1826389"/>
            <a:ext cx="6642100" cy="4038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5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Array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30085"/>
            <a:ext cx="11024937" cy="4893989"/>
          </a:xfrm>
        </p:spPr>
        <p:txBody>
          <a:bodyPr/>
          <a:lstStyle/>
          <a:p>
            <a:r>
              <a:rPr lang="en-US" dirty="0" smtClean="0"/>
              <a:t>There is a range of methods in the Array Class that you can use </a:t>
            </a:r>
            <a:br>
              <a:rPr lang="en-US" dirty="0" smtClean="0"/>
            </a:br>
            <a:r>
              <a:rPr lang="en-US" dirty="0" smtClean="0"/>
              <a:t>(e.g. we already used </a:t>
            </a:r>
            <a:r>
              <a:rPr lang="en-US" b="1" dirty="0" err="1" smtClean="0">
                <a:solidFill>
                  <a:schemeClr val="accent1"/>
                </a:solidFill>
              </a:rPr>
              <a:t>Array.Resize</a:t>
            </a:r>
            <a:r>
              <a:rPr lang="en-US" dirty="0" smtClean="0"/>
              <a:t> , </a:t>
            </a:r>
            <a:r>
              <a:rPr lang="en-US" b="1" dirty="0" err="1" smtClean="0">
                <a:solidFill>
                  <a:schemeClr val="accent1"/>
                </a:solidFill>
              </a:rPr>
              <a:t>Array.Sort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1"/>
                </a:solidFill>
              </a:rPr>
              <a:t>Array.Reverse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Other methods to search through an array: </a:t>
            </a:r>
            <a:r>
              <a:rPr lang="en-US" b="1" dirty="0" err="1" smtClean="0">
                <a:solidFill>
                  <a:schemeClr val="accent1"/>
                </a:solidFill>
              </a:rPr>
              <a:t>Array.Find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1"/>
                </a:solidFill>
              </a:rPr>
              <a:t>ArrayExists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clear an array (reset to zero, false or null) using </a:t>
            </a:r>
            <a:r>
              <a:rPr lang="en-US" b="1" dirty="0" err="1" smtClean="0">
                <a:solidFill>
                  <a:schemeClr val="accent1"/>
                </a:solidFill>
              </a:rPr>
              <a:t>Array.Clear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determine the type of an array, you can use </a:t>
            </a:r>
            <a:r>
              <a:rPr lang="en-US" b="1" dirty="0" err="1" smtClean="0">
                <a:solidFill>
                  <a:schemeClr val="accent1"/>
                </a:solidFill>
              </a:rPr>
              <a:t>Array.GetType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You can see the entire list in MSDN: </a:t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://msdn.microsoft.com/en-us/library/system.array_methods(v=vs.110).</a:t>
            </a:r>
            <a:r>
              <a:rPr lang="en-US" sz="2000" dirty="0" smtClean="0">
                <a:hlinkClick r:id="rId2"/>
              </a:rPr>
              <a:t>aspx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           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355"/>
            <a:ext cx="10515600" cy="6772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list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stores values like an array but gives us </a:t>
            </a:r>
            <a:r>
              <a:rPr lang="en-US" b="1" dirty="0" smtClean="0">
                <a:solidFill>
                  <a:schemeClr val="accent1"/>
                </a:solidFill>
              </a:rPr>
              <a:t>more flexibility </a:t>
            </a:r>
            <a:r>
              <a:rPr lang="en-US" dirty="0" smtClean="0"/>
              <a:t>in adding or removing elements easily.</a:t>
            </a:r>
          </a:p>
          <a:p>
            <a:r>
              <a:rPr lang="en-US" dirty="0" smtClean="0"/>
              <a:t>To access elements in a list, we use the </a:t>
            </a:r>
            <a:r>
              <a:rPr lang="en-US" b="1" dirty="0" smtClean="0">
                <a:solidFill>
                  <a:schemeClr val="accent1"/>
                </a:solidFill>
              </a:rPr>
              <a:t>same notation </a:t>
            </a:r>
            <a:r>
              <a:rPr lang="en-US" dirty="0" smtClean="0"/>
              <a:t>as when we access elements in an array.</a:t>
            </a:r>
          </a:p>
          <a:p>
            <a:r>
              <a:rPr lang="en-US" dirty="0" err="1" smtClean="0"/>
              <a:t>System.Collections.Generic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6084" y="5149334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Initialize the list at the point of declaration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58175" y="2998424"/>
            <a:ext cx="3087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keyword indicates</a:t>
            </a:r>
            <a:br>
              <a:rPr lang="en-US" dirty="0" smtClean="0"/>
            </a:br>
            <a:r>
              <a:rPr lang="en-US" dirty="0" smtClean="0"/>
              <a:t>you are declaring a list.</a:t>
            </a:r>
          </a:p>
          <a:p>
            <a:endParaRPr lang="en-US" dirty="0"/>
          </a:p>
          <a:p>
            <a:r>
              <a:rPr lang="en-US" dirty="0" smtClean="0"/>
              <a:t>Data type in angular brackets.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55" y="3980866"/>
            <a:ext cx="5664200" cy="889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8" name="Straight Arrow Connector 17"/>
          <p:cNvCxnSpPr/>
          <p:nvPr/>
        </p:nvCxnSpPr>
        <p:spPr>
          <a:xfrm flipH="1">
            <a:off x="2311879" y="3174521"/>
            <a:ext cx="5646296" cy="9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228272" y="4744528"/>
            <a:ext cx="977812" cy="58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81223" y="3980866"/>
            <a:ext cx="5076952" cy="14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5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members to a list using the </a:t>
            </a:r>
            <a:r>
              <a:rPr lang="en-US" b="1" dirty="0" smtClean="0">
                <a:solidFill>
                  <a:schemeClr val="accent1"/>
                </a:solidFill>
              </a:rPr>
              <a:t>Add()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Find out the number of elements in a list using the </a:t>
            </a:r>
            <a:r>
              <a:rPr lang="en-US" b="1" dirty="0" smtClean="0">
                <a:solidFill>
                  <a:schemeClr val="accent1"/>
                </a:solidFill>
              </a:rPr>
              <a:t>Count</a:t>
            </a:r>
            <a:r>
              <a:rPr lang="en-US" dirty="0" smtClean="0"/>
              <a:t> property.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443842"/>
            <a:ext cx="4457700" cy="1676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4289797"/>
            <a:ext cx="4381500" cy="1231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072929" y="4503003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notation </a:t>
            </a:r>
            <a:r>
              <a:rPr lang="en-US" smtClean="0"/>
              <a:t>as array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72929" y="5198531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can we just use </a:t>
            </a:r>
            <a:br>
              <a:rPr lang="en-US" dirty="0" smtClean="0"/>
            </a:br>
            <a:r>
              <a:rPr lang="en-US" dirty="0" err="1" smtClean="0"/>
              <a:t>WriteLine</a:t>
            </a:r>
            <a:r>
              <a:rPr lang="en-US" dirty="0" smtClean="0"/>
              <a:t>()?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6763109" y="4687669"/>
            <a:ext cx="2309820" cy="510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4951562" y="5334000"/>
            <a:ext cx="4121367" cy="18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5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insert members to a list using the </a:t>
            </a:r>
            <a:r>
              <a:rPr lang="en-US" b="1" dirty="0" smtClean="0">
                <a:solidFill>
                  <a:schemeClr val="accent1"/>
                </a:solidFill>
              </a:rPr>
              <a:t>Insert() </a:t>
            </a:r>
            <a:r>
              <a:rPr lang="en-US" dirty="0" smtClean="0"/>
              <a:t>method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1879600"/>
            <a:ext cx="4597400" cy="345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33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remove an item from a list using the </a:t>
            </a:r>
            <a:r>
              <a:rPr lang="en-US" b="1" dirty="0" smtClean="0">
                <a:solidFill>
                  <a:schemeClr val="accent1"/>
                </a:solidFill>
              </a:rPr>
              <a:t>Remove()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Can also use </a:t>
            </a:r>
            <a:r>
              <a:rPr lang="en-US" b="1" dirty="0" err="1" smtClean="0">
                <a:solidFill>
                  <a:schemeClr val="accent1"/>
                </a:solidFill>
              </a:rPr>
              <a:t>RemoveAt</a:t>
            </a:r>
            <a:r>
              <a:rPr lang="en-US" b="1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method if you know the index location.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8" y="2493996"/>
            <a:ext cx="4457700" cy="218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3996"/>
            <a:ext cx="4381500" cy="2133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341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30085"/>
            <a:ext cx="10703943" cy="4497855"/>
          </a:xfrm>
        </p:spPr>
        <p:txBody>
          <a:bodyPr/>
          <a:lstStyle/>
          <a:p>
            <a:r>
              <a:rPr lang="en-US" dirty="0" smtClean="0"/>
              <a:t>To check if a list contains a certain member, use </a:t>
            </a:r>
            <a:r>
              <a:rPr lang="en-US" b="1" dirty="0" smtClean="0">
                <a:solidFill>
                  <a:schemeClr val="accent1"/>
                </a:solidFill>
              </a:rPr>
              <a:t>Contains() </a:t>
            </a:r>
            <a:r>
              <a:rPr lang="en-US" dirty="0" smtClean="0"/>
              <a:t>method.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remove all items in a list, use the </a:t>
            </a:r>
            <a:r>
              <a:rPr lang="en-US" b="1" dirty="0" smtClean="0">
                <a:solidFill>
                  <a:schemeClr val="accent1"/>
                </a:solidFill>
              </a:rPr>
              <a:t>Clear() </a:t>
            </a:r>
            <a:r>
              <a:rPr lang="en-US" dirty="0" smtClean="0"/>
              <a:t>method.</a:t>
            </a:r>
          </a:p>
          <a:p>
            <a:endParaRPr lang="en-US" dirty="0" smtClean="0"/>
          </a:p>
          <a:p>
            <a:r>
              <a:rPr lang="en-US" dirty="0"/>
              <a:t>You can see the entire list </a:t>
            </a:r>
            <a:r>
              <a:rPr lang="en-US" dirty="0" smtClean="0"/>
              <a:t>of list methods and properties in </a:t>
            </a:r>
            <a:r>
              <a:rPr lang="en-US" dirty="0"/>
              <a:t>MSDN:</a:t>
            </a:r>
            <a:br>
              <a:rPr lang="en-US" dirty="0"/>
            </a:b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https://msdn.microsoft.com/en-us/library/6sh2ey19(v=vs.110).</a:t>
            </a:r>
            <a:r>
              <a:rPr lang="en-US" sz="2000" dirty="0" smtClean="0">
                <a:hlinkClick r:id="rId2"/>
              </a:rPr>
              <a:t>aspx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1922253"/>
            <a:ext cx="3759200" cy="1206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885207" y="2156171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</a:t>
            </a:r>
            <a:r>
              <a:rPr lang="en-US" smtClean="0"/>
              <a:t>or False</a:t>
            </a:r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7332453" y="2340837"/>
            <a:ext cx="1552754" cy="43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4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statement is the most commonly used conditional processing statement. </a:t>
            </a:r>
          </a:p>
          <a:p>
            <a:r>
              <a:rPr lang="en-US" dirty="0" smtClean="0"/>
              <a:t>You can use the </a:t>
            </a:r>
            <a:r>
              <a:rPr lang="en-US" b="1" dirty="0" smtClean="0">
                <a:solidFill>
                  <a:schemeClr val="accent1"/>
                </a:solidFill>
              </a:rPr>
              <a:t>If Else </a:t>
            </a:r>
            <a:r>
              <a:rPr lang="en-US" dirty="0" smtClean="0"/>
              <a:t>statement if you want to execute one piece of code when the condition is met and another when it is not.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02" y="3117767"/>
            <a:ext cx="3784600" cy="132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02" y="4572000"/>
            <a:ext cx="3175000" cy="1524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78" y="3251200"/>
            <a:ext cx="2959100" cy="2641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91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Processing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Switch</a:t>
            </a:r>
            <a:r>
              <a:rPr lang="en-US" dirty="0" smtClean="0"/>
              <a:t> statement provides a way to handle multiple branching.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39735"/>
            <a:ext cx="5181600" cy="4102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28" y="1981035"/>
            <a:ext cx="5346700" cy="3619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78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756900" cy="4523015"/>
          </a:xfrm>
        </p:spPr>
        <p:txBody>
          <a:bodyPr/>
          <a:lstStyle/>
          <a:p>
            <a:r>
              <a:rPr lang="en-US" dirty="0" smtClean="0"/>
              <a:t>A namespace is a </a:t>
            </a:r>
            <a:r>
              <a:rPr lang="en-US" b="1" dirty="0" smtClean="0">
                <a:solidFill>
                  <a:schemeClr val="accent1"/>
                </a:solidFill>
              </a:rPr>
              <a:t>grouping</a:t>
            </a:r>
            <a:r>
              <a:rPr lang="en-US" dirty="0" smtClean="0"/>
              <a:t> of related code elements. </a:t>
            </a:r>
          </a:p>
          <a:p>
            <a:r>
              <a:rPr lang="en-US" dirty="0" smtClean="0"/>
              <a:t>C# comes with a large amount of </a:t>
            </a:r>
            <a:r>
              <a:rPr lang="en-US" b="1" dirty="0" smtClean="0">
                <a:solidFill>
                  <a:schemeClr val="accent1"/>
                </a:solidFill>
              </a:rPr>
              <a:t>pre-written code </a:t>
            </a:r>
            <a:r>
              <a:rPr lang="en-US" dirty="0" smtClean="0"/>
              <a:t>that is organised into different namespaces.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843" y="2592615"/>
            <a:ext cx="2006600" cy="3022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42" y="2941865"/>
            <a:ext cx="6769100" cy="2324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93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Probably the most commonly used loop. </a:t>
            </a:r>
          </a:p>
          <a:p>
            <a:r>
              <a:rPr lang="en-US" dirty="0" smtClean="0"/>
              <a:t>In its basic form it provides a variable that counts the number of iterations that the loop should perform.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0494" y="2934847"/>
            <a:ext cx="3565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Initialisation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Assigns initial value to the variable </a:t>
            </a:r>
            <a:br>
              <a:rPr lang="en-US" dirty="0" smtClean="0"/>
            </a:br>
            <a:r>
              <a:rPr lang="en-US" dirty="0" smtClean="0"/>
              <a:t>that will be used as the </a:t>
            </a:r>
            <a:r>
              <a:rPr lang="en-US" dirty="0" smtClean="0">
                <a:solidFill>
                  <a:schemeClr val="accent1"/>
                </a:solidFill>
              </a:rPr>
              <a:t>counter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 smtClean="0">
                <a:solidFill>
                  <a:schemeClr val="accent1"/>
                </a:solidFill>
              </a:rPr>
              <a:t>loop control </a:t>
            </a:r>
            <a:r>
              <a:rPr lang="en-US" dirty="0" smtClean="0"/>
              <a:t>variable.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4157" y="2638017"/>
            <a:ext cx="4572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Condition </a:t>
            </a:r>
          </a:p>
          <a:p>
            <a:r>
              <a:rPr lang="en-US" dirty="0" smtClean="0"/>
              <a:t>Boolean predicate that must be </a:t>
            </a:r>
            <a:r>
              <a:rPr lang="en-US" dirty="0" smtClean="0">
                <a:solidFill>
                  <a:schemeClr val="accent1"/>
                </a:solidFill>
              </a:rPr>
              <a:t>true</a:t>
            </a:r>
            <a:r>
              <a:rPr lang="en-US" dirty="0" smtClean="0"/>
              <a:t> in order </a:t>
            </a:r>
            <a:br>
              <a:rPr lang="en-US" dirty="0" smtClean="0"/>
            </a:br>
            <a:r>
              <a:rPr lang="en-US" dirty="0" smtClean="0"/>
              <a:t>for the code within the loop to be executed.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29968" y="3859912"/>
            <a:ext cx="2922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Iteration / </a:t>
            </a:r>
            <a:r>
              <a:rPr lang="en-US" u="sng" dirty="0" err="1" smtClean="0"/>
              <a:t>Incrememt</a:t>
            </a:r>
            <a:endParaRPr lang="en-US" u="sng" dirty="0" smtClean="0"/>
          </a:p>
          <a:p>
            <a:r>
              <a:rPr lang="en-US" dirty="0" smtClean="0"/>
              <a:t>Contains a command that is </a:t>
            </a:r>
            <a:br>
              <a:rPr lang="en-US" dirty="0" smtClean="0"/>
            </a:br>
            <a:r>
              <a:rPr lang="en-US" dirty="0" smtClean="0"/>
              <a:t>executed </a:t>
            </a:r>
            <a:r>
              <a:rPr lang="en-US" dirty="0" smtClean="0">
                <a:solidFill>
                  <a:schemeClr val="accent1"/>
                </a:solidFill>
              </a:rPr>
              <a:t>upon completion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each loop iteration.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71714" y="3757030"/>
            <a:ext cx="123853" cy="98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29349" y="4737075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line of code</a:t>
            </a:r>
            <a:br>
              <a:rPr lang="en-US" dirty="0" smtClean="0"/>
            </a:br>
            <a:r>
              <a:rPr lang="en-US" dirty="0" smtClean="0"/>
              <a:t>does not need { }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578" y="3503167"/>
            <a:ext cx="2921000" cy="248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 flipH="1">
            <a:off x="6911439" y="4135176"/>
            <a:ext cx="1839530" cy="48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00104" y="3769401"/>
            <a:ext cx="1369560" cy="87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3383730" y="5060241"/>
            <a:ext cx="1746410" cy="5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</p:cNvCxnSpPr>
          <p:nvPr/>
        </p:nvCxnSpPr>
        <p:spPr>
          <a:xfrm flipH="1">
            <a:off x="6234547" y="3561347"/>
            <a:ext cx="1445653" cy="106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For Loop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515600" cy="4797736"/>
          </a:xfrm>
        </p:spPr>
        <p:txBody>
          <a:bodyPr/>
          <a:lstStyle/>
          <a:p>
            <a:r>
              <a:rPr lang="en-US" dirty="0" smtClean="0"/>
              <a:t>The loop control variable can be declared before the loop </a:t>
            </a:r>
            <a:br>
              <a:rPr lang="en-US" dirty="0" smtClean="0"/>
            </a:br>
            <a:r>
              <a:rPr lang="en-US" dirty="0" smtClean="0"/>
              <a:t>executes or inside the </a:t>
            </a:r>
            <a:r>
              <a:rPr lang="en-US" dirty="0" err="1" smtClean="0"/>
              <a:t>initialisation</a:t>
            </a:r>
            <a:r>
              <a:rPr lang="en-US" dirty="0" smtClean="0"/>
              <a:t> part of the loop.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60" y="2234045"/>
            <a:ext cx="3111500" cy="2044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766" y="2234045"/>
            <a:ext cx="3225800" cy="2044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20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For Loop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initialisation</a:t>
            </a:r>
            <a:r>
              <a:rPr lang="en-US" dirty="0" smtClean="0"/>
              <a:t> and iteration sections of the the For Loop can be taken out if not needed (but the semi-colons are necessary).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08" y="2241218"/>
            <a:ext cx="3175000" cy="203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63" y="3444665"/>
            <a:ext cx="3238500" cy="2273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82" y="3282042"/>
            <a:ext cx="3111500" cy="2044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244436" y="2909455"/>
            <a:ext cx="2897580" cy="136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93226" y="4460915"/>
            <a:ext cx="5058888" cy="72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For Loop (cont.)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020" y="1237665"/>
            <a:ext cx="373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loop control variable does </a:t>
            </a:r>
            <a:r>
              <a:rPr lang="en-US" smtClean="0"/>
              <a:t>not </a:t>
            </a:r>
            <a:br>
              <a:rPr lang="en-US" smtClean="0"/>
            </a:br>
            <a:r>
              <a:rPr lang="en-US" smtClean="0"/>
              <a:t>need </a:t>
            </a:r>
            <a:r>
              <a:rPr lang="en-US" dirty="0" smtClean="0"/>
              <a:t>to </a:t>
            </a:r>
            <a:r>
              <a:rPr lang="en-US" smtClean="0"/>
              <a:t>be included in the condition.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69442" y="4138089"/>
            <a:ext cx="3490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Loops can be nested.</a:t>
            </a:r>
            <a:br>
              <a:rPr lang="en-US" dirty="0" smtClean="0"/>
            </a:br>
            <a:r>
              <a:rPr lang="en-US" dirty="0" smtClean="0"/>
              <a:t>Each time the outer loop iterates, </a:t>
            </a:r>
            <a:br>
              <a:rPr lang="en-US" dirty="0" smtClean="0"/>
            </a:br>
            <a:r>
              <a:rPr lang="en-US" dirty="0" smtClean="0"/>
              <a:t>the inner loop is executed in full.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06780" y="5367197"/>
            <a:ext cx="7191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for loop can contain more than one control variable,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each </a:t>
            </a:r>
            <a:r>
              <a:rPr lang="en-US" dirty="0"/>
              <a:t>with their own independent </a:t>
            </a:r>
            <a:r>
              <a:rPr lang="en-US" dirty="0" err="1"/>
              <a:t>initialisation</a:t>
            </a:r>
            <a:r>
              <a:rPr lang="en-US" dirty="0"/>
              <a:t> and iteration information.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74" y="1906514"/>
            <a:ext cx="4292600" cy="2298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 flipH="1">
            <a:off x="3028209" y="1818939"/>
            <a:ext cx="1820517" cy="91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54" y="4309505"/>
            <a:ext cx="4445000" cy="1066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0" y="1653702"/>
            <a:ext cx="4127500" cy="24257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8015844" y="3797309"/>
            <a:ext cx="153598" cy="80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For Loop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break out of a for loop using the </a:t>
            </a:r>
            <a:r>
              <a:rPr lang="en-US" b="1" dirty="0">
                <a:solidFill>
                  <a:schemeClr val="accent1"/>
                </a:solidFill>
              </a:rPr>
              <a:t>break</a:t>
            </a:r>
            <a:r>
              <a:rPr lang="en-US" dirty="0"/>
              <a:t> statement, but this should be used with care.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chemeClr val="accent1"/>
                </a:solidFill>
              </a:rPr>
              <a:t>continue</a:t>
            </a:r>
            <a:r>
              <a:rPr lang="en-US" dirty="0"/>
              <a:t> statement can be used to stop the current iteration and continue with the next.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3556000"/>
            <a:ext cx="2971800" cy="177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364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Foreach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accent1"/>
                </a:solidFill>
              </a:rPr>
              <a:t>foreach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provides a looping structure to cycle through each object (or variable) in a collection (e.g. an array). </a:t>
            </a:r>
          </a:p>
          <a:p>
            <a:r>
              <a:rPr lang="en-US" dirty="0" smtClean="0"/>
              <a:t>Each item in the collection is processed until every item has been referenced or the loop has been halted (you can use break).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9705" y="3677199"/>
            <a:ext cx="2347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Iterates through each </a:t>
            </a:r>
            <a:br>
              <a:rPr lang="en-US" dirty="0" smtClean="0"/>
            </a:br>
            <a:r>
              <a:rPr lang="en-US" dirty="0" smtClean="0"/>
              <a:t>value in the array and </a:t>
            </a:r>
            <a:br>
              <a:rPr lang="en-US" dirty="0" smtClean="0"/>
            </a:br>
            <a:r>
              <a:rPr lang="en-US" dirty="0" smtClean="0"/>
              <a:t>identifies the largest.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63516" y="4138865"/>
            <a:ext cx="481263" cy="16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79" y="3282042"/>
            <a:ext cx="5562600" cy="2235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68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a condition is true, loop though the following command(s).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21906" y="5213948"/>
            <a:ext cx="322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the output?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936" y="2753383"/>
            <a:ext cx="2828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condition is checked </a:t>
            </a:r>
            <a:br>
              <a:rPr lang="en-US" dirty="0" smtClean="0"/>
            </a:br>
            <a:r>
              <a:rPr lang="en-US" dirty="0" smtClean="0"/>
              <a:t>each time the looping code</a:t>
            </a:r>
            <a:br>
              <a:rPr lang="en-US" dirty="0" smtClean="0"/>
            </a:br>
            <a:r>
              <a:rPr lang="en-US" dirty="0" smtClean="0"/>
              <a:t>is about to be processed.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514590"/>
            <a:ext cx="4523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Note: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the condition is false for the first iteration, </a:t>
            </a:r>
            <a:br>
              <a:rPr lang="en-US" dirty="0" smtClean="0"/>
            </a:br>
            <a:r>
              <a:rPr lang="en-US" dirty="0" smtClean="0"/>
              <a:t>the body of the loop will never execute,</a:t>
            </a:r>
            <a:br>
              <a:rPr lang="en-US" dirty="0" smtClean="0"/>
            </a:br>
            <a:r>
              <a:rPr lang="en-US" dirty="0" smtClean="0"/>
              <a:t>e.g. int </a:t>
            </a:r>
            <a:r>
              <a:rPr lang="en-US" dirty="0" err="1" smtClean="0"/>
              <a:t>i</a:t>
            </a:r>
            <a:r>
              <a:rPr lang="en-US" dirty="0" smtClean="0"/>
              <a:t> = 500;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50" y="1934170"/>
            <a:ext cx="3949700" cy="2476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3184954" y="2992582"/>
            <a:ext cx="1054537" cy="22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6096000" y="4410670"/>
            <a:ext cx="725906" cy="92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3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a condition is true, loop though the following command(s).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09138" y="4087504"/>
            <a:ext cx="3225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Calculates the powers of 3</a:t>
            </a:r>
            <a:br>
              <a:rPr lang="en-US" dirty="0" smtClean="0"/>
            </a:br>
            <a:r>
              <a:rPr lang="en-US" dirty="0" smtClean="0"/>
              <a:t>between 1 and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936" y="2753383"/>
            <a:ext cx="2828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condition is checked </a:t>
            </a:r>
            <a:br>
              <a:rPr lang="en-US" dirty="0" smtClean="0"/>
            </a:br>
            <a:r>
              <a:rPr lang="en-US" dirty="0" smtClean="0"/>
              <a:t>each time the looping code</a:t>
            </a:r>
            <a:br>
              <a:rPr lang="en-US" dirty="0" smtClean="0"/>
            </a:br>
            <a:r>
              <a:rPr lang="en-US" dirty="0" smtClean="0"/>
              <a:t>is about to be processed.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514590"/>
            <a:ext cx="4523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Note: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the condition is false for the first iteration, </a:t>
            </a:r>
            <a:br>
              <a:rPr lang="en-US" dirty="0" smtClean="0"/>
            </a:br>
            <a:r>
              <a:rPr lang="en-US" dirty="0" smtClean="0"/>
              <a:t>the body of the loop will never execute,</a:t>
            </a:r>
            <a:br>
              <a:rPr lang="en-US" dirty="0" smtClean="0"/>
            </a:br>
            <a:r>
              <a:rPr lang="en-US" dirty="0" smtClean="0"/>
              <a:t>e.g. int </a:t>
            </a:r>
            <a:r>
              <a:rPr lang="en-US" dirty="0" err="1" smtClean="0"/>
              <a:t>i</a:t>
            </a:r>
            <a:r>
              <a:rPr lang="en-US" dirty="0" smtClean="0"/>
              <a:t> = 500;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50" y="1934170"/>
            <a:ext cx="3949700" cy="2476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3184954" y="2992582"/>
            <a:ext cx="1054537" cy="22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6096000" y="4410670"/>
            <a:ext cx="725906" cy="92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857" y="4838273"/>
            <a:ext cx="30670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Do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515600" cy="4629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 this process while a condition is true.</a:t>
            </a:r>
            <a:endParaRPr lang="en-US" dirty="0"/>
          </a:p>
          <a:p>
            <a:r>
              <a:rPr lang="en-US" dirty="0" smtClean="0"/>
              <a:t>The condition is checked </a:t>
            </a:r>
            <a:r>
              <a:rPr lang="en-US" b="1" dirty="0" smtClean="0">
                <a:solidFill>
                  <a:schemeClr val="accent1"/>
                </a:solidFill>
              </a:rPr>
              <a:t>after</a:t>
            </a:r>
            <a:r>
              <a:rPr lang="en-US" dirty="0" smtClean="0"/>
              <a:t> each iteration of the loop, so the code within the loop is guaranteed to run </a:t>
            </a:r>
            <a:r>
              <a:rPr lang="en-US" b="1" dirty="0" smtClean="0">
                <a:solidFill>
                  <a:schemeClr val="accent1"/>
                </a:solidFill>
              </a:rPr>
              <a:t>at least once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break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continue</a:t>
            </a:r>
            <a:r>
              <a:rPr lang="en-US" dirty="0"/>
              <a:t> commands are also available in While loops and Do While loops.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2771217"/>
            <a:ext cx="3898900" cy="1866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6096000" y="3704667"/>
            <a:ext cx="495134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358" y="2856942"/>
            <a:ext cx="34099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Do While </a:t>
            </a:r>
            <a:r>
              <a:rPr lang="en-US" dirty="0" smtClean="0"/>
              <a:t>Loop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common use of the </a:t>
            </a:r>
            <a:r>
              <a:rPr lang="en-US" b="1" dirty="0" smtClean="0">
                <a:solidFill>
                  <a:schemeClr val="accent1"/>
                </a:solidFill>
              </a:rPr>
              <a:t>break</a:t>
            </a:r>
            <a:r>
              <a:rPr lang="en-US" dirty="0" smtClean="0"/>
              <a:t> statement in a </a:t>
            </a:r>
            <a:r>
              <a:rPr lang="en-US" b="1" dirty="0" smtClean="0">
                <a:solidFill>
                  <a:schemeClr val="accent1"/>
                </a:solidFill>
              </a:rPr>
              <a:t>do while </a:t>
            </a:r>
            <a:r>
              <a:rPr lang="en-US" dirty="0" smtClean="0"/>
              <a:t>loop is to compare user input with an “exit” command and break the loop.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2289463"/>
            <a:ext cx="3746500" cy="2565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3754582" y="3920836"/>
            <a:ext cx="1947141" cy="29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985" y="2393872"/>
            <a:ext cx="35147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</a:t>
            </a:r>
            <a:r>
              <a:rPr lang="en-US" b="1" dirty="0" smtClean="0">
                <a:solidFill>
                  <a:schemeClr val="accent1"/>
                </a:solidFill>
              </a:rPr>
              <a:t>names given to data </a:t>
            </a:r>
            <a:r>
              <a:rPr lang="en-US" dirty="0" smtClean="0"/>
              <a:t>that we need to store and manipulate in our programs.</a:t>
            </a:r>
          </a:p>
          <a:p>
            <a:r>
              <a:rPr lang="en-US" dirty="0" smtClean="0"/>
              <a:t>Variable names are </a:t>
            </a:r>
            <a:r>
              <a:rPr lang="en-US" b="1" dirty="0" smtClean="0">
                <a:solidFill>
                  <a:schemeClr val="accent1"/>
                </a:solidFill>
              </a:rPr>
              <a:t>case sensitive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naming conventions are </a:t>
            </a:r>
            <a:r>
              <a:rPr lang="en-US" b="1" dirty="0" smtClean="0">
                <a:solidFill>
                  <a:schemeClr val="accent1"/>
                </a:solidFill>
              </a:rPr>
              <a:t>camel case </a:t>
            </a:r>
            <a:r>
              <a:rPr lang="en-US" dirty="0" smtClean="0"/>
              <a:t>and using </a:t>
            </a:r>
            <a:r>
              <a:rPr lang="en-US" b="1" dirty="0" smtClean="0">
                <a:solidFill>
                  <a:schemeClr val="accent1"/>
                </a:solidFill>
              </a:rPr>
              <a:t>underscores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.NET standard does not require you to follow a consistent naming convention although it is </a:t>
            </a:r>
            <a:r>
              <a:rPr lang="en-US" b="1" dirty="0" smtClean="0">
                <a:solidFill>
                  <a:schemeClr val="accent1"/>
                </a:solidFill>
              </a:rPr>
              <a:t>strongly recommended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4188197"/>
            <a:ext cx="7061200" cy="1333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11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on Assignment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3067" y="5870978"/>
            <a:ext cx="4062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[https</a:t>
            </a:r>
            <a:r>
              <a:rPr lang="en-US" sz="1100" dirty="0"/>
              <a:t>://</a:t>
            </a:r>
            <a:r>
              <a:rPr lang="en-US" sz="1100" dirty="0" err="1" smtClean="0"/>
              <a:t>www.tutorialspoint.com</a:t>
            </a:r>
            <a:r>
              <a:rPr lang="en-US" sz="1100" dirty="0" smtClean="0"/>
              <a:t>/</a:t>
            </a:r>
            <a:r>
              <a:rPr lang="en-US" sz="1100" dirty="0" err="1" smtClean="0"/>
              <a:t>csharp</a:t>
            </a:r>
            <a:r>
              <a:rPr lang="en-US" sz="1100" dirty="0" smtClean="0"/>
              <a:t>/</a:t>
            </a:r>
            <a:r>
              <a:rPr lang="en-US" sz="1100" dirty="0" err="1" smtClean="0"/>
              <a:t>csharp_data_types.htm</a:t>
            </a:r>
            <a:r>
              <a:rPr lang="en-US" sz="1100" dirty="0" smtClean="0"/>
              <a:t>]</a:t>
            </a:r>
            <a:endParaRPr lang="en-US" sz="11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is a </a:t>
            </a:r>
            <a:r>
              <a:rPr lang="en-US" b="1" dirty="0" smtClean="0">
                <a:solidFill>
                  <a:schemeClr val="accent1"/>
                </a:solidFill>
              </a:rPr>
              <a:t>strongly-typed</a:t>
            </a:r>
            <a:r>
              <a:rPr lang="en-US" dirty="0" smtClean="0"/>
              <a:t> language.</a:t>
            </a:r>
          </a:p>
          <a:p>
            <a:r>
              <a:rPr lang="en-US" dirty="0" smtClean="0"/>
              <a:t>Before a value can be stored in a</a:t>
            </a:r>
            <a:br>
              <a:rPr lang="en-US" dirty="0" smtClean="0"/>
            </a:br>
            <a:r>
              <a:rPr lang="en-US" dirty="0" smtClean="0"/>
              <a:t>variable, the </a:t>
            </a:r>
            <a:r>
              <a:rPr lang="en-US" b="1" dirty="0" smtClean="0">
                <a:solidFill>
                  <a:schemeClr val="accent1"/>
                </a:solidFill>
              </a:rPr>
              <a:t>type of variable </a:t>
            </a:r>
            <a:r>
              <a:rPr lang="en-US" dirty="0" smtClean="0"/>
              <a:t>must</a:t>
            </a:r>
            <a:br>
              <a:rPr lang="en-US" dirty="0" smtClean="0"/>
            </a:br>
            <a:r>
              <a:rPr lang="en-US" dirty="0" smtClean="0"/>
              <a:t>be specified.</a:t>
            </a:r>
          </a:p>
          <a:p>
            <a:r>
              <a:rPr lang="en-US" dirty="0" smtClean="0"/>
              <a:t>Type must be specified for simple, </a:t>
            </a:r>
            <a:br>
              <a:rPr lang="en-US" dirty="0" smtClean="0"/>
            </a:br>
            <a:r>
              <a:rPr lang="en-US" dirty="0" smtClean="0"/>
              <a:t>built-in types and also for complex</a:t>
            </a:r>
            <a:br>
              <a:rPr lang="en-US" dirty="0" smtClean="0"/>
            </a:br>
            <a:r>
              <a:rPr lang="en-US" dirty="0" smtClean="0"/>
              <a:t>or custom types.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44" y="231504"/>
            <a:ext cx="3679484" cy="56366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092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Numeric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515600" cy="4677420"/>
          </a:xfrm>
        </p:spPr>
        <p:txBody>
          <a:bodyPr/>
          <a:lstStyle/>
          <a:p>
            <a:r>
              <a:rPr lang="en-US" dirty="0" smtClean="0"/>
              <a:t>Numeric data types store a </a:t>
            </a:r>
            <a:r>
              <a:rPr lang="en-US" b="1" dirty="0" smtClean="0">
                <a:solidFill>
                  <a:schemeClr val="accent1"/>
                </a:solidFill>
              </a:rPr>
              <a:t>number</a:t>
            </a:r>
            <a:r>
              <a:rPr lang="en-US" dirty="0" smtClean="0"/>
              <a:t> in a variable. </a:t>
            </a:r>
          </a:p>
          <a:p>
            <a:r>
              <a:rPr lang="en-US" dirty="0" smtClean="0"/>
              <a:t>Most common: 	</a:t>
            </a:r>
            <a:r>
              <a:rPr lang="en-US" b="1" dirty="0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 (32 bit) (whole numbers only),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dirty="0" smtClean="0">
                <a:solidFill>
                  <a:schemeClr val="accent1"/>
                </a:solidFill>
              </a:rPr>
              <a:t>double</a:t>
            </a:r>
            <a:r>
              <a:rPr lang="en-US" dirty="0" smtClean="0"/>
              <a:t> (64 bit) (real numbers 15 digits precision)				</a:t>
            </a:r>
            <a:r>
              <a:rPr lang="en-US" b="1" dirty="0" smtClean="0">
                <a:solidFill>
                  <a:schemeClr val="accent1"/>
                </a:solidFill>
              </a:rPr>
              <a:t>decimal</a:t>
            </a:r>
            <a:r>
              <a:rPr lang="en-US" dirty="0" smtClean="0"/>
              <a:t> (128 bit)(real numbers 28 digits precision)</a:t>
            </a:r>
          </a:p>
          <a:p>
            <a:r>
              <a:rPr lang="en-US" dirty="0" smtClean="0"/>
              <a:t>You </a:t>
            </a:r>
            <a:r>
              <a:rPr lang="en-US" dirty="0"/>
              <a:t>can assign </a:t>
            </a:r>
            <a:r>
              <a:rPr lang="en-US" b="1" dirty="0">
                <a:solidFill>
                  <a:schemeClr val="accent1"/>
                </a:solidFill>
                <a:cs typeface="Courier New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values to </a:t>
            </a:r>
            <a:r>
              <a:rPr lang="en-US" b="1" dirty="0">
                <a:solidFill>
                  <a:schemeClr val="accent1"/>
                </a:solidFill>
                <a:cs typeface="Courier New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variables.</a:t>
            </a:r>
          </a:p>
          <a:p>
            <a:r>
              <a:rPr lang="en-US" dirty="0"/>
              <a:t>You cannot assign </a:t>
            </a:r>
            <a:r>
              <a:rPr lang="en-US" b="1" dirty="0">
                <a:solidFill>
                  <a:schemeClr val="accent1"/>
                </a:solidFill>
                <a:cs typeface="Courier New" pitchFamily="49" charset="0"/>
              </a:rPr>
              <a:t>double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values to </a:t>
            </a:r>
            <a:r>
              <a:rPr lang="en-US" b="1" dirty="0">
                <a:solidFill>
                  <a:schemeClr val="accent1"/>
                </a:solidFill>
                <a:cs typeface="Courier New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variable (loss of data).</a:t>
            </a:r>
          </a:p>
          <a:p>
            <a:r>
              <a:rPr lang="en-US" dirty="0"/>
              <a:t>You cannot assign </a:t>
            </a:r>
            <a:r>
              <a:rPr lang="en-US" b="1" dirty="0">
                <a:solidFill>
                  <a:schemeClr val="accent1"/>
                </a:solidFill>
                <a:cs typeface="Courier New" pitchFamily="49" charset="0"/>
              </a:rPr>
              <a:t>decimal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value to </a:t>
            </a:r>
            <a:r>
              <a:rPr lang="en-US" b="1" dirty="0">
                <a:solidFill>
                  <a:schemeClr val="accent1"/>
                </a:solidFill>
                <a:cs typeface="Courier New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variable (loss of data).</a:t>
            </a:r>
          </a:p>
          <a:p>
            <a:endParaRPr lang="en-US" dirty="0" smtClean="0"/>
          </a:p>
          <a:p>
            <a:endParaRPr lang="en-US" dirty="0"/>
          </a:p>
          <a:p>
            <a:pPr marL="1371600" lvl="3" indent="0">
              <a:buNone/>
            </a:pP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169" y="4547387"/>
            <a:ext cx="2451100" cy="1193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34" y="4547387"/>
            <a:ext cx="2501900" cy="1193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154249" y="4945655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will cause errors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8269783" y="5130321"/>
            <a:ext cx="884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7493406" y="5130321"/>
            <a:ext cx="1660843" cy="40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2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scope of a variable determines its visibility to the rest of the program.</a:t>
            </a:r>
          </a:p>
          <a:p>
            <a:r>
              <a:rPr lang="en-US" dirty="0"/>
              <a:t>Variables declared inside a method’s code block are available to any other </a:t>
            </a:r>
            <a:r>
              <a:rPr lang="en-US" dirty="0" smtClean="0"/>
              <a:t>parts </a:t>
            </a:r>
            <a:r>
              <a:rPr lang="en-US" dirty="0"/>
              <a:t>of the </a:t>
            </a:r>
            <a:r>
              <a:rPr lang="en-US" dirty="0" smtClean="0"/>
              <a:t>method.</a:t>
            </a:r>
            <a:endParaRPr lang="en-US" dirty="0"/>
          </a:p>
          <a:p>
            <a:endParaRPr lang="en-US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26" y="3123715"/>
            <a:ext cx="3085596" cy="2673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23715"/>
            <a:ext cx="3758188" cy="2673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98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base II" id="{86D510EF-836F-4044-A508-8DD848252C9F}" vid="{055477F3-F4D8-0040-836D-1FA0DE1C0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6EFCC3680C454BA0B48C2FD32998DE" ma:contentTypeVersion="10" ma:contentTypeDescription="Create a new document." ma:contentTypeScope="" ma:versionID="592198c41dc57c19025369dd0546c55b">
  <xsd:schema xmlns:xsd="http://www.w3.org/2001/XMLSchema" xmlns:xs="http://www.w3.org/2001/XMLSchema" xmlns:p="http://schemas.microsoft.com/office/2006/metadata/properties" xmlns:ns3="ea9dcdf5-e6a6-43a0-9d2a-0475a0a6d28b" xmlns:ns4="f684f6e0-8185-440f-9735-0e6b87856d64" targetNamespace="http://schemas.microsoft.com/office/2006/metadata/properties" ma:root="true" ma:fieldsID="a2b534a4c7872e2eb6cf0a4916723b13" ns3:_="" ns4:_="">
    <xsd:import namespace="ea9dcdf5-e6a6-43a0-9d2a-0475a0a6d28b"/>
    <xsd:import namespace="f684f6e0-8185-440f-9735-0e6b87856d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9dcdf5-e6a6-43a0-9d2a-0475a0a6d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4f6e0-8185-440f-9735-0e6b87856d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B27611-D584-4295-8D7B-2F122509AD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CCC9A6-0CF4-4C4E-8414-5D6F9E377377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f684f6e0-8185-440f-9735-0e6b87856d64"/>
    <ds:schemaRef ds:uri="ea9dcdf5-e6a6-43a0-9d2a-0475a0a6d28b"/>
  </ds:schemaRefs>
</ds:datastoreItem>
</file>

<file path=customXml/itemProps3.xml><?xml version="1.0" encoding="utf-8"?>
<ds:datastoreItem xmlns:ds="http://schemas.openxmlformats.org/officeDocument/2006/customXml" ds:itemID="{176E7B59-D4C9-44EF-8DA6-41475EB6AC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9dcdf5-e6a6-43a0-9d2a-0475a0a6d28b"/>
    <ds:schemaRef ds:uri="f684f6e0-8185-440f-9735-0e6b87856d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Database II</Template>
  <TotalTime>8458</TotalTime>
  <Words>2880</Words>
  <Application>Microsoft Office PowerPoint</Application>
  <PresentationFormat>Widescreen</PresentationFormat>
  <Paragraphs>344</Paragraphs>
  <Slides>60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Candara</vt:lpstr>
      <vt:lpstr>Courier</vt:lpstr>
      <vt:lpstr>Courier New</vt:lpstr>
      <vt:lpstr>Office Theme</vt:lpstr>
      <vt:lpstr>C# Basics</vt:lpstr>
      <vt:lpstr>C# Basics</vt:lpstr>
      <vt:lpstr>C# Basics</vt:lpstr>
      <vt:lpstr>C# Console Application</vt:lpstr>
      <vt:lpstr>Namespace</vt:lpstr>
      <vt:lpstr>Variables</vt:lpstr>
      <vt:lpstr>Data Types</vt:lpstr>
      <vt:lpstr>Numeric Data Types</vt:lpstr>
      <vt:lpstr>Variable Scope</vt:lpstr>
      <vt:lpstr>Cast Operator</vt:lpstr>
      <vt:lpstr>Conversion Methods</vt:lpstr>
      <vt:lpstr>Conversion Methods</vt:lpstr>
      <vt:lpstr>Value and Reference Types</vt:lpstr>
      <vt:lpstr>Constants</vt:lpstr>
      <vt:lpstr>Flowcharts</vt:lpstr>
      <vt:lpstr>Comments</vt:lpstr>
      <vt:lpstr>Pseudocode</vt:lpstr>
      <vt:lpstr>Formatting Numbers</vt:lpstr>
      <vt:lpstr>Formatting Numbers (cont.)</vt:lpstr>
      <vt:lpstr>Reading From The Console</vt:lpstr>
      <vt:lpstr>Writing To The Console</vt:lpstr>
      <vt:lpstr>Writing To The Console (cont.)</vt:lpstr>
      <vt:lpstr>Writing To The Console (cont.)</vt:lpstr>
      <vt:lpstr>Operators</vt:lpstr>
      <vt:lpstr>Operators (cont.)</vt:lpstr>
      <vt:lpstr>Operators (cont.)</vt:lpstr>
      <vt:lpstr>Operators (cont.)</vt:lpstr>
      <vt:lpstr>Operators (cont.)</vt:lpstr>
      <vt:lpstr>Modulo Operator exercise</vt:lpstr>
      <vt:lpstr>Exception Handling</vt:lpstr>
      <vt:lpstr>Catching Exceptions</vt:lpstr>
      <vt:lpstr>When Should You Catch Exceptions?</vt:lpstr>
      <vt:lpstr>Using Multiple Catch Blocks</vt:lpstr>
      <vt:lpstr>Using Finally Blocks</vt:lpstr>
      <vt:lpstr>Examples</vt:lpstr>
      <vt:lpstr>Arrays</vt:lpstr>
      <vt:lpstr>Looping Through Arrays</vt:lpstr>
      <vt:lpstr>Arrays (cont.)</vt:lpstr>
      <vt:lpstr>Resizing An Array</vt:lpstr>
      <vt:lpstr>Sorting An Array</vt:lpstr>
      <vt:lpstr>Searching For Values In An Array</vt:lpstr>
      <vt:lpstr>Other Array Class Methods</vt:lpstr>
      <vt:lpstr>Lists</vt:lpstr>
      <vt:lpstr>Lists (cont.)</vt:lpstr>
      <vt:lpstr>Lists (cont.)</vt:lpstr>
      <vt:lpstr>Lists (cont.)</vt:lpstr>
      <vt:lpstr>Lists (cont.)</vt:lpstr>
      <vt:lpstr>Conditional Processing</vt:lpstr>
      <vt:lpstr>Conditional Processing (cont.)</vt:lpstr>
      <vt:lpstr>The For Loop</vt:lpstr>
      <vt:lpstr>The For Loop (cont.)</vt:lpstr>
      <vt:lpstr>The For Loop (cont.)</vt:lpstr>
      <vt:lpstr>The For Loop (cont.)</vt:lpstr>
      <vt:lpstr>The For Loop (cont.)</vt:lpstr>
      <vt:lpstr>The Foreach Loop</vt:lpstr>
      <vt:lpstr>The While Loop</vt:lpstr>
      <vt:lpstr>The While Loop</vt:lpstr>
      <vt:lpstr>The Do While Loop</vt:lpstr>
      <vt:lpstr>The Do While Loop (cont.)</vt:lpstr>
      <vt:lpstr>Work on Assignment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Basics</dc:title>
  <cp:lastModifiedBy>Claudiu Scotnotis</cp:lastModifiedBy>
  <cp:revision>20</cp:revision>
  <dcterms:created xsi:type="dcterms:W3CDTF">2017-07-27T17:59:17Z</dcterms:created>
  <dcterms:modified xsi:type="dcterms:W3CDTF">2020-08-28T20:15:17Z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0x0101005F6EFCC3680C454BA0B48C2FD32998DE</vt:lpwstr>
  </property>
</Properties>
</file>