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71" r:id="rId6"/>
    <p:sldId id="276" r:id="rId7"/>
    <p:sldId id="277" r:id="rId8"/>
    <p:sldId id="262" r:id="rId9"/>
    <p:sldId id="263" r:id="rId10"/>
    <p:sldId id="264" r:id="rId11"/>
    <p:sldId id="260" r:id="rId12"/>
    <p:sldId id="265" r:id="rId13"/>
    <p:sldId id="266" r:id="rId14"/>
    <p:sldId id="269" r:id="rId15"/>
    <p:sldId id="270" r:id="rId16"/>
    <p:sldId id="268" r:id="rId17"/>
    <p:sldId id="274" r:id="rId18"/>
    <p:sldId id="273" r:id="rId19"/>
    <p:sldId id="278" r:id="rId20"/>
    <p:sldId id="279" r:id="rId21"/>
    <p:sldId id="280" r:id="rId22"/>
    <p:sldId id="281" r:id="rId23"/>
    <p:sldId id="272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2"/>
    <p:restoredTop sz="94667"/>
  </p:normalViewPr>
  <p:slideViewPr>
    <p:cSldViewPr snapToGrid="0" snapToObjects="1">
      <p:cViewPr varScale="1">
        <p:scale>
          <a:sx n="109" d="100"/>
          <a:sy n="109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47975-0C08-7A4B-A72B-DA1E89B7D798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E7579-F3B9-B94E-9D75-8632F3179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2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D1CFE-F470-BA42-8B4E-BB443EBD472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6201A-D086-3A4A-86D5-9AB04B79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6201A-D086-3A4A-86D5-9AB04B79E3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7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6201A-D086-3A4A-86D5-9AB04B79E3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2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6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103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46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31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8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B77B63-73AC-8740-BF3A-D283F9259EA7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59229" y="5693229"/>
            <a:ext cx="12094028" cy="4754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B4EBC-94D8-AB46-9FFC-DDED0274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3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8315"/>
            <a:ext cx="10515600" cy="412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986" y="6159542"/>
            <a:ext cx="2872014" cy="698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43"/>
            <a:ext cx="9319987" cy="698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366"/>
            <a:ext cx="12192000" cy="51366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30629" y="6237514"/>
            <a:ext cx="8022771" cy="54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420-416-AB  Database II</a:t>
            </a:r>
          </a:p>
          <a:p>
            <a:pPr algn="l"/>
            <a:r>
              <a:rPr lang="en-US" dirty="0" smtClean="0"/>
              <a:t>Kelly-Anne Frendo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.NET_Core#cite_note-5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visualstudio/visual-studio-2013/bb397900(v=vs.120)" TargetMode="External"/><Relationship Id="rId2" Type="http://schemas.openxmlformats.org/officeDocument/2006/relationships/hyperlink" Target="https://msdn.microsoft.com/en-us/library/bb397906(v=vs.12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tnetcurry.com/linq/564/linq-to-xml-tutorials-examples" TargetMode="External"/><Relationship Id="rId5" Type="http://schemas.openxmlformats.org/officeDocument/2006/relationships/hyperlink" Target="https://www.tutorialsteacher.com/linq/linq-standard-query-operators" TargetMode="External"/><Relationship Id="rId4" Type="http://schemas.openxmlformats.org/officeDocument/2006/relationships/hyperlink" Target="https://docs.microsoft.com/en-us/samples/dotnet/try-samples/101-linq-sample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[Language Integrated Query]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modify the results to be displayed in any order we want using the </a:t>
            </a:r>
            <a:r>
              <a:rPr lang="en-US" b="1" dirty="0" err="1" smtClean="0">
                <a:solidFill>
                  <a:schemeClr val="accent1"/>
                </a:solidFill>
              </a:rPr>
              <a:t>orderby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clause.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2197590"/>
            <a:ext cx="5969000" cy="939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3325087"/>
            <a:ext cx="6070600" cy="1028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14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query using the </a:t>
            </a:r>
            <a:r>
              <a:rPr lang="en-US" b="1" dirty="0" smtClean="0">
                <a:solidFill>
                  <a:schemeClr val="accent1"/>
                </a:solidFill>
              </a:rPr>
              <a:t>group</a:t>
            </a:r>
            <a:r>
              <a:rPr lang="en-US" dirty="0" smtClean="0"/>
              <a:t> clause produces a sequence of groups with a key and a sequence of objects.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46" y="2587352"/>
            <a:ext cx="5803900" cy="2120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7340346" y="3647802"/>
            <a:ext cx="69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42524" y="213177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Key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717792" y="2399655"/>
            <a:ext cx="622554" cy="31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6446" y="4752689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 we get if we change the key to </a:t>
            </a:r>
            <a:r>
              <a:rPr lang="en-US" dirty="0" err="1" smtClean="0"/>
              <a:t>s.Last</a:t>
            </a:r>
            <a:r>
              <a:rPr lang="en-US" dirty="0" smtClean="0"/>
              <a:t>[0]?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592" y="1866627"/>
            <a:ext cx="26384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Ordering Grouped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the </a:t>
            </a:r>
            <a:r>
              <a:rPr lang="en-US" b="1" dirty="0" err="1" smtClean="0">
                <a:solidFill>
                  <a:schemeClr val="accent1"/>
                </a:solidFill>
              </a:rPr>
              <a:t>orderby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clause in a grouped result, you need an identifier to the groups created by the </a:t>
            </a:r>
            <a:r>
              <a:rPr lang="en-US" b="1" dirty="0" smtClean="0">
                <a:solidFill>
                  <a:schemeClr val="accent1"/>
                </a:solidFill>
              </a:rPr>
              <a:t>group</a:t>
            </a:r>
            <a:r>
              <a:rPr lang="en-US" dirty="0" smtClean="0"/>
              <a:t> clause. </a:t>
            </a:r>
            <a:br>
              <a:rPr lang="en-US" dirty="0" smtClean="0"/>
            </a:br>
            <a:r>
              <a:rPr lang="en-US" dirty="0" smtClean="0"/>
              <a:t>You do this using the </a:t>
            </a:r>
            <a:r>
              <a:rPr lang="en-US" b="1" dirty="0" smtClean="0">
                <a:solidFill>
                  <a:schemeClr val="accent1"/>
                </a:solidFill>
              </a:rPr>
              <a:t>into</a:t>
            </a:r>
            <a:r>
              <a:rPr lang="en-US" dirty="0" smtClean="0"/>
              <a:t> keyword.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51" y="3791483"/>
            <a:ext cx="4811762" cy="17302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31" y="2698746"/>
            <a:ext cx="5880100" cy="101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8356613" y="4211515"/>
            <a:ext cx="491297" cy="4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91725" y="2328672"/>
            <a:ext cx="974835" cy="65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910" y="2328672"/>
            <a:ext cx="30194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Performing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let keyword to introduce an identifier for any expression, e.g. to perform calculations such as adding up items and using mathematical formulas.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2592178"/>
            <a:ext cx="6680200" cy="1574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6096000" y="4166978"/>
            <a:ext cx="0" cy="41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098" y="4655928"/>
            <a:ext cx="48196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853928" cy="4103915"/>
          </a:xfrm>
        </p:spPr>
        <p:txBody>
          <a:bodyPr/>
          <a:lstStyle/>
          <a:p>
            <a:r>
              <a:rPr lang="en-US" dirty="0" smtClean="0"/>
              <a:t>You can use LINQ to perform joins between collections of objects.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40" y="1809496"/>
            <a:ext cx="6554860" cy="33873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7107936" y="5196840"/>
            <a:ext cx="1438656" cy="42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75775" y="2025840"/>
            <a:ext cx="28600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Inner Join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Create a collection.</a:t>
            </a:r>
            <a:br>
              <a:rPr lang="en-US" dirty="0" smtClean="0"/>
            </a:br>
            <a:r>
              <a:rPr lang="en-US" dirty="0" smtClean="0"/>
              <a:t>Each element contains </a:t>
            </a:r>
            <a:br>
              <a:rPr lang="en-US" dirty="0" smtClean="0"/>
            </a:br>
            <a:r>
              <a:rPr lang="en-US" dirty="0" smtClean="0"/>
              <a:t>owner name and pet name.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79008" y="3041503"/>
            <a:ext cx="2696767" cy="112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1408" y="5726791"/>
            <a:ext cx="48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Note:</a:t>
            </a:r>
            <a:r>
              <a:rPr lang="en-US" dirty="0" smtClean="0"/>
              <a:t> Luc does not appear on this list. Why not?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592" y="4349115"/>
            <a:ext cx="34861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Joins (cont.)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our previous example of students, we also have a list of staff. We want to find out how many of our staff are also students.</a:t>
            </a:r>
          </a:p>
          <a:p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186" y="2066340"/>
            <a:ext cx="4572254" cy="12073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93" y="2423034"/>
            <a:ext cx="5486400" cy="2451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>
            <a:off x="6636893" y="4414266"/>
            <a:ext cx="631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67562" y="5334000"/>
            <a:ext cx="507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data type of </a:t>
            </a:r>
            <a:r>
              <a:rPr lang="en-US" dirty="0" err="1" smtClean="0"/>
              <a:t>queryStaffAndStudent</a:t>
            </a:r>
            <a:r>
              <a:rPr lang="en-US" dirty="0" smtClean="0"/>
              <a:t>?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74289" y="4114800"/>
            <a:ext cx="202018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744" y="5114925"/>
            <a:ext cx="5121137" cy="102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146" y="3718441"/>
            <a:ext cx="34766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</a:t>
            </a:r>
            <a:r>
              <a:rPr lang="en-US" dirty="0" smtClean="0"/>
              <a:t>vs </a:t>
            </a:r>
            <a:r>
              <a:rPr lang="en-US" dirty="0" smtClean="0"/>
              <a:t>Method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1036808" cy="4103915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Query syntax is considered more </a:t>
            </a:r>
            <a:r>
              <a:rPr lang="en-US" dirty="0" smtClean="0"/>
              <a:t>readable.</a:t>
            </a:r>
            <a:endParaRPr lang="en-US" dirty="0" smtClean="0"/>
          </a:p>
          <a:p>
            <a:r>
              <a:rPr lang="en-US" dirty="0" smtClean="0"/>
              <a:t>The compiler converts query syntax to method syntax at compile time.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1230085"/>
            <a:ext cx="7988300" cy="1638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77403" y="1896345"/>
            <a:ext cx="1656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syntax</a:t>
            </a:r>
          </a:p>
          <a:p>
            <a:endParaRPr lang="en-US" dirty="0"/>
          </a:p>
          <a:p>
            <a:r>
              <a:rPr lang="en-US" dirty="0" smtClean="0"/>
              <a:t>Method syntax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1620592" y="2032799"/>
            <a:ext cx="481258" cy="1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26586" y="2633472"/>
            <a:ext cx="270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3056082"/>
            <a:ext cx="6807200" cy="132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9859192" y="3076356"/>
            <a:ext cx="1656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syntax</a:t>
            </a:r>
            <a:br>
              <a:rPr lang="en-US" dirty="0" smtClean="0"/>
            </a:br>
            <a:r>
              <a:rPr lang="en-US" dirty="0" smtClean="0"/>
              <a:t>uses Lambda </a:t>
            </a:r>
            <a:br>
              <a:rPr lang="en-US" dirty="0" smtClean="0"/>
            </a:br>
            <a:r>
              <a:rPr lang="en-US" dirty="0" smtClean="0"/>
              <a:t>expressions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6356604" y="3538021"/>
            <a:ext cx="3502588" cy="52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flipH="1" flipV="1">
            <a:off x="5705856" y="2721551"/>
            <a:ext cx="4153336" cy="81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 Expressions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17824"/>
            <a:ext cx="10515600" cy="1916176"/>
          </a:xfrm>
        </p:spPr>
        <p:txBody>
          <a:bodyPr/>
          <a:lstStyle/>
          <a:p>
            <a:r>
              <a:rPr lang="en-US" dirty="0" smtClean="0"/>
              <a:t>In this example, we can say that </a:t>
            </a:r>
            <a:r>
              <a:rPr lang="en-US" i="1" dirty="0" err="1" smtClean="0"/>
              <a:t>num</a:t>
            </a:r>
            <a:r>
              <a:rPr lang="en-US" dirty="0" smtClean="0"/>
              <a:t> is the input parameter which goes to anonymous function, and this function returns true if the input is even.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163306"/>
            <a:ext cx="6807200" cy="132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198603" y="291574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parameter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9568" y="291574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5092438" y="2365248"/>
            <a:ext cx="906026" cy="55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486144" y="2097024"/>
            <a:ext cx="1245854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7072495" y="2396324"/>
            <a:ext cx="36576" cy="519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95422" y="5751857"/>
            <a:ext cx="453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 We shall look </a:t>
            </a:r>
            <a:r>
              <a:rPr lang="en-US" smtClean="0">
                <a:solidFill>
                  <a:srgbClr val="FF0000"/>
                </a:solidFill>
              </a:rPr>
              <a:t>at this in more detail later on.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2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LINQ With XML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6" y="962026"/>
            <a:ext cx="4147745" cy="5102276"/>
          </a:xfr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9665986" y="2638167"/>
            <a:ext cx="0" cy="43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41" y="1345700"/>
            <a:ext cx="6077030" cy="12455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62" y="365126"/>
            <a:ext cx="2209800" cy="596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9533217" y="410192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this directive!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1" idx="1"/>
          </p:cNvCxnSpPr>
          <p:nvPr/>
        </p:nvCxnSpPr>
        <p:spPr>
          <a:xfrm flipH="1">
            <a:off x="8986497" y="594858"/>
            <a:ext cx="546720" cy="5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82828" y="5787303"/>
            <a:ext cx="7509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[Taken </a:t>
            </a:r>
            <a:r>
              <a:rPr lang="en-US" sz="1200" dirty="0"/>
              <a:t>from http://www.c-sharpcorner.com/UploadFile/dhananjaycoder/reading-xml-file-through-linq-a-few-tips</a:t>
            </a:r>
            <a:r>
              <a:rPr lang="en-US" sz="1200" dirty="0" smtClean="0"/>
              <a:t>/]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162" y="3075812"/>
            <a:ext cx="48196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LINQ With XML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2" y="3003012"/>
            <a:ext cx="1727109" cy="2124573"/>
          </a:xfr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>
            <a:endCxn id="3" idx="0"/>
          </p:cNvCxnSpPr>
          <p:nvPr/>
        </p:nvCxnSpPr>
        <p:spPr>
          <a:xfrm>
            <a:off x="9665986" y="2638167"/>
            <a:ext cx="0" cy="57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4967" y="512758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6" y="3978476"/>
            <a:ext cx="6077030" cy="12455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1083864"/>
            <a:ext cx="9080500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Straight Arrow Connector 10"/>
          <p:cNvCxnSpPr>
            <a:stCxn id="4" idx="0"/>
          </p:cNvCxnSpPr>
          <p:nvPr/>
        </p:nvCxnSpPr>
        <p:spPr>
          <a:xfrm flipV="1">
            <a:off x="1207617" y="1481560"/>
            <a:ext cx="3609361" cy="152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62" y="365126"/>
            <a:ext cx="2209800" cy="596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9533217" y="410192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this directive!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1" idx="1"/>
          </p:cNvCxnSpPr>
          <p:nvPr/>
        </p:nvCxnSpPr>
        <p:spPr>
          <a:xfrm flipH="1">
            <a:off x="8986497" y="594858"/>
            <a:ext cx="546720" cy="5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4967" y="5740376"/>
            <a:ext cx="7509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[Taken </a:t>
            </a:r>
            <a:r>
              <a:rPr lang="en-US" sz="1200" dirty="0"/>
              <a:t>from http://</a:t>
            </a:r>
            <a:r>
              <a:rPr lang="en-US" sz="1200" dirty="0" err="1"/>
              <a:t>www.c-sharpcorner.com</a:t>
            </a:r>
            <a:r>
              <a:rPr lang="en-US" sz="1200" dirty="0"/>
              <a:t>/</a:t>
            </a:r>
            <a:r>
              <a:rPr lang="en-US" sz="1200" dirty="0" err="1"/>
              <a:t>UploadFile</a:t>
            </a:r>
            <a:r>
              <a:rPr lang="en-US" sz="1200" dirty="0"/>
              <a:t>/</a:t>
            </a:r>
            <a:r>
              <a:rPr lang="en-US" sz="1200" dirty="0" err="1"/>
              <a:t>dhananjaycoder</a:t>
            </a:r>
            <a:r>
              <a:rPr lang="en-US" sz="1200" dirty="0"/>
              <a:t>/reading-xml-file-through-</a:t>
            </a:r>
            <a:r>
              <a:rPr lang="en-US" sz="1200" dirty="0" err="1"/>
              <a:t>linq</a:t>
            </a:r>
            <a:r>
              <a:rPr lang="en-US" sz="1200" dirty="0"/>
              <a:t>-a-few-tips</a:t>
            </a:r>
            <a:r>
              <a:rPr lang="en-US" sz="1200" dirty="0" smtClean="0"/>
              <a:t>/]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161" y="3212810"/>
            <a:ext cx="48196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707624" cy="41039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Language Integrated Query</a:t>
            </a:r>
            <a:br>
              <a:rPr lang="en-US" dirty="0" smtClean="0"/>
            </a:br>
            <a:r>
              <a:rPr lang="en-US" dirty="0" smtClean="0"/>
              <a:t>	Language Integrated = part of programming language syntax</a:t>
            </a:r>
            <a:br>
              <a:rPr lang="en-US" dirty="0" smtClean="0"/>
            </a:br>
            <a:r>
              <a:rPr lang="en-US" dirty="0" smtClean="0"/>
              <a:t>	Query = used for querying data (of different types)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 programming language syntax in C# </a:t>
            </a:r>
            <a:r>
              <a:rPr lang="en-US" dirty="0" smtClean="0"/>
              <a:t>that </a:t>
            </a:r>
            <a:r>
              <a:rPr lang="en-US" dirty="0" smtClean="0"/>
              <a:t>is used to query data from different types of sources including relational databases, objects, XML, etc.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Two forms of LINQ operations </a:t>
            </a:r>
            <a:r>
              <a:rPr lang="mr-IN" dirty="0" smtClean="0"/>
              <a:t>–</a:t>
            </a:r>
            <a:r>
              <a:rPr lang="en-US" dirty="0" smtClean="0"/>
              <a:t> queries and methods.</a:t>
            </a:r>
            <a:br>
              <a:rPr lang="en-US" dirty="0" smtClean="0"/>
            </a:br>
            <a:r>
              <a:rPr lang="en-US" dirty="0" smtClean="0"/>
              <a:t>Query syntax is considered more readable and easier to understand.</a:t>
            </a:r>
            <a:br>
              <a:rPr lang="en-US" dirty="0" smtClean="0"/>
            </a:br>
            <a:r>
              <a:rPr lang="en-US" dirty="0" smtClean="0"/>
              <a:t>Method syntax uses Lambda expressions.</a:t>
            </a:r>
          </a:p>
        </p:txBody>
      </p:sp>
    </p:spTree>
    <p:extLst>
      <p:ext uri="{BB962C8B-B14F-4D97-AF65-F5344CB8AC3E}">
        <p14:creationId xmlns:p14="http://schemas.microsoft.com/office/powerpoint/2010/main" val="2630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LINQ Uses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21" y="1242588"/>
            <a:ext cx="7930891" cy="4440852"/>
          </a:xfrm>
        </p:spPr>
      </p:pic>
    </p:spTree>
    <p:extLst>
      <p:ext uri="{BB962C8B-B14F-4D97-AF65-F5344CB8AC3E}">
        <p14:creationId xmlns:p14="http://schemas.microsoft.com/office/powerpoint/2010/main" val="16709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08" y="131209"/>
            <a:ext cx="3259276" cy="5823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647" y="895570"/>
            <a:ext cx="5899119" cy="455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9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66" y="0"/>
            <a:ext cx="3305175" cy="6296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109" y="2036884"/>
            <a:ext cx="8047891" cy="4086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14092" y="3208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.NET Core is a free and open-source, managed computer software framework for Windows, Linux, and </a:t>
            </a:r>
            <a:r>
              <a:rPr lang="en-US" dirty="0" err="1"/>
              <a:t>macOS</a:t>
            </a:r>
            <a:r>
              <a:rPr lang="en-US" dirty="0"/>
              <a:t> operating systems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is a cross-platform</a:t>
            </a:r>
            <a:r>
              <a:rPr lang="en-US" baseline="30000" dirty="0">
                <a:hlinkClick r:id="rId4"/>
              </a:rPr>
              <a:t>[5]</a:t>
            </a:r>
            <a:r>
              <a:rPr lang="en-US" dirty="0"/>
              <a:t> successor to .NET Framework.</a:t>
            </a:r>
          </a:p>
        </p:txBody>
      </p:sp>
    </p:spTree>
    <p:extLst>
      <p:ext uri="{BB962C8B-B14F-4D97-AF65-F5344CB8AC3E}">
        <p14:creationId xmlns:p14="http://schemas.microsoft.com/office/powerpoint/2010/main" val="31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852230" cy="4103915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LINQ</a:t>
            </a:r>
          </a:p>
          <a:p>
            <a:r>
              <a:rPr lang="en-US" sz="2400" dirty="0" smtClean="0"/>
              <a:t>Intro: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://msdn.microsoft.com/en-us/library/bb397906(v=vs.120).</a:t>
            </a:r>
            <a:r>
              <a:rPr lang="en-US" sz="2400" dirty="0" smtClean="0">
                <a:hlinkClick r:id="rId2"/>
              </a:rPr>
              <a:t>aspx</a:t>
            </a:r>
            <a:endParaRPr lang="en-US" sz="2400" dirty="0" smtClean="0"/>
          </a:p>
          <a:p>
            <a:r>
              <a:rPr lang="en-US" sz="2400" dirty="0" smtClean="0"/>
              <a:t>Practice: </a:t>
            </a:r>
            <a:r>
              <a:rPr lang="en-US" sz="2400" dirty="0">
                <a:hlinkClick r:id="rId3"/>
              </a:rPr>
              <a:t>https://docs.microsoft.com/en-us/previous-versions/visualstudio/visual-studio-2013/bb397900(v=vs.120)</a:t>
            </a:r>
            <a:endParaRPr lang="en-US" sz="2400" dirty="0" smtClean="0"/>
          </a:p>
          <a:p>
            <a:r>
              <a:rPr lang="en-US" sz="2400" dirty="0" smtClean="0"/>
              <a:t>Samples: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://docs.microsoft.com/en-us/samples/dotnet/try-samples/101-linq-samples/</a:t>
            </a:r>
            <a:endParaRPr lang="en-US" sz="2400" dirty="0" smtClean="0"/>
          </a:p>
          <a:p>
            <a:r>
              <a:rPr lang="en-US" sz="2400" dirty="0"/>
              <a:t>Samples: </a:t>
            </a:r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www.tutorialsteacher.com/linq/linq-standard-query-operators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LINQ With XML</a:t>
            </a:r>
            <a:endParaRPr lang="en-US" dirty="0"/>
          </a:p>
          <a:p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www.dotnetcurry.com/linq/564/linq-to-xml-tutorials-examples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(Section 1 only - Read XML and Traverse the XML Document using LINQ to XML)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on Assignment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We Need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085"/>
            <a:ext cx="10817352" cy="410391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0" y="1976994"/>
            <a:ext cx="8692852" cy="26100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66" y="365125"/>
            <a:ext cx="3232226" cy="18594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810642" y="242945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Auto-implemented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9420498" y="566111"/>
            <a:ext cx="390144" cy="4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16280" y="5086567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Object Initializer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316281" y="4414935"/>
            <a:ext cx="426919" cy="64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9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77" y="2293268"/>
            <a:ext cx="8289966" cy="20583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smtClean="0"/>
              <a:t>We </a:t>
            </a:r>
            <a:r>
              <a:rPr lang="en-US" dirty="0"/>
              <a:t>Need </a:t>
            </a:r>
            <a:r>
              <a:rPr lang="en-US" dirty="0" smtClean="0"/>
              <a:t>LINQ</a:t>
            </a:r>
            <a:r>
              <a:rPr lang="en-US" dirty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4810" y="2613125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foreach</a:t>
            </a:r>
            <a:r>
              <a:rPr lang="en-US" dirty="0" smtClean="0"/>
              <a:t> loop in C#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31065" y="1208357"/>
            <a:ext cx="8233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From a list of Student objects, we need a list of teenage students. </a:t>
            </a:r>
            <a:br>
              <a:rPr lang="en-US" sz="2000" dirty="0"/>
            </a:br>
            <a:r>
              <a:rPr lang="en-US" sz="2000" dirty="0"/>
              <a:t>What if we wanted this list in alphabetical order, or order of age?</a:t>
            </a:r>
          </a:p>
        </p:txBody>
      </p:sp>
    </p:spTree>
    <p:extLst>
      <p:ext uri="{BB962C8B-B14F-4D97-AF65-F5344CB8AC3E}">
        <p14:creationId xmlns:p14="http://schemas.microsoft.com/office/powerpoint/2010/main" val="16377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smtClean="0"/>
              <a:t>We </a:t>
            </a:r>
            <a:r>
              <a:rPr lang="en-US" dirty="0"/>
              <a:t>Need </a:t>
            </a:r>
            <a:r>
              <a:rPr lang="en-US" dirty="0" smtClean="0"/>
              <a:t>LINQ</a:t>
            </a:r>
            <a:r>
              <a:rPr lang="en-US" dirty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77899" y="3820797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LINQ Query Syntax</a:t>
            </a:r>
            <a:endParaRPr lang="en-US" dirty="0"/>
          </a:p>
        </p:txBody>
      </p:sp>
      <p:cxnSp>
        <p:nvCxnSpPr>
          <p:cNvPr id="9" name="Straight Arrow Connector 8"/>
          <p:cNvCxnSpPr>
            <a:stCxn id="12" idx="2"/>
            <a:endCxn id="14" idx="0"/>
          </p:cNvCxnSpPr>
          <p:nvPr/>
        </p:nvCxnSpPr>
        <p:spPr>
          <a:xfrm>
            <a:off x="5608045" y="2978392"/>
            <a:ext cx="0" cy="45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96042" y="5238930"/>
            <a:ext cx="684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You will need a </a:t>
            </a:r>
            <a:r>
              <a:rPr lang="en-US" i="1" dirty="0" smtClean="0"/>
              <a:t>using</a:t>
            </a:r>
            <a:r>
              <a:rPr lang="en-US" dirty="0" smtClean="0"/>
              <a:t> directive for the </a:t>
            </a:r>
            <a:r>
              <a:rPr lang="en-US" dirty="0" err="1" smtClean="0"/>
              <a:t>System.Linq</a:t>
            </a:r>
            <a:r>
              <a:rPr lang="en-US" dirty="0" smtClean="0"/>
              <a:t> namespace:</a:t>
            </a:r>
          </a:p>
          <a:p>
            <a:r>
              <a:rPr lang="en-US" dirty="0" smtClean="0"/>
              <a:t>	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190" y="1255267"/>
            <a:ext cx="6939709" cy="1723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91" y="3428999"/>
            <a:ext cx="6643908" cy="18099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02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Always be aware of the data type returned by LINQ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5995"/>
            <a:ext cx="5060131" cy="9924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24269" y="3340691"/>
            <a:ext cx="507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data type of </a:t>
            </a:r>
            <a:r>
              <a:rPr lang="en-US" dirty="0" err="1" smtClean="0"/>
              <a:t>teenageStudents</a:t>
            </a:r>
            <a:r>
              <a:rPr lang="en-US" dirty="0" smtClean="0"/>
              <a:t>?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466753" y="1687209"/>
            <a:ext cx="1265276" cy="156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884" y="3209836"/>
            <a:ext cx="4362450" cy="10003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535478" y="1222043"/>
            <a:ext cx="433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Visual Studio, hover your mouse over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teenageStudents</a:t>
            </a:r>
            <a:r>
              <a:rPr lang="en-US" dirty="0" smtClean="0"/>
              <a:t> and you will see: 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526884" y="1868374"/>
            <a:ext cx="592547" cy="117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62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&amp; LINQ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823" y="1042388"/>
            <a:ext cx="6331566" cy="13948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0" y="2910929"/>
            <a:ext cx="6689090" cy="22033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864" y="2910929"/>
            <a:ext cx="4270914" cy="19137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4572000" y="2437247"/>
            <a:ext cx="3503364" cy="47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9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a list of all students who scored over 90 in their first test.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2200656"/>
            <a:ext cx="6616700" cy="444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19328" y="2958876"/>
            <a:ext cx="6163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Implicitly-typed variable</a:t>
            </a:r>
            <a:br>
              <a:rPr lang="en-US" dirty="0" smtClean="0"/>
            </a:br>
            <a:r>
              <a:rPr lang="en-US" dirty="0" smtClean="0"/>
              <a:t>(Compiler determines and assigns the most </a:t>
            </a:r>
            <a:r>
              <a:rPr lang="en-US" smtClean="0"/>
              <a:t>appropriate type)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94560" y="2534031"/>
            <a:ext cx="804672" cy="42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4273391"/>
            <a:ext cx="4914900" cy="1079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7924800" y="4802062"/>
            <a:ext cx="626364" cy="1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4701" y="3958451"/>
            <a:ext cx="2362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query is not actually</a:t>
            </a:r>
            <a:r>
              <a:rPr lang="en-US" dirty="0"/>
              <a:t> </a:t>
            </a:r>
            <a:r>
              <a:rPr lang="en-US" dirty="0" smtClean="0"/>
              <a:t>executed until you iterate through it.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96896" y="4561644"/>
            <a:ext cx="524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164" y="3711449"/>
            <a:ext cx="34480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all students </a:t>
            </a:r>
            <a:r>
              <a:rPr lang="en-US" dirty="0"/>
              <a:t>who scored over 90 in their first </a:t>
            </a:r>
            <a:r>
              <a:rPr lang="en-US" dirty="0" smtClean="0"/>
              <a:t>test </a:t>
            </a:r>
            <a:br>
              <a:rPr lang="en-US" dirty="0" smtClean="0"/>
            </a:br>
            <a:r>
              <a:rPr lang="en-US" dirty="0" smtClean="0"/>
              <a:t>but less than 90 in their second test.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089900"/>
            <a:ext cx="8610600" cy="1574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6096000" y="3664700"/>
            <a:ext cx="2356339" cy="55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601" y="4214812"/>
            <a:ext cx="34194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3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base II" id="{86D510EF-836F-4044-A508-8DD848252C9F}" vid="{055477F3-F4D8-0040-836D-1FA0DE1C0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Database II</Template>
  <TotalTime>2615</TotalTime>
  <Words>692</Words>
  <Application>Microsoft Office PowerPoint</Application>
  <PresentationFormat>Widescreen</PresentationFormat>
  <Paragraphs>95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Candara</vt:lpstr>
      <vt:lpstr>Mangal</vt:lpstr>
      <vt:lpstr>Office Theme</vt:lpstr>
      <vt:lpstr>LINQ</vt:lpstr>
      <vt:lpstr>LINQ</vt:lpstr>
      <vt:lpstr>Why We Need LINQ</vt:lpstr>
      <vt:lpstr>Why We Need LINQ (cont.)</vt:lpstr>
      <vt:lpstr>Why We Need LINQ (cont.)</vt:lpstr>
      <vt:lpstr>Always be aware of the data type returned by LINQ</vt:lpstr>
      <vt:lpstr>Methods &amp; LINQ</vt:lpstr>
      <vt:lpstr>Example </vt:lpstr>
      <vt:lpstr>Example (cont.)</vt:lpstr>
      <vt:lpstr>Sorting Results</vt:lpstr>
      <vt:lpstr>Grouping Results</vt:lpstr>
      <vt:lpstr>Ordering Grouped Results</vt:lpstr>
      <vt:lpstr>Performing Calculations</vt:lpstr>
      <vt:lpstr>Joins</vt:lpstr>
      <vt:lpstr>Joins (cont.)</vt:lpstr>
      <vt:lpstr>Query vs Method Syntax</vt:lpstr>
      <vt:lpstr>Lambda Expressions*</vt:lpstr>
      <vt:lpstr>Using LINQ With XML</vt:lpstr>
      <vt:lpstr>Using LINQ With XML</vt:lpstr>
      <vt:lpstr>LINQ Uses</vt:lpstr>
      <vt:lpstr>PowerPoint Presentation</vt:lpstr>
      <vt:lpstr>PowerPoint Presentation</vt:lpstr>
      <vt:lpstr>Resources</vt:lpstr>
      <vt:lpstr>Work on Assignment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Kelly-Anne Frendo</dc:creator>
  <cp:lastModifiedBy>Claudiu Scotnotis</cp:lastModifiedBy>
  <cp:revision>44</cp:revision>
  <dcterms:created xsi:type="dcterms:W3CDTF">2017-08-23T20:26:19Z</dcterms:created>
  <dcterms:modified xsi:type="dcterms:W3CDTF">2020-09-04T19:16:48Z</dcterms:modified>
</cp:coreProperties>
</file>