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257" r:id="rId3"/>
    <p:sldId id="269" r:id="rId4"/>
    <p:sldId id="259" r:id="rId5"/>
    <p:sldId id="268" r:id="rId6"/>
    <p:sldId id="261" r:id="rId7"/>
    <p:sldId id="262" r:id="rId8"/>
    <p:sldId id="263" r:id="rId9"/>
    <p:sldId id="270" r:id="rId10"/>
    <p:sldId id="273" r:id="rId11"/>
    <p:sldId id="264" r:id="rId12"/>
    <p:sldId id="265" r:id="rId13"/>
    <p:sldId id="266" r:id="rId14"/>
    <p:sldId id="272" r:id="rId15"/>
    <p:sldId id="267" r:id="rId16"/>
    <p:sldId id="271" r:id="rId17"/>
    <p:sldId id="274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75" r:id="rId26"/>
    <p:sldId id="285" r:id="rId27"/>
    <p:sldId id="286" r:id="rId28"/>
    <p:sldId id="293" r:id="rId29"/>
    <p:sldId id="287" r:id="rId30"/>
    <p:sldId id="288" r:id="rId31"/>
    <p:sldId id="294" r:id="rId32"/>
    <p:sldId id="289" r:id="rId33"/>
    <p:sldId id="290" r:id="rId34"/>
    <p:sldId id="292" r:id="rId35"/>
    <p:sldId id="291" r:id="rId36"/>
    <p:sldId id="2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84A73-32EC-3345-A1CA-5C7C784388EB}">
          <p14:sldIdLst>
            <p14:sldId id="258"/>
            <p14:sldId id="257"/>
            <p14:sldId id="269"/>
            <p14:sldId id="259"/>
            <p14:sldId id="268"/>
          </p14:sldIdLst>
        </p14:section>
        <p14:section name="Fields" id="{440571FC-E428-104B-9C00-F8A49F2DFECB}">
          <p14:sldIdLst>
            <p14:sldId id="261"/>
          </p14:sldIdLst>
        </p14:section>
        <p14:section name="Properties" id="{A2F4A273-6E20-5147-B06F-296C54532211}">
          <p14:sldIdLst>
            <p14:sldId id="262"/>
          </p14:sldIdLst>
        </p14:section>
        <p14:section name="Methods" id="{D44C7C3B-9C87-9D42-A621-0D3676562732}">
          <p14:sldIdLst>
            <p14:sldId id="263"/>
            <p14:sldId id="270"/>
            <p14:sldId id="273"/>
          </p14:sldIdLst>
        </p14:section>
        <p14:section name="Constructors, Initialisers and Destructors" id="{27FF2B8A-B5A3-1742-868A-4FFEBA2EACA8}">
          <p14:sldIdLst>
            <p14:sldId id="264"/>
            <p14:sldId id="265"/>
            <p14:sldId id="266"/>
            <p14:sldId id="272"/>
          </p14:sldIdLst>
        </p14:section>
        <p14:section name="Operator Overloading" id="{F66BF992-1310-1B4E-8DB9-E6A3E0FF3C8B}">
          <p14:sldIdLst>
            <p14:sldId id="267"/>
            <p14:sldId id="271"/>
          </p14:sldIdLst>
        </p14:section>
        <p14:section name="Inheritance" id="{C65EA7D4-2D48-8F42-8191-7773EF5B982B}">
          <p14:sldIdLst>
            <p14:sldId id="274"/>
            <p14:sldId id="277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olymorphism" id="{3ECF27B4-1422-DD40-9817-F810AF426406}">
          <p14:sldIdLst>
            <p14:sldId id="275"/>
            <p14:sldId id="285"/>
            <p14:sldId id="286"/>
            <p14:sldId id="293"/>
          </p14:sldIdLst>
        </p14:section>
        <p14:section name="Abstract Classes and Interfaces" id="{C4F216AC-7E73-BF41-8E6C-B120FD8CB06B}">
          <p14:sldIdLst>
            <p14:sldId id="287"/>
            <p14:sldId id="288"/>
            <p14:sldId id="294"/>
            <p14:sldId id="289"/>
            <p14:sldId id="290"/>
            <p14:sldId id="292"/>
            <p14:sldId id="291"/>
          </p14:sldIdLst>
        </p14:section>
        <p14:section name="Lab Exercise" id="{956A3E0D-2645-A24A-8795-95E5727E24C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9"/>
    <p:restoredTop sz="94366"/>
  </p:normalViewPr>
  <p:slideViewPr>
    <p:cSldViewPr snapToGrid="0" snapToObjects="1">
      <p:cViewPr varScale="1">
        <p:scale>
          <a:sx n="109" d="100"/>
          <a:sy n="109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47975-0C08-7A4B-A72B-DA1E89B7D79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E7579-F3B9-B94E-9D75-8632F317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2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D1CFE-F470-BA42-8B4E-BB443EBD472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201A-D086-3A4A-86D5-9AB04B79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6201A-D086-3A4A-86D5-9AB04B79E3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103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4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3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8315"/>
            <a:ext cx="10515600" cy="41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86" y="6159542"/>
            <a:ext cx="2872014" cy="698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43"/>
            <a:ext cx="9319987" cy="69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366"/>
            <a:ext cx="12192000" cy="51366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30629" y="6237514"/>
            <a:ext cx="8022771" cy="54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420-416-AB  Database II</a:t>
            </a:r>
          </a:p>
          <a:p>
            <a:pPr algn="l"/>
            <a:r>
              <a:rPr lang="en-US" dirty="0" smtClean="0"/>
              <a:t>Kelly-Anne Frendo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[A Review Of Object-Oriented Concepts]</a:t>
            </a:r>
          </a:p>
          <a:p>
            <a:endParaRPr lang="en-US" dirty="0"/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Classes, methods, etc. that can be accessed without the need to create an object are defined using the </a:t>
            </a:r>
            <a:r>
              <a:rPr lang="en-US" b="1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keyword.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Pre-written classes in C# are declared as static classes, e.g. Console. We do not need to create a Console object when we use methods from this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50" y="2304142"/>
            <a:ext cx="3975100" cy="97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173579" y="2021305"/>
            <a:ext cx="2021305" cy="3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61547" y="3043989"/>
            <a:ext cx="474044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0961915" cy="4103915"/>
          </a:xfrm>
        </p:spPr>
        <p:txBody>
          <a:bodyPr/>
          <a:lstStyle/>
          <a:p>
            <a:r>
              <a:rPr lang="en-US" dirty="0" smtClean="0"/>
              <a:t>When you </a:t>
            </a:r>
            <a:r>
              <a:rPr lang="en-US" b="1" dirty="0" smtClean="0">
                <a:solidFill>
                  <a:schemeClr val="accent1"/>
                </a:solidFill>
              </a:rPr>
              <a:t>instantiate an object</a:t>
            </a:r>
            <a:r>
              <a:rPr lang="en-US" dirty="0" smtClean="0"/>
              <a:t>, you are actually calling a constructor.</a:t>
            </a:r>
          </a:p>
          <a:p>
            <a:r>
              <a:rPr lang="en-US" dirty="0" smtClean="0"/>
              <a:t>Each class is automatically supplied with a public constructor.</a:t>
            </a:r>
          </a:p>
          <a:p>
            <a:r>
              <a:rPr lang="en-US" dirty="0" smtClean="0"/>
              <a:t>You can create your own constructors (with or without parameters).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35" y="2784022"/>
            <a:ext cx="2933700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5" y="4172635"/>
            <a:ext cx="3390900" cy="49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784959" y="3826329"/>
            <a:ext cx="337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actually calling a method</a:t>
            </a:r>
            <a:br>
              <a:rPr lang="en-US" dirty="0" smtClean="0"/>
            </a:br>
            <a:r>
              <a:rPr lang="en-US" dirty="0" smtClean="0"/>
              <a:t>named Employee() which is the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default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constructor</a:t>
            </a:r>
            <a:r>
              <a:rPr lang="en-US" dirty="0" smtClean="0"/>
              <a:t> method.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7268935" y="4287994"/>
            <a:ext cx="516024" cy="13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73" y="1166269"/>
            <a:ext cx="3705822" cy="4103687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90" y="2350812"/>
            <a:ext cx="4267200" cy="749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96000" y="1491916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constructors</a:t>
            </a:r>
          </a:p>
          <a:p>
            <a:r>
              <a:rPr lang="en-US" dirty="0" smtClean="0"/>
              <a:t>(each with different parameters)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050584" y="1815082"/>
            <a:ext cx="2045416" cy="43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824663" y="1815082"/>
            <a:ext cx="1271337" cy="140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245768" y="1815082"/>
            <a:ext cx="850232" cy="221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84" y="4803273"/>
            <a:ext cx="2667000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54810" y="5123740"/>
            <a:ext cx="5044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your constructor doesn’t use the </a:t>
            </a:r>
            <a:br>
              <a:rPr lang="en-US" dirty="0" smtClean="0"/>
            </a:br>
            <a:r>
              <a:rPr lang="en-US" dirty="0" smtClean="0"/>
              <a:t>parameter (there may be a reason you want this</a:t>
            </a:r>
            <a:br>
              <a:rPr lang="en-US" dirty="0" smtClean="0"/>
            </a:br>
            <a:r>
              <a:rPr lang="en-US" dirty="0" smtClean="0"/>
              <a:t>specific constructor to be the one that executes).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05480" y="3100112"/>
            <a:ext cx="471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 of how different types of Employees</a:t>
            </a:r>
            <a:br>
              <a:rPr lang="en-US" dirty="0" smtClean="0"/>
            </a:br>
            <a:r>
              <a:rPr lang="en-US" dirty="0" smtClean="0"/>
              <a:t>can be instantiated (using </a:t>
            </a:r>
            <a:r>
              <a:rPr lang="en-US" smtClean="0"/>
              <a:t>these constructors).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Initialisers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797736"/>
          </a:xfrm>
        </p:spPr>
        <p:txBody>
          <a:bodyPr/>
          <a:lstStyle/>
          <a:p>
            <a:r>
              <a:rPr lang="en-US" dirty="0" smtClean="0"/>
              <a:t>Assign values to members/properties of a class at instantiation without calling a constructor with parameters.</a:t>
            </a:r>
          </a:p>
          <a:p>
            <a:r>
              <a:rPr lang="en-US" dirty="0" smtClean="0"/>
              <a:t>Can only be used if your class has a default constructor.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0" y="2646465"/>
            <a:ext cx="6203239" cy="3186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94" y="2797174"/>
            <a:ext cx="3289300" cy="1854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7435516" y="4651374"/>
            <a:ext cx="1479884" cy="68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66046" y="288758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</a:t>
            </a:r>
            <a:br>
              <a:rPr lang="en-US" dirty="0" smtClean="0"/>
            </a:br>
            <a:r>
              <a:rPr lang="en-US" dirty="0" smtClean="0"/>
              <a:t>initializer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9889958" y="3104147"/>
            <a:ext cx="476088" cy="10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46" y="4771613"/>
            <a:ext cx="2743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destructor contains the actions you require when an instance of a class is destroyed. </a:t>
            </a:r>
          </a:p>
          <a:p>
            <a:r>
              <a:rPr lang="en-US" dirty="0" smtClean="0"/>
              <a:t>Automatically created for you, but you can create your own.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64" y="2707554"/>
            <a:ext cx="4604960" cy="3073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239" y="2842526"/>
            <a:ext cx="4508331" cy="13484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7675405" y="4191000"/>
            <a:ext cx="1708149" cy="36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78595" y="4799462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Cannot be overloaded.</a:t>
            </a:r>
            <a:br>
              <a:rPr lang="en-US" dirty="0" smtClean="0"/>
            </a:br>
            <a:r>
              <a:rPr lang="en-US" dirty="0" smtClean="0"/>
              <a:t>No return type.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1663671" y="4984128"/>
            <a:ext cx="361492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876" y="4619124"/>
            <a:ext cx="3429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11121189" cy="466825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Assuming a class of Books, we can define what “adding” books means.</a:t>
            </a:r>
          </a:p>
          <a:p>
            <a:pPr lvl="1"/>
            <a:r>
              <a:rPr lang="en-US" dirty="0" smtClean="0"/>
              <a:t>The new title could be a combination of old titles joined by the word “and”.</a:t>
            </a:r>
          </a:p>
          <a:p>
            <a:pPr lvl="1"/>
            <a:r>
              <a:rPr lang="en-US" dirty="0" smtClean="0"/>
              <a:t>The number of pages in the new book is the sum of pages of original books.</a:t>
            </a:r>
          </a:p>
          <a:p>
            <a:pPr lvl="1"/>
            <a:r>
              <a:rPr lang="en-US" dirty="0" smtClean="0"/>
              <a:t>Instead of charging twice as much for the new book, we could charge the most expensive of the two books plus an additional $10.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79" y="1089526"/>
            <a:ext cx="5080000" cy="2616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2683710"/>
            <a:ext cx="5168900" cy="88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083842" y="233443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Overloading operator+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Overloading Operators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2" y="4394737"/>
            <a:ext cx="6882065" cy="1590829"/>
          </a:xfr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44" y="1102596"/>
            <a:ext cx="5198311" cy="31236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7062537" y="5188106"/>
            <a:ext cx="219242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79" y="4588031"/>
            <a:ext cx="47815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principle that you can apply your </a:t>
            </a:r>
            <a:br>
              <a:rPr lang="en-US" dirty="0" smtClean="0"/>
            </a:br>
            <a:r>
              <a:rPr lang="en-US" dirty="0" smtClean="0"/>
              <a:t>knowledge of a general category to </a:t>
            </a:r>
            <a:br>
              <a:rPr lang="en-US" dirty="0" smtClean="0"/>
            </a:br>
            <a:r>
              <a:rPr lang="en-US" dirty="0" smtClean="0"/>
              <a:t>more specific objects.</a:t>
            </a:r>
          </a:p>
          <a:p>
            <a:r>
              <a:rPr lang="en-US" dirty="0" smtClean="0"/>
              <a:t>Allows us to create a new class </a:t>
            </a:r>
            <a:br>
              <a:rPr lang="en-US" dirty="0" smtClean="0"/>
            </a:br>
            <a:r>
              <a:rPr lang="en-US" dirty="0" smtClean="0"/>
              <a:t>from an existing class so we can </a:t>
            </a:r>
            <a:br>
              <a:rPr lang="en-US" dirty="0" smtClean="0"/>
            </a:br>
            <a:r>
              <a:rPr lang="en-US" dirty="0" smtClean="0"/>
              <a:t>reuse existing code effectively.</a:t>
            </a:r>
          </a:p>
          <a:p>
            <a:r>
              <a:rPr lang="en-US" dirty="0" smtClean="0"/>
              <a:t>When you create a class that inherits</a:t>
            </a:r>
            <a:br>
              <a:rPr lang="en-US" dirty="0" smtClean="0"/>
            </a:br>
            <a:r>
              <a:rPr lang="en-US" dirty="0" smtClean="0"/>
              <a:t>from another, you are provided with </a:t>
            </a:r>
            <a:br>
              <a:rPr lang="en-US" dirty="0" smtClean="0"/>
            </a:br>
            <a:r>
              <a:rPr lang="en-US" dirty="0" smtClean="0"/>
              <a:t>fields and methods automatically.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772769"/>
            <a:ext cx="4178300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175500" y="4811369"/>
            <a:ext cx="432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[http://</a:t>
            </a:r>
            <a:r>
              <a:rPr lang="en-US" sz="1200" dirty="0" err="1" smtClean="0"/>
              <a:t>www.freepik.com</a:t>
            </a:r>
            <a:r>
              <a:rPr lang="en-US" sz="1200" dirty="0" smtClean="0"/>
              <a:t>/free-icon/steering-wheel_692134.htm]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04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poodle is a dog (which is a pet) (and a pet is an animal).</a:t>
            </a:r>
          </a:p>
          <a:p>
            <a:r>
              <a:rPr lang="en-US" dirty="0"/>
              <a:t>Members of a gym can be normal </a:t>
            </a:r>
            <a:r>
              <a:rPr lang="en-US" dirty="0" smtClean="0"/>
              <a:t>members or </a:t>
            </a:r>
            <a:r>
              <a:rPr lang="en-US" dirty="0"/>
              <a:t>VIP </a:t>
            </a:r>
            <a:r>
              <a:rPr lang="en-US" dirty="0" smtClean="0"/>
              <a:t>members.</a:t>
            </a:r>
            <a:endParaRPr lang="en-US" dirty="0"/>
          </a:p>
          <a:p>
            <a:r>
              <a:rPr lang="en-US" dirty="0" smtClean="0"/>
              <a:t>We could have a Loan object, and extend it so we have a </a:t>
            </a:r>
            <a:r>
              <a:rPr lang="en-US" dirty="0" err="1" smtClean="0"/>
              <a:t>CarLoan</a:t>
            </a:r>
            <a:r>
              <a:rPr lang="en-US" dirty="0" smtClean="0"/>
              <a:t> (a </a:t>
            </a:r>
            <a:r>
              <a:rPr lang="en-US" dirty="0" err="1" smtClean="0"/>
              <a:t>CarLoan</a:t>
            </a:r>
            <a:r>
              <a:rPr lang="en-US" dirty="0" smtClean="0"/>
              <a:t> “is a” type of Loan). The </a:t>
            </a:r>
            <a:r>
              <a:rPr lang="en-US" dirty="0" err="1" smtClean="0"/>
              <a:t>CarLoan</a:t>
            </a:r>
            <a:r>
              <a:rPr lang="en-US" dirty="0" smtClean="0"/>
              <a:t> has all the attributes of a Loan but also has the year and make of the car.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07" y="3484563"/>
            <a:ext cx="407670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87" y="3732213"/>
            <a:ext cx="33401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07" y="4950197"/>
            <a:ext cx="3860800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87" y="4746997"/>
            <a:ext cx="3390900" cy="1346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416507" y="4189413"/>
            <a:ext cx="525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6200607" y="5521697"/>
            <a:ext cx="74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27" y="365126"/>
            <a:ext cx="7327900" cy="50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51010" y="2905126"/>
            <a:ext cx="18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Two constructors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92990" y="117909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Fields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3133898" y="890337"/>
            <a:ext cx="1125281" cy="47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3133898" y="1094874"/>
            <a:ext cx="1125281" cy="26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3133898" y="1275347"/>
            <a:ext cx="1125281" cy="8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3133898" y="1363762"/>
            <a:ext cx="1125281" cy="1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147" y="2095968"/>
            <a:ext cx="288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Override </a:t>
            </a:r>
            <a:r>
              <a:rPr lang="en-US" dirty="0" err="1" smtClean="0"/>
              <a:t>ToString</a:t>
            </a:r>
            <a:r>
              <a:rPr lang="en-US" dirty="0" smtClean="0"/>
              <a:t>() method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3133898" y="1896971"/>
            <a:ext cx="1125281" cy="38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3133898" y="3089792"/>
            <a:ext cx="1125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</p:cNvCxnSpPr>
          <p:nvPr/>
        </p:nvCxnSpPr>
        <p:spPr>
          <a:xfrm>
            <a:off x="3133898" y="3089792"/>
            <a:ext cx="1125281" cy="85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15118" y="544512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Parent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oriented-programming</a:t>
            </a:r>
          </a:p>
          <a:p>
            <a:r>
              <a:rPr lang="en-US" dirty="0" smtClean="0"/>
              <a:t>Overview of classes</a:t>
            </a:r>
          </a:p>
          <a:p>
            <a:r>
              <a:rPr lang="en-US" dirty="0" smtClean="0"/>
              <a:t>Fields and properties</a:t>
            </a:r>
          </a:p>
          <a:p>
            <a:r>
              <a:rPr lang="en-US" dirty="0" smtClean="0"/>
              <a:t>Methods (including </a:t>
            </a:r>
            <a:r>
              <a:rPr lang="en-US" dirty="0" err="1" smtClean="0"/>
              <a:t>ToString</a:t>
            </a:r>
            <a:r>
              <a:rPr lang="en-US" dirty="0" smtClean="0"/>
              <a:t>() and static keyword)</a:t>
            </a:r>
          </a:p>
          <a:p>
            <a:r>
              <a:rPr lang="en-US" dirty="0" smtClean="0"/>
              <a:t>Constructors, initializers and destructors</a:t>
            </a:r>
          </a:p>
          <a:p>
            <a:r>
              <a:rPr lang="en-US" dirty="0" smtClean="0"/>
              <a:t>Overloading operators</a:t>
            </a:r>
          </a:p>
          <a:p>
            <a:r>
              <a:rPr lang="en-US" dirty="0" smtClean="0"/>
              <a:t>Inheritance and polymorphism</a:t>
            </a:r>
          </a:p>
          <a:p>
            <a:r>
              <a:rPr lang="en-US" dirty="0" smtClean="0"/>
              <a:t>Abstract classes and interfaces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702629"/>
          </a:xfrm>
        </p:spPr>
        <p:txBody>
          <a:bodyPr/>
          <a:lstStyle/>
          <a:p>
            <a:r>
              <a:rPr lang="en-US" dirty="0" smtClean="0"/>
              <a:t>Let’s create a </a:t>
            </a:r>
            <a:r>
              <a:rPr lang="en-US" dirty="0" err="1" smtClean="0"/>
              <a:t>NormalMember</a:t>
            </a:r>
            <a:r>
              <a:rPr lang="en-US" dirty="0" smtClean="0"/>
              <a:t> class derived from Member class.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 constructor is called first, then the derived constructor.</a:t>
            </a:r>
            <a:br>
              <a:rPr lang="en-US" dirty="0" smtClean="0"/>
            </a:br>
            <a:r>
              <a:rPr lang="en-US" dirty="0" smtClean="0"/>
              <a:t>In this case it is the constructors with no parameters.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73" y="2193137"/>
            <a:ext cx="4686300" cy="157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98" y="1958187"/>
            <a:ext cx="4152900" cy="469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1" name="Straight Arrow Connector 20"/>
          <p:cNvCxnSpPr>
            <a:stCxn id="24" idx="2"/>
          </p:cNvCxnSpPr>
          <p:nvPr/>
        </p:nvCxnSpPr>
        <p:spPr>
          <a:xfrm>
            <a:off x="8854048" y="2428087"/>
            <a:ext cx="0" cy="3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0131" y="182255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Derived class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5163" y="4125958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 with no parameters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29623" y="3522960"/>
            <a:ext cx="0" cy="60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260" y="2794478"/>
            <a:ext cx="34575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617262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Base constructor is called first, then the </a:t>
            </a:r>
            <a:r>
              <a:rPr lang="en-US" dirty="0" smtClean="0"/>
              <a:t>derived constructor.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this case it is the base constructor with three parameters and the</a:t>
            </a:r>
            <a:br>
              <a:rPr lang="en-US" dirty="0" smtClean="0"/>
            </a:br>
            <a:r>
              <a:rPr lang="en-US" dirty="0" smtClean="0"/>
              <a:t>derived constructor with four parameters.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1230085"/>
            <a:ext cx="10833100" cy="1172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2589928"/>
            <a:ext cx="8699500" cy="48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540685" y="3072528"/>
            <a:ext cx="555315" cy="18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839200" y="2939143"/>
            <a:ext cx="772886" cy="79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394371" y="2928257"/>
            <a:ext cx="217715" cy="8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612086" y="2939143"/>
            <a:ext cx="228600" cy="79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03228" y="3733800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parameters are</a:t>
            </a:r>
            <a:br>
              <a:rPr lang="en-US" dirty="0" smtClean="0"/>
            </a:br>
            <a:r>
              <a:rPr lang="en-US" dirty="0" smtClean="0"/>
              <a:t>sent to base constructor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778829" y="2188029"/>
            <a:ext cx="1807028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50" y="3260225"/>
            <a:ext cx="47815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child class has access to all public and protected fields of its parent class, so we can add methods in our </a:t>
            </a:r>
            <a:r>
              <a:rPr lang="en-US" dirty="0" err="1" smtClean="0"/>
              <a:t>NormalMember</a:t>
            </a:r>
            <a:r>
              <a:rPr lang="en-US" dirty="0" smtClean="0"/>
              <a:t> class that use the fields of the Member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485572"/>
            <a:ext cx="11315700" cy="360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86200" y="5116286"/>
            <a:ext cx="1937657" cy="40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23857" y="5334000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to calculate the annual </a:t>
            </a:r>
          </a:p>
          <a:p>
            <a:r>
              <a:rPr lang="en-US" dirty="0" smtClean="0"/>
              <a:t>fee and store it in the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</a:t>
            </a:r>
            <a:r>
              <a:rPr lang="en-US" dirty="0" err="1" smtClean="0"/>
              <a:t>VIPMember</a:t>
            </a:r>
            <a:r>
              <a:rPr lang="en-US" dirty="0" smtClean="0"/>
              <a:t> </a:t>
            </a:r>
            <a:r>
              <a:rPr lang="en-US" dirty="0"/>
              <a:t>class derived from Member class.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224314"/>
            <a:ext cx="9525000" cy="2527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39885" y="185223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Base class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13314" y="2036617"/>
            <a:ext cx="250372" cy="32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382000" y="2960914"/>
            <a:ext cx="587829" cy="211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969829" y="2971800"/>
            <a:ext cx="54428" cy="211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969829" y="2960914"/>
            <a:ext cx="740228" cy="211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47365" y="5083629"/>
            <a:ext cx="277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parameters are sent</a:t>
            </a:r>
            <a:br>
              <a:rPr lang="en-US" dirty="0" smtClean="0"/>
            </a:br>
            <a:r>
              <a:rPr lang="en-US" dirty="0" smtClean="0"/>
              <a:t>to the base constructor.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5671" y="5083629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method name as before but in a different class.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020332" y="3897086"/>
            <a:ext cx="0" cy="12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20" y="1042388"/>
            <a:ext cx="7678965" cy="2784936"/>
          </a:xfr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060371" y="3842657"/>
            <a:ext cx="2318657" cy="45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06909" y="2420426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511" y="2213205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method </a:t>
            </a:r>
            <a:br>
              <a:rPr lang="en-US" dirty="0" smtClean="0"/>
            </a:br>
            <a:r>
              <a:rPr lang="en-US" dirty="0" smtClean="0"/>
              <a:t>is being executed?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2536370"/>
            <a:ext cx="47434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0842171" cy="4103915"/>
          </a:xfrm>
        </p:spPr>
        <p:txBody>
          <a:bodyPr/>
          <a:lstStyle/>
          <a:p>
            <a:r>
              <a:rPr lang="en-US" dirty="0" smtClean="0"/>
              <a:t>Using the correct method for an object based on its type at runtime.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36" y="1923142"/>
            <a:ext cx="7480300" cy="2717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0446" y="2068287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array of </a:t>
            </a:r>
            <a:br>
              <a:rPr lang="en-US" dirty="0" smtClean="0"/>
            </a:b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2902315"/>
            <a:ext cx="147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contain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normal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VIP members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09317" y="2177143"/>
            <a:ext cx="855654" cy="21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7214" y="2902315"/>
            <a:ext cx="678643" cy="45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71536" y="4664305"/>
            <a:ext cx="838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Causes an error because we don’t have </a:t>
            </a:r>
            <a:r>
              <a:rPr lang="en-US" dirty="0" err="1" smtClean="0"/>
              <a:t>CalculateAnnualFee</a:t>
            </a:r>
            <a:r>
              <a:rPr lang="en-US" dirty="0" smtClean="0"/>
              <a:t> method in Member class</a:t>
            </a:r>
            <a:br>
              <a:rPr lang="en-US" dirty="0" smtClean="0"/>
            </a:br>
            <a:r>
              <a:rPr lang="en-US" dirty="0" smtClean="0"/>
              <a:t>(it only exists in the </a:t>
            </a:r>
            <a:r>
              <a:rPr lang="en-US" dirty="0" err="1" smtClean="0"/>
              <a:t>NormalMember</a:t>
            </a:r>
            <a:r>
              <a:rPr lang="en-US" dirty="0" smtClean="0"/>
              <a:t> and </a:t>
            </a:r>
            <a:r>
              <a:rPr lang="en-US" dirty="0" err="1" smtClean="0"/>
              <a:t>VIPMember</a:t>
            </a:r>
            <a:r>
              <a:rPr lang="en-US" dirty="0" smtClean="0"/>
              <a:t> derived classes)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02086" y="4191000"/>
            <a:ext cx="762000" cy="47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0085"/>
            <a:ext cx="11146972" cy="4103915"/>
          </a:xfrm>
        </p:spPr>
        <p:txBody>
          <a:bodyPr/>
          <a:lstStyle/>
          <a:p>
            <a:r>
              <a:rPr lang="en-US" dirty="0" smtClean="0"/>
              <a:t>In base class, create method </a:t>
            </a:r>
            <a:r>
              <a:rPr lang="en-US" dirty="0" err="1" smtClean="0"/>
              <a:t>CalculateAnnualFee</a:t>
            </a:r>
            <a:r>
              <a:rPr lang="en-US" dirty="0" smtClean="0"/>
              <a:t> with keyword </a:t>
            </a:r>
            <a:r>
              <a:rPr lang="en-US" b="1" dirty="0" smtClean="0">
                <a:solidFill>
                  <a:schemeClr val="accent1"/>
                </a:solidFill>
              </a:rPr>
              <a:t>virtual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derived classes, declare method </a:t>
            </a:r>
            <a:r>
              <a:rPr lang="en-US" b="1" dirty="0" smtClean="0">
                <a:solidFill>
                  <a:schemeClr val="accent1"/>
                </a:solidFill>
              </a:rPr>
              <a:t>overrides</a:t>
            </a:r>
            <a:r>
              <a:rPr lang="en-US" dirty="0" smtClean="0"/>
              <a:t> the one in parent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0" y="1783443"/>
            <a:ext cx="3873500" cy="927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78972" y="2387377"/>
            <a:ext cx="329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Tells compiler that method</a:t>
            </a:r>
            <a:r>
              <a:rPr lang="en-US" dirty="0"/>
              <a:t> </a:t>
            </a:r>
            <a:r>
              <a:rPr lang="en-US" dirty="0" smtClean="0"/>
              <a:t>may </a:t>
            </a:r>
          </a:p>
          <a:p>
            <a:r>
              <a:rPr lang="en-US" dirty="0" smtClean="0"/>
              <a:t>be overridden in derived classes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6714" y="2046514"/>
            <a:ext cx="1240972" cy="66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18" y="4515536"/>
            <a:ext cx="4025900" cy="90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4452370"/>
            <a:ext cx="3975100" cy="90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159250" y="3720824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Tells compiler that this method </a:t>
            </a:r>
            <a:br>
              <a:rPr lang="en-US" dirty="0" smtClean="0"/>
            </a:br>
            <a:r>
              <a:rPr lang="en-US" dirty="0" smtClean="0"/>
              <a:t>overrides</a:t>
            </a:r>
            <a:r>
              <a:rPr lang="en-US" dirty="0"/>
              <a:t> </a:t>
            </a:r>
            <a:r>
              <a:rPr lang="en-US" dirty="0" smtClean="0"/>
              <a:t>the one in the parent class.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80301" y="3921369"/>
            <a:ext cx="928818" cy="59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2726352" y="4043990"/>
            <a:ext cx="1432898" cy="55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9046" y="5417962"/>
            <a:ext cx="183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NormalMember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06458" y="5417962"/>
            <a:ext cx="183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VIPMember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(cont.)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66057" y="1230085"/>
            <a:ext cx="10787743" cy="41039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1" y="3565794"/>
            <a:ext cx="6718300" cy="2448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/>
          <p:cNvCxnSpPr>
            <a:stCxn id="12" idx="3"/>
          </p:cNvCxnSpPr>
          <p:nvPr/>
        </p:nvCxnSpPr>
        <p:spPr>
          <a:xfrm>
            <a:off x="7108371" y="4789891"/>
            <a:ext cx="21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5250" y="5416377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“runtime type” is either</a:t>
            </a:r>
            <a:br>
              <a:rPr lang="en-US" dirty="0" smtClean="0"/>
            </a:br>
            <a:r>
              <a:rPr lang="en-US" dirty="0" err="1" smtClean="0"/>
              <a:t>NormalMember</a:t>
            </a:r>
            <a:r>
              <a:rPr lang="en-US" dirty="0" smtClean="0"/>
              <a:t> or </a:t>
            </a:r>
            <a:r>
              <a:rPr lang="en-US" dirty="0" err="1" smtClean="0"/>
              <a:t>VIPMember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646714" y="4977589"/>
            <a:ext cx="283029" cy="6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1159" y="4264802"/>
            <a:ext cx="304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the output?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it in local notepad. </a:t>
            </a:r>
            <a:br>
              <a:rPr lang="en-US" dirty="0" smtClean="0"/>
            </a:br>
            <a:r>
              <a:rPr lang="en-US" dirty="0" smtClean="0"/>
              <a:t>Teacher will tell you when to paste it in the chat window.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61" y="1805046"/>
            <a:ext cx="4025900" cy="90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18" y="1756597"/>
            <a:ext cx="3975100" cy="90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4212311" y="1013365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Tells compiler that this method </a:t>
            </a:r>
            <a:br>
              <a:rPr lang="en-US" dirty="0" smtClean="0"/>
            </a:br>
            <a:r>
              <a:rPr lang="en-US" dirty="0" smtClean="0"/>
              <a:t>overrides</a:t>
            </a:r>
            <a:r>
              <a:rPr lang="en-US" dirty="0"/>
              <a:t> </a:t>
            </a:r>
            <a:r>
              <a:rPr lang="en-US" dirty="0" smtClean="0"/>
              <a:t>the one in the parent class.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700118" y="1208911"/>
            <a:ext cx="911113" cy="58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37587" y="1187738"/>
            <a:ext cx="1509012" cy="62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0637" y="2812507"/>
            <a:ext cx="183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NormalMember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32854" y="2812507"/>
            <a:ext cx="183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VIPMember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(cont.)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66057" y="1230085"/>
            <a:ext cx="10787743" cy="41039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the result of polymorphism.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1" y="1117600"/>
            <a:ext cx="6718300" cy="2448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/>
          <p:cNvCxnSpPr>
            <a:stCxn id="12" idx="3"/>
          </p:cNvCxnSpPr>
          <p:nvPr/>
        </p:nvCxnSpPr>
        <p:spPr>
          <a:xfrm>
            <a:off x="7108371" y="2341697"/>
            <a:ext cx="21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5250" y="2968183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“runtime type” is either</a:t>
            </a:r>
            <a:br>
              <a:rPr lang="en-US" dirty="0" smtClean="0"/>
            </a:br>
            <a:r>
              <a:rPr lang="en-US" dirty="0" err="1" smtClean="0"/>
              <a:t>NormalMember</a:t>
            </a:r>
            <a:r>
              <a:rPr lang="en-US" dirty="0" smtClean="0"/>
              <a:t> or </a:t>
            </a:r>
            <a:r>
              <a:rPr lang="en-US" dirty="0" err="1" smtClean="0"/>
              <a:t>VIPMember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646714" y="2529395"/>
            <a:ext cx="283029" cy="6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9" y="4384939"/>
            <a:ext cx="4100220" cy="15048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342648" y="4677406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want to</a:t>
            </a:r>
            <a:br>
              <a:rPr lang="en-US" dirty="0" smtClean="0"/>
            </a:br>
            <a:r>
              <a:rPr lang="en-US" dirty="0" smtClean="0"/>
              <a:t>know the runtime</a:t>
            </a:r>
            <a:br>
              <a:rPr lang="en-US" dirty="0" smtClean="0"/>
            </a:br>
            <a:r>
              <a:rPr lang="en-US" dirty="0" smtClean="0"/>
              <a:t>type of an object</a:t>
            </a:r>
          </a:p>
          <a:p>
            <a:r>
              <a:rPr lang="en-US" dirty="0" smtClean="0"/>
              <a:t>ourselves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2965239" y="4726126"/>
            <a:ext cx="2377409" cy="55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 flipV="1">
            <a:off x="3788229" y="4677407"/>
            <a:ext cx="1554419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086" y="848447"/>
            <a:ext cx="4810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type of class that is created strictly to be a base class for other classes to be derived from. They cannot be instantiated.</a:t>
            </a:r>
          </a:p>
          <a:p>
            <a:r>
              <a:rPr lang="en-US" dirty="0" smtClean="0"/>
              <a:t>Can have fields, properties and methods but no static members.</a:t>
            </a:r>
          </a:p>
          <a:p>
            <a:r>
              <a:rPr lang="en-US" dirty="0" smtClean="0"/>
              <a:t>Can have abstract methods (methods that have no body and are implemented in derived classes).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50" y="3813628"/>
            <a:ext cx="4330700" cy="115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534401" y="3922485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  <a:r>
              <a:rPr lang="en-US" smtClean="0"/>
              <a:t>o body of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we </a:t>
            </a:r>
            <a:r>
              <a:rPr lang="en-US" smtClean="0"/>
              <a:t>need semicolon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8120743" y="4245651"/>
            <a:ext cx="413658" cy="1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9728" y="4982588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derived class, override the abstract method with </a:t>
            </a:r>
            <a:r>
              <a:rPr lang="en-US" b="1" dirty="0" smtClean="0"/>
              <a:t>override</a:t>
            </a:r>
            <a:r>
              <a:rPr lang="en-US" dirty="0" smtClean="0"/>
              <a:t> keyword.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Thinking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18" y="1140002"/>
            <a:ext cx="5129608" cy="4103687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736622" y="5243689"/>
            <a:ext cx="3597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[http://</a:t>
            </a:r>
            <a:r>
              <a:rPr lang="en-US" sz="1200" dirty="0" err="1" smtClean="0"/>
              <a:t>laoblogger.com</a:t>
            </a:r>
            <a:r>
              <a:rPr lang="en-US" sz="1200" dirty="0" smtClean="0"/>
              <a:t>/</a:t>
            </a:r>
            <a:r>
              <a:rPr lang="en-US" sz="1200" dirty="0" err="1" smtClean="0"/>
              <a:t>childrens</a:t>
            </a:r>
            <a:r>
              <a:rPr lang="en-US" sz="1200" dirty="0" smtClean="0"/>
              <a:t>-animal-</a:t>
            </a:r>
            <a:r>
              <a:rPr lang="en-US" sz="1200" dirty="0" err="1" smtClean="0"/>
              <a:t>clipart.html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82" y="484011"/>
            <a:ext cx="4178300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34082" y="4522611"/>
            <a:ext cx="432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[http://</a:t>
            </a:r>
            <a:r>
              <a:rPr lang="en-US" sz="1200" dirty="0" err="1" smtClean="0"/>
              <a:t>www.freepik.com</a:t>
            </a:r>
            <a:r>
              <a:rPr lang="en-US" sz="1200" dirty="0" smtClean="0"/>
              <a:t>/free-icon/steering-wheel_692134.htm]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Classes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457" y="2052245"/>
            <a:ext cx="269240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125145"/>
            <a:ext cx="5461000" cy="391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307286" y="3080945"/>
            <a:ext cx="0" cy="39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96001" y="2872860"/>
            <a:ext cx="1817913" cy="112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06686" y="2144486"/>
            <a:ext cx="3407228" cy="57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5253221"/>
            <a:ext cx="41783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85946" y="4960339"/>
            <a:ext cx="4196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Would this work?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Yes or No?</a:t>
            </a:r>
            <a:br>
              <a:rPr lang="en-US" dirty="0" smtClean="0"/>
            </a:br>
            <a:r>
              <a:rPr lang="en-US" dirty="0" smtClean="0"/>
              <a:t>Write your answer in the chat and specify</a:t>
            </a:r>
            <a:br>
              <a:rPr lang="en-US" dirty="0" smtClean="0"/>
            </a:br>
            <a:r>
              <a:rPr lang="en-US" dirty="0" smtClean="0"/>
              <a:t>why yes or why no?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14" idx="3"/>
          </p:cNvCxnSpPr>
          <p:nvPr/>
        </p:nvCxnSpPr>
        <p:spPr>
          <a:xfrm flipH="1" flipV="1">
            <a:off x="6356350" y="5513571"/>
            <a:ext cx="729596" cy="4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736" y="3485757"/>
            <a:ext cx="3467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Classes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457" y="2052245"/>
            <a:ext cx="269240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125145"/>
            <a:ext cx="5461000" cy="391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307286" y="3080945"/>
            <a:ext cx="0" cy="39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96001" y="2872860"/>
            <a:ext cx="1817913" cy="112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06686" y="2144486"/>
            <a:ext cx="3407228" cy="57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5253221"/>
            <a:ext cx="41783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593576" y="5160655"/>
            <a:ext cx="412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Would give an error as you cannot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create an instance of an abstract class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6210300" y="5513409"/>
            <a:ext cx="383276" cy="3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736" y="3485757"/>
            <a:ext cx="3467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2916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abstract classes (cannot be instantiated).</a:t>
            </a:r>
          </a:p>
          <a:p>
            <a:r>
              <a:rPr lang="en-US" dirty="0" smtClean="0"/>
              <a:t>Can only contain methods with no bodies, and can contain properties but no fields. Cannot have any static members.</a:t>
            </a:r>
          </a:p>
          <a:p>
            <a:r>
              <a:rPr lang="en-US" dirty="0" smtClean="0"/>
              <a:t>When a child class inherits an interface, we say it </a:t>
            </a:r>
            <a:r>
              <a:rPr lang="en-US" b="1" dirty="0" smtClean="0">
                <a:solidFill>
                  <a:schemeClr val="accent1"/>
                </a:solidFill>
              </a:rPr>
              <a:t>implements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A class can only inherit one abstract class, but can implement multiple interfaces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name of an interface is commonly prefixed with letter I.</a:t>
            </a:r>
            <a:endParaRPr lang="en-US" dirty="0"/>
          </a:p>
          <a:p>
            <a:r>
              <a:rPr lang="en-US" dirty="0" smtClean="0"/>
              <a:t>All properties and methods of an interface are public.</a:t>
            </a:r>
          </a:p>
          <a:p>
            <a:r>
              <a:rPr lang="en-US" dirty="0" smtClean="0"/>
              <a:t>Provide a way of implementing multiple inheritance in C#.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28716" y="5521697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We don’t need to know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how this works right now.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88357"/>
            <a:ext cx="2832076" cy="1848716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38" y="2088357"/>
            <a:ext cx="2722918" cy="2184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42388"/>
            <a:ext cx="2224314" cy="769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31" y="906349"/>
            <a:ext cx="2963308" cy="36656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6096000" y="1132114"/>
            <a:ext cx="2318657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7515" y="2405743"/>
            <a:ext cx="2177142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45249" y="1393203"/>
            <a:ext cx="1597466" cy="78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04457" y="1332095"/>
            <a:ext cx="0" cy="84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27" y="4450557"/>
            <a:ext cx="3987800" cy="1587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Straight Arrow Connector 19"/>
          <p:cNvCxnSpPr/>
          <p:nvPr/>
        </p:nvCxnSpPr>
        <p:spPr>
          <a:xfrm flipV="1">
            <a:off x="6022727" y="5390357"/>
            <a:ext cx="296158" cy="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15100" y="4893316"/>
            <a:ext cx="304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the output?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it in local notepad. </a:t>
            </a:r>
            <a:br>
              <a:rPr lang="en-US" dirty="0" smtClean="0"/>
            </a:br>
            <a:r>
              <a:rPr lang="en-US" dirty="0" smtClean="0"/>
              <a:t>Teacher will tell you when to paste it in the chat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88357"/>
            <a:ext cx="2832076" cy="1848716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38" y="2088357"/>
            <a:ext cx="2722918" cy="2184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42388"/>
            <a:ext cx="2224314" cy="769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31" y="906349"/>
            <a:ext cx="2963308" cy="36656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6096000" y="1132114"/>
            <a:ext cx="2318657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7515" y="2405743"/>
            <a:ext cx="2177142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45249" y="1393203"/>
            <a:ext cx="1597466" cy="78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04457" y="1332095"/>
            <a:ext cx="0" cy="84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27" y="4450557"/>
            <a:ext cx="3987800" cy="1587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6022727" y="5390357"/>
            <a:ext cx="296158" cy="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885" y="4661726"/>
            <a:ext cx="3505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Class or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you create an abstract class when you want to provide </a:t>
            </a:r>
            <a:r>
              <a:rPr lang="en-US" b="1" dirty="0" smtClean="0">
                <a:solidFill>
                  <a:schemeClr val="accent1"/>
                </a:solidFill>
              </a:rPr>
              <a:t>some data or methods </a:t>
            </a:r>
            <a:r>
              <a:rPr lang="en-US" dirty="0" smtClean="0"/>
              <a:t>that derived classes can inherit (but you want these derived classes to override some specific methods).</a:t>
            </a:r>
          </a:p>
          <a:p>
            <a:r>
              <a:rPr lang="en-US" dirty="0" smtClean="0"/>
              <a:t>You create an interface when you want derived classes to override </a:t>
            </a:r>
            <a:r>
              <a:rPr lang="en-US" b="1" dirty="0" smtClean="0">
                <a:solidFill>
                  <a:schemeClr val="accent1"/>
                </a:solidFill>
              </a:rPr>
              <a:t>every method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on 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883900" cy="4103915"/>
          </a:xfrm>
        </p:spPr>
        <p:txBody>
          <a:bodyPr/>
          <a:lstStyle/>
          <a:p>
            <a:r>
              <a:rPr lang="en-US" dirty="0" smtClean="0"/>
              <a:t>Object-oriented programming is an approach that breaks a programming problem into objects that interact with each other.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the fundamental building block of object-oriented software.</a:t>
            </a:r>
          </a:p>
          <a:p>
            <a:r>
              <a:rPr lang="en-US" dirty="0" smtClean="0"/>
              <a:t>It is an </a:t>
            </a:r>
            <a:r>
              <a:rPr lang="en-US" b="1" dirty="0" smtClean="0">
                <a:solidFill>
                  <a:schemeClr val="accent1"/>
                </a:solidFill>
              </a:rPr>
              <a:t>abstract concept </a:t>
            </a:r>
            <a:r>
              <a:rPr lang="en-US" dirty="0" smtClean="0"/>
              <a:t>for an object and describes all the characteristics and behaviour of a type of object (a </a:t>
            </a:r>
            <a:r>
              <a:rPr lang="en-US" b="1" dirty="0" smtClean="0">
                <a:solidFill>
                  <a:schemeClr val="accent1"/>
                </a:solidFill>
              </a:rPr>
              <a:t>blueprint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objects</a:t>
            </a:r>
            <a:r>
              <a:rPr lang="en-US" dirty="0" smtClean="0"/>
              <a:t> based on the class are the concrete instances that occur at runtime.</a:t>
            </a:r>
          </a:p>
          <a:p>
            <a:r>
              <a:rPr lang="en-US" dirty="0" smtClean="0"/>
              <a:t>It is common practice to use </a:t>
            </a:r>
            <a:r>
              <a:rPr lang="en-US" b="1" dirty="0" err="1" smtClean="0">
                <a:solidFill>
                  <a:schemeClr val="accent1"/>
                </a:solidFill>
              </a:rPr>
              <a:t>PascalCasing</a:t>
            </a:r>
            <a:r>
              <a:rPr lang="en-US" dirty="0" smtClean="0"/>
              <a:t> when naming classes (</a:t>
            </a:r>
            <a:r>
              <a:rPr lang="en-US" dirty="0" err="1" smtClean="0"/>
              <a:t>capitalise</a:t>
            </a:r>
            <a:r>
              <a:rPr lang="en-US" dirty="0" smtClean="0"/>
              <a:t> the first letter of each word; also known as proper case).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Classes that are just application </a:t>
            </a:r>
            <a:br>
              <a:rPr lang="en-US" dirty="0" smtClean="0"/>
            </a:br>
            <a:r>
              <a:rPr lang="en-US" dirty="0" smtClean="0"/>
              <a:t>programs with a Main() method.</a:t>
            </a:r>
            <a:br>
              <a:rPr lang="en-US" dirty="0" smtClean="0"/>
            </a:br>
            <a:r>
              <a:rPr lang="en-US" dirty="0" smtClean="0"/>
              <a:t>These can contain other methods,</a:t>
            </a:r>
            <a:br>
              <a:rPr lang="en-US" dirty="0" smtClean="0"/>
            </a:br>
            <a:r>
              <a:rPr lang="en-US" dirty="0" smtClean="0"/>
              <a:t>but are not used as blueprints for</a:t>
            </a:r>
            <a:br>
              <a:rPr lang="en-US" dirty="0" smtClean="0"/>
            </a:br>
            <a:r>
              <a:rPr lang="en-US" dirty="0" smtClean="0"/>
              <a:t>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Classes from which you instantiate</a:t>
            </a:r>
            <a:br>
              <a:rPr lang="en-US" dirty="0" smtClean="0"/>
            </a:br>
            <a:r>
              <a:rPr lang="en-US" dirty="0" smtClean="0"/>
              <a:t>objects. To instantiate an object</a:t>
            </a:r>
            <a:r>
              <a:rPr lang="en-US" dirty="0"/>
              <a:t>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to create a tangible example of it.</a:t>
            </a:r>
            <a:br>
              <a:rPr lang="en-US" dirty="0" smtClean="0"/>
            </a:br>
            <a:r>
              <a:rPr lang="en-US" dirty="0" smtClean="0"/>
              <a:t>An object is an instance of a class.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45" y="207082"/>
            <a:ext cx="5232400" cy="548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71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868526" cy="4707871"/>
          </a:xfrm>
        </p:spPr>
        <p:txBody>
          <a:bodyPr>
            <a:normAutofit/>
          </a:bodyPr>
          <a:lstStyle/>
          <a:p>
            <a:r>
              <a:rPr lang="en-US" dirty="0" smtClean="0"/>
              <a:t>A field is any variable</a:t>
            </a:r>
            <a:br>
              <a:rPr lang="en-US" dirty="0" smtClean="0"/>
            </a:br>
            <a:r>
              <a:rPr lang="en-US" dirty="0" smtClean="0"/>
              <a:t>declared inside a class.</a:t>
            </a:r>
          </a:p>
          <a:p>
            <a:endParaRPr lang="en-US" dirty="0" smtClean="0"/>
          </a:p>
          <a:p>
            <a:r>
              <a:rPr lang="en-US" dirty="0" smtClean="0"/>
              <a:t>Declaring fields as private means they can only be accessed from within the class itself.</a:t>
            </a:r>
          </a:p>
          <a:p>
            <a:pPr lvl="1"/>
            <a:r>
              <a:rPr lang="en-US" dirty="0" smtClean="0"/>
              <a:t>No need for other classes to know about these fields (encapsulation);</a:t>
            </a:r>
          </a:p>
          <a:p>
            <a:pPr lvl="1"/>
            <a:r>
              <a:rPr lang="en-US" dirty="0" smtClean="0"/>
              <a:t>We do not want other classes to be able to modify these values.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Encapsulation</a:t>
            </a:r>
            <a:r>
              <a:rPr lang="en-US" dirty="0" smtClean="0"/>
              <a:t> enables us to hide data and behaviour from other classes that do not need to know about them (implemented using access specifiers which define scope and visibility of class member).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65" y="519668"/>
            <a:ext cx="3873500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839200" y="629557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(Instance variables)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278216" y="952723"/>
            <a:ext cx="1560984" cy="8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58707" y="2012269"/>
            <a:ext cx="3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specifier (gate-keeper)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802489" y="1673798"/>
            <a:ext cx="2256218" cy="52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>
            <a:off x="7766756" y="952723"/>
            <a:ext cx="1072444" cy="2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</p:cNvCxnSpPr>
          <p:nvPr/>
        </p:nvCxnSpPr>
        <p:spPr>
          <a:xfrm flipH="1">
            <a:off x="7495822" y="952723"/>
            <a:ext cx="1343378" cy="56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588000" y="1673797"/>
            <a:ext cx="22578" cy="51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91585" y="214833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Default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to </a:t>
            </a:r>
            <a:r>
              <a:rPr lang="en-US" b="1" dirty="0" smtClean="0">
                <a:solidFill>
                  <a:schemeClr val="accent1"/>
                </a:solidFill>
              </a:rPr>
              <a:t>provide access to a private field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Gives us greater control over these private fields.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28" y="2849128"/>
            <a:ext cx="3149600" cy="224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68722" y="2902687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 want other classes to </a:t>
            </a:r>
            <a:br>
              <a:rPr lang="en-US" smtClean="0"/>
            </a:br>
            <a:r>
              <a:rPr lang="en-US" smtClean="0"/>
              <a:t>have access to this property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26934" y="3067809"/>
            <a:ext cx="677334" cy="11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44383" y="2576491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 as the backing field </a:t>
            </a:r>
            <a:br>
              <a:rPr lang="en-US" dirty="0" smtClean="0"/>
            </a:br>
            <a:r>
              <a:rPr lang="en-US" dirty="0" smtClean="0"/>
              <a:t>of the property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6874827" y="2899657"/>
            <a:ext cx="1169556" cy="42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1" y="2365498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PascalCasing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91201" y="2672697"/>
            <a:ext cx="201527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2898" y="3676692"/>
            <a:ext cx="1928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Accessors</a:t>
            </a:r>
            <a:br>
              <a:rPr lang="en-US" dirty="0" smtClean="0"/>
            </a:br>
            <a:r>
              <a:rPr lang="en-US" dirty="0" smtClean="0"/>
              <a:t>(special methods)</a:t>
            </a:r>
            <a:br>
              <a:rPr lang="en-US" dirty="0" smtClean="0"/>
            </a:br>
            <a:r>
              <a:rPr lang="en-US" dirty="0" smtClean="0"/>
              <a:t>Getter / Setter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3541631" y="3417767"/>
            <a:ext cx="1301303" cy="85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541631" y="3632257"/>
            <a:ext cx="1312592" cy="64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459607" y="3954557"/>
            <a:ext cx="580763" cy="18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8943" y="3323390"/>
            <a:ext cx="3692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used inside setter</a:t>
            </a:r>
            <a:br>
              <a:rPr lang="en-US" dirty="0" smtClean="0"/>
            </a:br>
            <a:r>
              <a:rPr lang="en-US" dirty="0" smtClean="0"/>
              <a:t>(refers to the value in assignment)</a:t>
            </a:r>
          </a:p>
          <a:p>
            <a:endParaRPr lang="en-US" dirty="0"/>
          </a:p>
          <a:p>
            <a:r>
              <a:rPr lang="en-US" dirty="0" smtClean="0"/>
              <a:t>Can use properties to control what </a:t>
            </a:r>
            <a:br>
              <a:rPr lang="en-US" dirty="0" smtClean="0"/>
            </a:br>
            <a:r>
              <a:rPr lang="en-US" dirty="0" smtClean="0"/>
              <a:t>values are assigned to private fields!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16660" y="4575289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Getter and setter default to </a:t>
            </a:r>
            <a:br>
              <a:rPr lang="en-US" dirty="0" smtClean="0"/>
            </a:br>
            <a:r>
              <a:rPr lang="en-US" dirty="0" smtClean="0"/>
              <a:t>same access level </a:t>
            </a:r>
            <a:r>
              <a:rPr lang="en-US" smtClean="0"/>
              <a:t>as property</a:t>
            </a: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84" y="5223552"/>
            <a:ext cx="3124200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9021705" y="5319158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Shorthand getter/setter</a:t>
            </a:r>
            <a:br>
              <a:rPr lang="en-US" dirty="0" smtClean="0"/>
            </a:br>
            <a:r>
              <a:rPr lang="en-US" dirty="0" smtClean="0"/>
              <a:t>(no additional logic)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21" y="5185123"/>
            <a:ext cx="21336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30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is a </a:t>
            </a:r>
            <a:r>
              <a:rPr lang="en-US" b="1" dirty="0" smtClean="0">
                <a:solidFill>
                  <a:schemeClr val="accent1"/>
                </a:solidFill>
              </a:rPr>
              <a:t>code block </a:t>
            </a:r>
            <a:r>
              <a:rPr lang="en-US" dirty="0" smtClean="0"/>
              <a:t>that performs a specific task.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6" y="2508956"/>
            <a:ext cx="4178300" cy="90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57688" y="1951927"/>
            <a:ext cx="59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Accessibility	Return type	Name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44711" y="2230442"/>
            <a:ext cx="485422" cy="43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42933" y="2257778"/>
            <a:ext cx="146756" cy="34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13778" y="2230442"/>
            <a:ext cx="1241778" cy="35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80860" y="206342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 (inside brackets)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6434668" y="2248089"/>
            <a:ext cx="1146192" cy="4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49094" y="2621882"/>
            <a:ext cx="242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the </a:t>
            </a:r>
            <a:r>
              <a:rPr lang="en-US" smtClean="0"/>
              <a:t>method does</a:t>
            </a:r>
            <a:endParaRPr lang="en-US" dirty="0" smtClean="0"/>
          </a:p>
          <a:p>
            <a:r>
              <a:rPr lang="en-US" dirty="0" smtClean="0"/>
              <a:t>(implementation)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8048978" y="2945048"/>
            <a:ext cx="300116" cy="13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88" y="3560640"/>
            <a:ext cx="3822700" cy="2222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66539" y="3663745"/>
            <a:ext cx="27831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useful method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Assigns product of private </a:t>
            </a:r>
            <a:br>
              <a:rPr lang="en-US" dirty="0" smtClean="0"/>
            </a:br>
            <a:r>
              <a:rPr lang="en-US" dirty="0" smtClean="0"/>
              <a:t>fields to a local variable.</a:t>
            </a:r>
          </a:p>
          <a:p>
            <a:endParaRPr lang="en-US" dirty="0"/>
          </a:p>
          <a:p>
            <a:r>
              <a:rPr lang="en-US" dirty="0" smtClean="0"/>
              <a:t>Determine</a:t>
            </a:r>
            <a:r>
              <a:rPr lang="en-US" dirty="0"/>
              <a:t> </a:t>
            </a:r>
            <a:r>
              <a:rPr lang="en-US" dirty="0" smtClean="0"/>
              <a:t>what result </a:t>
            </a:r>
            <a:br>
              <a:rPr lang="en-US" dirty="0" smtClean="0"/>
            </a:br>
            <a:r>
              <a:rPr lang="en-US" dirty="0" smtClean="0"/>
              <a:t>to return (if statement).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50483" y="4461634"/>
            <a:ext cx="993422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50483" y="4856748"/>
            <a:ext cx="993422" cy="38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03" y="4118204"/>
            <a:ext cx="4955822" cy="16628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7073450" y="3791095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Overloading (must have </a:t>
            </a:r>
            <a:r>
              <a:rPr lang="en-US" smtClean="0"/>
              <a:t>different signature)</a:t>
            </a:r>
            <a:endParaRPr lang="en-US"/>
          </a:p>
        </p:txBody>
      </p:sp>
      <p:sp>
        <p:nvSpPr>
          <p:cNvPr id="32" name="Double Brace 31"/>
          <p:cNvSpPr/>
          <p:nvPr/>
        </p:nvSpPr>
        <p:spPr>
          <a:xfrm>
            <a:off x="6581422" y="1951927"/>
            <a:ext cx="3976535" cy="48082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0645422" y="2257778"/>
            <a:ext cx="462845" cy="153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988842" cy="4103915"/>
          </a:xfrm>
        </p:spPr>
        <p:txBody>
          <a:bodyPr/>
          <a:lstStyle/>
          <a:p>
            <a:r>
              <a:rPr lang="en-US" dirty="0" smtClean="0"/>
              <a:t>Special method that </a:t>
            </a:r>
            <a:r>
              <a:rPr lang="en-US" b="1" dirty="0" smtClean="0">
                <a:solidFill>
                  <a:schemeClr val="accent1"/>
                </a:solidFill>
              </a:rPr>
              <a:t>returns a string </a:t>
            </a:r>
            <a:r>
              <a:rPr lang="en-US" dirty="0" smtClean="0"/>
              <a:t>representing the current class.</a:t>
            </a:r>
          </a:p>
          <a:p>
            <a:r>
              <a:rPr lang="en-US" dirty="0" smtClean="0"/>
              <a:t>All classes come with </a:t>
            </a:r>
            <a:r>
              <a:rPr lang="en-US" b="1" dirty="0" smtClean="0">
                <a:solidFill>
                  <a:schemeClr val="accent1"/>
                </a:solidFill>
              </a:rPr>
              <a:t>pre-defined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Typically we </a:t>
            </a:r>
            <a:r>
              <a:rPr lang="en-US" b="1" dirty="0" smtClean="0">
                <a:solidFill>
                  <a:schemeClr val="accent1"/>
                </a:solidFill>
              </a:rPr>
              <a:t>override</a:t>
            </a:r>
            <a:r>
              <a:rPr lang="en-US" dirty="0" smtClean="0"/>
              <a:t> this method to display the fields and properties.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11" y="3414694"/>
            <a:ext cx="3441700" cy="48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4479511" y="3186094"/>
            <a:ext cx="1640552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1" y="5013697"/>
            <a:ext cx="8521700" cy="10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201611" y="6029697"/>
            <a:ext cx="0" cy="18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4479511" y="3655994"/>
            <a:ext cx="1616489" cy="64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2516" y="4069099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override it </a:t>
            </a:r>
            <a:br>
              <a:rPr lang="en-US" dirty="0" smtClean="0"/>
            </a:br>
            <a:r>
              <a:rPr lang="en-US" dirty="0" smtClean="0"/>
              <a:t>as shown below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14085" y="30580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Default</a:t>
            </a:r>
            <a:endParaRPr lang="en-US"/>
          </a:p>
        </p:txBody>
      </p:sp>
      <p:cxnSp>
        <p:nvCxnSpPr>
          <p:cNvPr id="21" name="Straight Arrow Connector 20"/>
          <p:cNvCxnSpPr>
            <a:stCxn id="16" idx="2"/>
          </p:cNvCxnSpPr>
          <p:nvPr/>
        </p:nvCxnSpPr>
        <p:spPr>
          <a:xfrm flipH="1">
            <a:off x="3390327" y="4715430"/>
            <a:ext cx="1437207" cy="4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63" y="2721575"/>
            <a:ext cx="3448050" cy="962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63" y="3917868"/>
            <a:ext cx="34480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base II" id="{86D510EF-836F-4044-A508-8DD848252C9F}" vid="{055477F3-F4D8-0040-836D-1FA0DE1C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Database II</Template>
  <TotalTime>3101</TotalTime>
  <Words>1722</Words>
  <Application>Microsoft Office PowerPoint</Application>
  <PresentationFormat>Widescreen</PresentationFormat>
  <Paragraphs>209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Candara</vt:lpstr>
      <vt:lpstr>Mangal</vt:lpstr>
      <vt:lpstr>Office Theme</vt:lpstr>
      <vt:lpstr>C# Classes</vt:lpstr>
      <vt:lpstr>C# Classes</vt:lpstr>
      <vt:lpstr>Object-Oriented Thinking</vt:lpstr>
      <vt:lpstr>Overview</vt:lpstr>
      <vt:lpstr>Types of Classes</vt:lpstr>
      <vt:lpstr>Fields</vt:lpstr>
      <vt:lpstr>Properties</vt:lpstr>
      <vt:lpstr>Methods</vt:lpstr>
      <vt:lpstr>ToString()</vt:lpstr>
      <vt:lpstr>Static</vt:lpstr>
      <vt:lpstr>Constructors</vt:lpstr>
      <vt:lpstr>Constructors (cont.)</vt:lpstr>
      <vt:lpstr>Object Initialisers</vt:lpstr>
      <vt:lpstr>Destructors</vt:lpstr>
      <vt:lpstr>Overloading Operators</vt:lpstr>
      <vt:lpstr>Overloading Operators (cont.)</vt:lpstr>
      <vt:lpstr>Inheritance</vt:lpstr>
      <vt:lpstr>Inheritance (cont.)</vt:lpstr>
      <vt:lpstr>Example</vt:lpstr>
      <vt:lpstr>Example (cont.)</vt:lpstr>
      <vt:lpstr>Example (cont.)</vt:lpstr>
      <vt:lpstr>Example (cont.)</vt:lpstr>
      <vt:lpstr>Example (cont.)</vt:lpstr>
      <vt:lpstr>Example (cont.)</vt:lpstr>
      <vt:lpstr>Polymorphism</vt:lpstr>
      <vt:lpstr>Polymorphism (cont.)</vt:lpstr>
      <vt:lpstr>Polymorphism (cont.)</vt:lpstr>
      <vt:lpstr>Polymorphism (cont.)</vt:lpstr>
      <vt:lpstr>Abstract Classes</vt:lpstr>
      <vt:lpstr>Abstract Classes (cont.)</vt:lpstr>
      <vt:lpstr>Abstract Classes (cont.)</vt:lpstr>
      <vt:lpstr>Interfaces</vt:lpstr>
      <vt:lpstr>Interfaces (cont.)</vt:lpstr>
      <vt:lpstr>Interfaces (cont.)</vt:lpstr>
      <vt:lpstr>Abstract Class or Interface?</vt:lpstr>
      <vt:lpstr>Work on 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Classes</dc:title>
  <dc:creator>Microsoft Office User</dc:creator>
  <cp:lastModifiedBy>Claudiu Scotnotis</cp:lastModifiedBy>
  <cp:revision>56</cp:revision>
  <dcterms:created xsi:type="dcterms:W3CDTF">2017-07-18T19:47:03Z</dcterms:created>
  <dcterms:modified xsi:type="dcterms:W3CDTF">2020-08-28T19:56:48Z</dcterms:modified>
</cp:coreProperties>
</file>