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292" r:id="rId6"/>
    <p:sldId id="293" r:id="rId7"/>
    <p:sldId id="294" r:id="rId8"/>
    <p:sldId id="295" r:id="rId9"/>
    <p:sldId id="296" r:id="rId10"/>
    <p:sldId id="291" r:id="rId11"/>
    <p:sldId id="298" r:id="rId12"/>
    <p:sldId id="258" r:id="rId13"/>
    <p:sldId id="297" r:id="rId14"/>
    <p:sldId id="260" r:id="rId15"/>
    <p:sldId id="290" r:id="rId16"/>
    <p:sldId id="257" r:id="rId17"/>
    <p:sldId id="259" r:id="rId18"/>
    <p:sldId id="262" r:id="rId19"/>
    <p:sldId id="268" r:id="rId20"/>
    <p:sldId id="283" r:id="rId21"/>
    <p:sldId id="265" r:id="rId22"/>
    <p:sldId id="266" r:id="rId23"/>
    <p:sldId id="267" r:id="rId24"/>
    <p:sldId id="282" r:id="rId25"/>
    <p:sldId id="269" r:id="rId26"/>
    <p:sldId id="287" r:id="rId27"/>
    <p:sldId id="270" r:id="rId28"/>
    <p:sldId id="278" r:id="rId29"/>
    <p:sldId id="279" r:id="rId30"/>
    <p:sldId id="272" r:id="rId31"/>
    <p:sldId id="280" r:id="rId32"/>
    <p:sldId id="281" r:id="rId33"/>
    <p:sldId id="274" r:id="rId34"/>
    <p:sldId id="275" r:id="rId35"/>
    <p:sldId id="285" r:id="rId36"/>
    <p:sldId id="284" r:id="rId37"/>
    <p:sldId id="300" r:id="rId38"/>
    <p:sldId id="286" r:id="rId39"/>
    <p:sldId id="299" r:id="rId40"/>
    <p:sldId id="277" r:id="rId41"/>
    <p:sldId id="288"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6B1BB-9EF2-7D47-B2F3-123738B6BC5C}" v="5" dt="2019-09-24T04:32:58.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94"/>
  </p:normalViewPr>
  <p:slideViewPr>
    <p:cSldViewPr snapToGrid="0" snapToObjects="1">
      <p:cViewPr varScale="1">
        <p:scale>
          <a:sx n="109" d="100"/>
          <a:sy n="109" d="100"/>
        </p:scale>
        <p:origin x="612" y="12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u Scotnotis" userId="5a6ab61a-3b31-4c29-8c4c-bb4b9578fba1" providerId="ADAL" clId="{1E56B1BB-9EF2-7D47-B2F3-123738B6BC5C}"/>
    <pc:docChg chg="custSel addSld modSld">
      <pc:chgData name="Claudiu Scotnotis" userId="5a6ab61a-3b31-4c29-8c4c-bb4b9578fba1" providerId="ADAL" clId="{1E56B1BB-9EF2-7D47-B2F3-123738B6BC5C}" dt="2019-09-24T04:33:26.605" v="67" actId="478"/>
      <pc:docMkLst>
        <pc:docMk/>
      </pc:docMkLst>
      <pc:sldChg chg="modSp">
        <pc:chgData name="Claudiu Scotnotis" userId="5a6ab61a-3b31-4c29-8c4c-bb4b9578fba1" providerId="ADAL" clId="{1E56B1BB-9EF2-7D47-B2F3-123738B6BC5C}" dt="2019-09-24T03:40:32.146" v="9" actId="27636"/>
        <pc:sldMkLst>
          <pc:docMk/>
          <pc:sldMk cId="1603110781" sldId="265"/>
        </pc:sldMkLst>
        <pc:spChg chg="mod">
          <ac:chgData name="Claudiu Scotnotis" userId="5a6ab61a-3b31-4c29-8c4c-bb4b9578fba1" providerId="ADAL" clId="{1E56B1BB-9EF2-7D47-B2F3-123738B6BC5C}" dt="2019-09-24T03:40:32.146" v="9" actId="27636"/>
          <ac:spMkLst>
            <pc:docMk/>
            <pc:sldMk cId="1603110781" sldId="265"/>
            <ac:spMk id="13" creationId="{00000000-0000-0000-0000-000000000000}"/>
          </ac:spMkLst>
        </pc:spChg>
      </pc:sldChg>
      <pc:sldChg chg="modSp">
        <pc:chgData name="Claudiu Scotnotis" userId="5a6ab61a-3b31-4c29-8c4c-bb4b9578fba1" providerId="ADAL" clId="{1E56B1BB-9EF2-7D47-B2F3-123738B6BC5C}" dt="2019-09-24T03:40:43.598" v="13" actId="1076"/>
        <pc:sldMkLst>
          <pc:docMk/>
          <pc:sldMk cId="475580339" sldId="269"/>
        </pc:sldMkLst>
        <pc:spChg chg="mod">
          <ac:chgData name="Claudiu Scotnotis" userId="5a6ab61a-3b31-4c29-8c4c-bb4b9578fba1" providerId="ADAL" clId="{1E56B1BB-9EF2-7D47-B2F3-123738B6BC5C}" dt="2019-09-24T03:40:43.598" v="13" actId="1076"/>
          <ac:spMkLst>
            <pc:docMk/>
            <pc:sldMk cId="475580339" sldId="269"/>
            <ac:spMk id="5" creationId="{00000000-0000-0000-0000-000000000000}"/>
          </ac:spMkLst>
        </pc:spChg>
      </pc:sldChg>
      <pc:sldChg chg="modSp">
        <pc:chgData name="Claudiu Scotnotis" userId="5a6ab61a-3b31-4c29-8c4c-bb4b9578fba1" providerId="ADAL" clId="{1E56B1BB-9EF2-7D47-B2F3-123738B6BC5C}" dt="2019-09-24T03:40:31.954" v="3" actId="27636"/>
        <pc:sldMkLst>
          <pc:docMk/>
          <pc:sldMk cId="722934166" sldId="278"/>
        </pc:sldMkLst>
        <pc:spChg chg="mod">
          <ac:chgData name="Claudiu Scotnotis" userId="5a6ab61a-3b31-4c29-8c4c-bb4b9578fba1" providerId="ADAL" clId="{1E56B1BB-9EF2-7D47-B2F3-123738B6BC5C}" dt="2019-09-24T03:40:31.954" v="3" actId="27636"/>
          <ac:spMkLst>
            <pc:docMk/>
            <pc:sldMk cId="722934166" sldId="278"/>
            <ac:spMk id="3" creationId="{00000000-0000-0000-0000-000000000000}"/>
          </ac:spMkLst>
        </pc:spChg>
      </pc:sldChg>
      <pc:sldChg chg="modSp">
        <pc:chgData name="Claudiu Scotnotis" userId="5a6ab61a-3b31-4c29-8c4c-bb4b9578fba1" providerId="ADAL" clId="{1E56B1BB-9EF2-7D47-B2F3-123738B6BC5C}" dt="2019-09-24T03:40:31.974" v="4" actId="27636"/>
        <pc:sldMkLst>
          <pc:docMk/>
          <pc:sldMk cId="1480407358" sldId="279"/>
        </pc:sldMkLst>
        <pc:spChg chg="mod">
          <ac:chgData name="Claudiu Scotnotis" userId="5a6ab61a-3b31-4c29-8c4c-bb4b9578fba1" providerId="ADAL" clId="{1E56B1BB-9EF2-7D47-B2F3-123738B6BC5C}" dt="2019-09-24T03:40:31.974" v="4" actId="27636"/>
          <ac:spMkLst>
            <pc:docMk/>
            <pc:sldMk cId="1480407358" sldId="279"/>
            <ac:spMk id="2" creationId="{00000000-0000-0000-0000-000000000000}"/>
          </ac:spMkLst>
        </pc:spChg>
      </pc:sldChg>
      <pc:sldChg chg="modSp">
        <pc:chgData name="Claudiu Scotnotis" userId="5a6ab61a-3b31-4c29-8c4c-bb4b9578fba1" providerId="ADAL" clId="{1E56B1BB-9EF2-7D47-B2F3-123738B6BC5C}" dt="2019-09-24T03:40:32.007" v="6" actId="27636"/>
        <pc:sldMkLst>
          <pc:docMk/>
          <pc:sldMk cId="1815742475" sldId="285"/>
        </pc:sldMkLst>
        <pc:spChg chg="mod">
          <ac:chgData name="Claudiu Scotnotis" userId="5a6ab61a-3b31-4c29-8c4c-bb4b9578fba1" providerId="ADAL" clId="{1E56B1BB-9EF2-7D47-B2F3-123738B6BC5C}" dt="2019-09-24T03:40:31.999" v="5" actId="27636"/>
          <ac:spMkLst>
            <pc:docMk/>
            <pc:sldMk cId="1815742475" sldId="285"/>
            <ac:spMk id="2" creationId="{00000000-0000-0000-0000-000000000000}"/>
          </ac:spMkLst>
        </pc:spChg>
        <pc:spChg chg="mod">
          <ac:chgData name="Claudiu Scotnotis" userId="5a6ab61a-3b31-4c29-8c4c-bb4b9578fba1" providerId="ADAL" clId="{1E56B1BB-9EF2-7D47-B2F3-123738B6BC5C}" dt="2019-09-24T03:40:32.007" v="6" actId="27636"/>
          <ac:spMkLst>
            <pc:docMk/>
            <pc:sldMk cId="1815742475" sldId="285"/>
            <ac:spMk id="3" creationId="{00000000-0000-0000-0000-000000000000}"/>
          </ac:spMkLst>
        </pc:spChg>
      </pc:sldChg>
      <pc:sldChg chg="modSp">
        <pc:chgData name="Claudiu Scotnotis" userId="5a6ab61a-3b31-4c29-8c4c-bb4b9578fba1" providerId="ADAL" clId="{1E56B1BB-9EF2-7D47-B2F3-123738B6BC5C}" dt="2019-09-24T03:40:32.088" v="7" actId="27636"/>
        <pc:sldMkLst>
          <pc:docMk/>
          <pc:sldMk cId="849382496" sldId="286"/>
        </pc:sldMkLst>
        <pc:spChg chg="mod">
          <ac:chgData name="Claudiu Scotnotis" userId="5a6ab61a-3b31-4c29-8c4c-bb4b9578fba1" providerId="ADAL" clId="{1E56B1BB-9EF2-7D47-B2F3-123738B6BC5C}" dt="2019-09-24T03:40:32.088" v="7" actId="27636"/>
          <ac:spMkLst>
            <pc:docMk/>
            <pc:sldMk cId="849382496" sldId="286"/>
            <ac:spMk id="2" creationId="{00000000-0000-0000-0000-000000000000}"/>
          </ac:spMkLst>
        </pc:spChg>
      </pc:sldChg>
      <pc:sldChg chg="modSp">
        <pc:chgData name="Claudiu Scotnotis" userId="5a6ab61a-3b31-4c29-8c4c-bb4b9578fba1" providerId="ADAL" clId="{1E56B1BB-9EF2-7D47-B2F3-123738B6BC5C}" dt="2019-09-24T03:40:31.901" v="2" actId="27636"/>
        <pc:sldMkLst>
          <pc:docMk/>
          <pc:sldMk cId="1645261819" sldId="287"/>
        </pc:sldMkLst>
        <pc:spChg chg="mod">
          <ac:chgData name="Claudiu Scotnotis" userId="5a6ab61a-3b31-4c29-8c4c-bb4b9578fba1" providerId="ADAL" clId="{1E56B1BB-9EF2-7D47-B2F3-123738B6BC5C}" dt="2019-09-24T03:40:31.901" v="2" actId="27636"/>
          <ac:spMkLst>
            <pc:docMk/>
            <pc:sldMk cId="1645261819" sldId="287"/>
            <ac:spMk id="2" creationId="{00000000-0000-0000-0000-000000000000}"/>
          </ac:spMkLst>
        </pc:spChg>
      </pc:sldChg>
      <pc:sldChg chg="addSp delSp modSp">
        <pc:chgData name="Claudiu Scotnotis" userId="5a6ab61a-3b31-4c29-8c4c-bb4b9578fba1" providerId="ADAL" clId="{1E56B1BB-9EF2-7D47-B2F3-123738B6BC5C}" dt="2019-09-24T04:33:26.605" v="67" actId="478"/>
        <pc:sldMkLst>
          <pc:docMk/>
          <pc:sldMk cId="480588437" sldId="288"/>
        </pc:sldMkLst>
        <pc:spChg chg="mod">
          <ac:chgData name="Claudiu Scotnotis" userId="5a6ab61a-3b31-4c29-8c4c-bb4b9578fba1" providerId="ADAL" clId="{1E56B1BB-9EF2-7D47-B2F3-123738B6BC5C}" dt="2019-09-24T03:40:32.113" v="8" actId="27636"/>
          <ac:spMkLst>
            <pc:docMk/>
            <pc:sldMk cId="480588437" sldId="288"/>
            <ac:spMk id="2" creationId="{00000000-0000-0000-0000-000000000000}"/>
          </ac:spMkLst>
        </pc:spChg>
        <pc:spChg chg="del">
          <ac:chgData name="Claudiu Scotnotis" userId="5a6ab61a-3b31-4c29-8c4c-bb4b9578fba1" providerId="ADAL" clId="{1E56B1BB-9EF2-7D47-B2F3-123738B6BC5C}" dt="2019-09-24T04:33:26.605" v="67" actId="478"/>
          <ac:spMkLst>
            <pc:docMk/>
            <pc:sldMk cId="480588437" sldId="288"/>
            <ac:spMk id="5" creationId="{00000000-0000-0000-0000-000000000000}"/>
          </ac:spMkLst>
        </pc:spChg>
        <pc:spChg chg="del">
          <ac:chgData name="Claudiu Scotnotis" userId="5a6ab61a-3b31-4c29-8c4c-bb4b9578fba1" providerId="ADAL" clId="{1E56B1BB-9EF2-7D47-B2F3-123738B6BC5C}" dt="2019-09-24T04:33:21.290" v="66" actId="478"/>
          <ac:spMkLst>
            <pc:docMk/>
            <pc:sldMk cId="480588437" sldId="288"/>
            <ac:spMk id="7" creationId="{00000000-0000-0000-0000-000000000000}"/>
          </ac:spMkLst>
        </pc:spChg>
        <pc:spChg chg="add mod">
          <ac:chgData name="Claudiu Scotnotis" userId="5a6ab61a-3b31-4c29-8c4c-bb4b9578fba1" providerId="ADAL" clId="{1E56B1BB-9EF2-7D47-B2F3-123738B6BC5C}" dt="2019-09-24T04:33:13.034" v="65" actId="20577"/>
          <ac:spMkLst>
            <pc:docMk/>
            <pc:sldMk cId="480588437" sldId="288"/>
            <ac:spMk id="8" creationId="{1F3EBC88-7130-5A4D-B5C5-D5EFE1E75AD6}"/>
          </ac:spMkLst>
        </pc:spChg>
        <pc:picChg chg="del">
          <ac:chgData name="Claudiu Scotnotis" userId="5a6ab61a-3b31-4c29-8c4c-bb4b9578fba1" providerId="ADAL" clId="{1E56B1BB-9EF2-7D47-B2F3-123738B6BC5C}" dt="2019-09-24T04:31:32.522" v="16" actId="478"/>
          <ac:picMkLst>
            <pc:docMk/>
            <pc:sldMk cId="480588437" sldId="288"/>
            <ac:picMk id="4" creationId="{00000000-0000-0000-0000-000000000000}"/>
          </ac:picMkLst>
        </pc:picChg>
        <pc:picChg chg="del">
          <ac:chgData name="Claudiu Scotnotis" userId="5a6ab61a-3b31-4c29-8c4c-bb4b9578fba1" providerId="ADAL" clId="{1E56B1BB-9EF2-7D47-B2F3-123738B6BC5C}" dt="2019-09-24T04:31:30.604" v="15" actId="478"/>
          <ac:picMkLst>
            <pc:docMk/>
            <pc:sldMk cId="480588437" sldId="288"/>
            <ac:picMk id="6" creationId="{00000000-0000-0000-0000-000000000000}"/>
          </ac:picMkLst>
        </pc:picChg>
      </pc:sldChg>
      <pc:sldChg chg="add">
        <pc:chgData name="Claudiu Scotnotis" userId="5a6ab61a-3b31-4c29-8c4c-bb4b9578fba1" providerId="ADAL" clId="{1E56B1BB-9EF2-7D47-B2F3-123738B6BC5C}" dt="2019-09-24T04:30:46.537" v="14"/>
        <pc:sldMkLst>
          <pc:docMk/>
          <pc:sldMk cId="3941943291"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247975-0C08-7A4B-A72B-DA1E89B7D798}" type="datetimeFigureOut">
              <a:rPr lang="en-US" smtClean="0"/>
              <a:t>9/22/2020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E7579-F3B9-B94E-9D75-8632F31799FC}" type="slidenum">
              <a:rPr lang="en-US" smtClean="0"/>
              <a:t>‹#›</a:t>
            </a:fld>
            <a:endParaRPr lang="en-US"/>
          </a:p>
        </p:txBody>
      </p:sp>
    </p:spTree>
    <p:extLst>
      <p:ext uri="{BB962C8B-B14F-4D97-AF65-F5344CB8AC3E}">
        <p14:creationId xmlns:p14="http://schemas.microsoft.com/office/powerpoint/2010/main" val="1100402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D1CFE-F470-BA42-8B4E-BB443EBD472D}"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6201A-D086-3A4A-86D5-9AB04B79E323}" type="slidenum">
              <a:rPr lang="en-US" smtClean="0"/>
              <a:t>‹#›</a:t>
            </a:fld>
            <a:endParaRPr lang="en-US"/>
          </a:p>
        </p:txBody>
      </p:sp>
    </p:spTree>
    <p:extLst>
      <p:ext uri="{BB962C8B-B14F-4D97-AF65-F5344CB8AC3E}">
        <p14:creationId xmlns:p14="http://schemas.microsoft.com/office/powerpoint/2010/main" val="186415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Fall 2020</a:t>
            </a:r>
            <a:endParaRPr lang="en-US" dirty="0"/>
          </a:p>
        </p:txBody>
      </p:sp>
      <p:sp>
        <p:nvSpPr>
          <p:cNvPr id="4" name="Slide Number Placeholder 3"/>
          <p:cNvSpPr>
            <a:spLocks noGrp="1"/>
          </p:cNvSpPr>
          <p:nvPr>
            <p:ph type="sldNum" sz="quarter" idx="10"/>
          </p:nvPr>
        </p:nvSpPr>
        <p:spPr/>
        <p:txBody>
          <a:bodyPr/>
          <a:lstStyle/>
          <a:p>
            <a:fld id="{7556201A-D086-3A4A-86D5-9AB04B79E323}" type="slidenum">
              <a:rPr lang="en-US" smtClean="0"/>
              <a:t>1</a:t>
            </a:fld>
            <a:endParaRPr lang="en-US"/>
          </a:p>
        </p:txBody>
      </p:sp>
    </p:spTree>
    <p:extLst>
      <p:ext uri="{BB962C8B-B14F-4D97-AF65-F5344CB8AC3E}">
        <p14:creationId xmlns:p14="http://schemas.microsoft.com/office/powerpoint/2010/main" val="153438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6201A-D086-3A4A-86D5-9AB04B79E323}" type="slidenum">
              <a:rPr lang="en-US" smtClean="0"/>
              <a:t>13</a:t>
            </a:fld>
            <a:endParaRPr lang="en-US"/>
          </a:p>
        </p:txBody>
      </p:sp>
    </p:spTree>
    <p:extLst>
      <p:ext uri="{BB962C8B-B14F-4D97-AF65-F5344CB8AC3E}">
        <p14:creationId xmlns:p14="http://schemas.microsoft.com/office/powerpoint/2010/main" val="126037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359229" y="5693229"/>
            <a:ext cx="12094028" cy="475424"/>
          </a:xfrm>
          <a:prstGeom prst="rect">
            <a:avLst/>
          </a:prstGeom>
        </p:spPr>
        <p:txBody>
          <a:bodyPr/>
          <a:lstStyle/>
          <a:p>
            <a:endParaRPr lang="en-US"/>
          </a:p>
        </p:txBody>
      </p:sp>
    </p:spTree>
    <p:extLst>
      <p:ext uri="{BB962C8B-B14F-4D97-AF65-F5344CB8AC3E}">
        <p14:creationId xmlns:p14="http://schemas.microsoft.com/office/powerpoint/2010/main" val="3472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5" name="Footer Placeholder 4"/>
          <p:cNvSpPr>
            <a:spLocks noGrp="1"/>
          </p:cNvSpPr>
          <p:nvPr>
            <p:ph type="ftr" sz="quarter" idx="11"/>
          </p:nvPr>
        </p:nvSpPr>
        <p:spPr>
          <a:xfrm>
            <a:off x="-359229" y="5693229"/>
            <a:ext cx="12094028" cy="475424"/>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19412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5" name="Footer Placeholder 4"/>
          <p:cNvSpPr>
            <a:spLocks noGrp="1"/>
          </p:cNvSpPr>
          <p:nvPr>
            <p:ph type="ftr" sz="quarter" idx="11"/>
          </p:nvPr>
        </p:nvSpPr>
        <p:spPr>
          <a:xfrm>
            <a:off x="-359229" y="5693229"/>
            <a:ext cx="12094028" cy="475424"/>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47686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262"/>
          </a:xfrm>
        </p:spPr>
        <p:txBody>
          <a:bodyPr/>
          <a:lstStyle/>
          <a:p>
            <a:r>
              <a:rPr lang="en-US"/>
              <a:t>Click to edit Master title style</a:t>
            </a:r>
          </a:p>
        </p:txBody>
      </p:sp>
      <p:sp>
        <p:nvSpPr>
          <p:cNvPr id="3" name="Content Placeholder 2"/>
          <p:cNvSpPr>
            <a:spLocks noGrp="1"/>
          </p:cNvSpPr>
          <p:nvPr>
            <p:ph idx="1"/>
          </p:nvPr>
        </p:nvSpPr>
        <p:spPr>
          <a:xfrm>
            <a:off x="838200" y="1230085"/>
            <a:ext cx="10515600" cy="4103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5" name="Footer Placeholder 4"/>
          <p:cNvSpPr>
            <a:spLocks noGrp="1"/>
          </p:cNvSpPr>
          <p:nvPr>
            <p:ph type="ftr" sz="quarter" idx="11"/>
          </p:nvPr>
        </p:nvSpPr>
        <p:spPr>
          <a:xfrm>
            <a:off x="-359229" y="5693229"/>
            <a:ext cx="12094028" cy="475424"/>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15389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5" name="Footer Placeholder 4"/>
          <p:cNvSpPr>
            <a:spLocks noGrp="1"/>
          </p:cNvSpPr>
          <p:nvPr>
            <p:ph type="ftr" sz="quarter" idx="11"/>
          </p:nvPr>
        </p:nvSpPr>
        <p:spPr>
          <a:xfrm>
            <a:off x="-359229" y="5693229"/>
            <a:ext cx="12094028" cy="475424"/>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7121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687"/>
          </a:xfrm>
        </p:spPr>
        <p:txBody>
          <a:bodyPr/>
          <a:lstStyle/>
          <a:p>
            <a:r>
              <a:rPr lang="en-US"/>
              <a:t>Click to edit Master title style</a:t>
            </a:r>
          </a:p>
        </p:txBody>
      </p:sp>
      <p:sp>
        <p:nvSpPr>
          <p:cNvPr id="3" name="Content Placeholder 2"/>
          <p:cNvSpPr>
            <a:spLocks noGrp="1"/>
          </p:cNvSpPr>
          <p:nvPr>
            <p:ph sz="half" idx="1"/>
          </p:nvPr>
        </p:nvSpPr>
        <p:spPr>
          <a:xfrm>
            <a:off x="838200" y="1219200"/>
            <a:ext cx="5181600" cy="495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9200"/>
            <a:ext cx="5181600" cy="495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6" name="Footer Placeholder 5"/>
          <p:cNvSpPr>
            <a:spLocks noGrp="1"/>
          </p:cNvSpPr>
          <p:nvPr>
            <p:ph type="ftr" sz="quarter" idx="11"/>
          </p:nvPr>
        </p:nvSpPr>
        <p:spPr>
          <a:xfrm>
            <a:off x="-359229" y="5693229"/>
            <a:ext cx="12094028" cy="475424"/>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1816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43189"/>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8" name="Footer Placeholder 7"/>
          <p:cNvSpPr>
            <a:spLocks noGrp="1"/>
          </p:cNvSpPr>
          <p:nvPr>
            <p:ph type="ftr" sz="quarter" idx="11"/>
          </p:nvPr>
        </p:nvSpPr>
        <p:spPr>
          <a:xfrm>
            <a:off x="-359229" y="5693229"/>
            <a:ext cx="12094028" cy="475424"/>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77878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9017"/>
          </a:xfr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4" name="Footer Placeholder 3"/>
          <p:cNvSpPr>
            <a:spLocks noGrp="1"/>
          </p:cNvSpPr>
          <p:nvPr>
            <p:ph type="ftr" sz="quarter" idx="11"/>
          </p:nvPr>
        </p:nvSpPr>
        <p:spPr>
          <a:xfrm>
            <a:off x="-359229" y="5693229"/>
            <a:ext cx="12094028" cy="475424"/>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95460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3" name="Footer Placeholder 2"/>
          <p:cNvSpPr>
            <a:spLocks noGrp="1"/>
          </p:cNvSpPr>
          <p:nvPr>
            <p:ph type="ftr" sz="quarter" idx="11"/>
          </p:nvPr>
        </p:nvSpPr>
        <p:spPr>
          <a:xfrm>
            <a:off x="-359229" y="5693229"/>
            <a:ext cx="12094028" cy="475424"/>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7360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6" name="Footer Placeholder 5"/>
          <p:cNvSpPr>
            <a:spLocks noGrp="1"/>
          </p:cNvSpPr>
          <p:nvPr>
            <p:ph type="ftr" sz="quarter" idx="11"/>
          </p:nvPr>
        </p:nvSpPr>
        <p:spPr>
          <a:xfrm>
            <a:off x="-359229" y="5693229"/>
            <a:ext cx="12094028" cy="475424"/>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5027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FB77B63-73AC-8740-BF3A-D283F9259EA7}" type="datetimeFigureOut">
              <a:rPr lang="en-US" smtClean="0"/>
              <a:t>9/22/2020</a:t>
            </a:fld>
            <a:endParaRPr lang="en-US"/>
          </a:p>
        </p:txBody>
      </p:sp>
      <p:sp>
        <p:nvSpPr>
          <p:cNvPr id="6" name="Footer Placeholder 5"/>
          <p:cNvSpPr>
            <a:spLocks noGrp="1"/>
          </p:cNvSpPr>
          <p:nvPr>
            <p:ph type="ftr" sz="quarter" idx="11"/>
          </p:nvPr>
        </p:nvSpPr>
        <p:spPr>
          <a:xfrm>
            <a:off x="-359229" y="5693229"/>
            <a:ext cx="12094028" cy="475424"/>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3CB4EBC-94D8-AB46-9FFC-DDED02747283}" type="slidenum">
              <a:rPr lang="en-US" smtClean="0"/>
              <a:t>‹#›</a:t>
            </a:fld>
            <a:endParaRPr lang="en-US"/>
          </a:p>
        </p:txBody>
      </p:sp>
    </p:spTree>
    <p:extLst>
      <p:ext uri="{BB962C8B-B14F-4D97-AF65-F5344CB8AC3E}">
        <p14:creationId xmlns:p14="http://schemas.microsoft.com/office/powerpoint/2010/main" val="194503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561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208315"/>
            <a:ext cx="10515600" cy="41256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19986" y="6159542"/>
            <a:ext cx="2872014" cy="698458"/>
          </a:xfrm>
          <a:prstGeom prst="rect">
            <a:avLst/>
          </a:prstGeom>
        </p:spPr>
      </p:pic>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159543"/>
            <a:ext cx="9319987" cy="698457"/>
          </a:xfrm>
          <a:prstGeom prst="rect">
            <a:avLst/>
          </a:prstGeom>
        </p:spPr>
      </p:pic>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1366"/>
            <a:ext cx="12192000" cy="51366"/>
          </a:xfrm>
          <a:prstGeom prst="rect">
            <a:avLst/>
          </a:prstGeom>
        </p:spPr>
      </p:pic>
      <p:sp>
        <p:nvSpPr>
          <p:cNvPr id="11" name="Footer Placeholder 10"/>
          <p:cNvSpPr>
            <a:spLocks noGrp="1"/>
          </p:cNvSpPr>
          <p:nvPr>
            <p:ph type="ftr" sz="quarter" idx="3"/>
          </p:nvPr>
        </p:nvSpPr>
        <p:spPr>
          <a:xfrm>
            <a:off x="130629" y="6237514"/>
            <a:ext cx="8022771" cy="544286"/>
          </a:xfrm>
          <a:prstGeom prst="rect">
            <a:avLst/>
          </a:prstGeom>
        </p:spPr>
        <p:txBody>
          <a:bodyPr vert="horz" lIns="91440" tIns="45720" rIns="91440" bIns="45720" rtlCol="0" anchor="ctr"/>
          <a:lstStyle>
            <a:lvl1pPr algn="ctr">
              <a:defRPr sz="1200" b="0">
                <a:solidFill>
                  <a:schemeClr val="bg1">
                    <a:lumMod val="95000"/>
                  </a:schemeClr>
                </a:solidFill>
              </a:defRPr>
            </a:lvl1pPr>
          </a:lstStyle>
          <a:p>
            <a:pPr algn="l"/>
            <a:r>
              <a:rPr lang="en-US" dirty="0"/>
              <a:t>420-416-AB  Database II</a:t>
            </a:r>
          </a:p>
          <a:p>
            <a:pPr algn="l"/>
            <a:r>
              <a:rPr lang="en-US" dirty="0"/>
              <a:t>Kelly-Anne Frendo</a:t>
            </a:r>
          </a:p>
        </p:txBody>
      </p:sp>
    </p:spTree>
    <p:extLst>
      <p:ext uri="{BB962C8B-B14F-4D97-AF65-F5344CB8AC3E}">
        <p14:creationId xmlns:p14="http://schemas.microsoft.com/office/powerpoint/2010/main" val="621892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Iterative_and_incremental_developmen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agilemanifesto.org/principles.html" TargetMode="External"/><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untaingoatsoftware.com/exclusive/scrum-foundation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agilenutshell.com/episodes/2-userstori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gilenutshell.com/episodes/3-estim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devops/learn/agile/what-is-scrum" TargetMode="External"/><Relationship Id="rId2" Type="http://schemas.openxmlformats.org/officeDocument/2006/relationships/hyperlink" Target="https://docs.microsoft.com/en-us/azure/devops/learn/agile/what-is-agil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sdlc/sdlc_waterfall_model.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he_Mythical_Man-Month"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online.husson.edu/software-development-cy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a:t>
            </a:r>
            <a:br>
              <a:rPr lang="en-US" dirty="0" smtClean="0"/>
            </a:br>
            <a:r>
              <a:rPr lang="en-US" dirty="0" smtClean="0"/>
              <a:t>Life Cycle (SDLC)</a:t>
            </a:r>
            <a:endParaRPr lang="en-US" dirty="0"/>
          </a:p>
        </p:txBody>
      </p:sp>
      <p:sp>
        <p:nvSpPr>
          <p:cNvPr id="3" name="Subtitle 2"/>
          <p:cNvSpPr>
            <a:spLocks noGrp="1"/>
          </p:cNvSpPr>
          <p:nvPr>
            <p:ph type="subTitle" idx="1"/>
          </p:nvPr>
        </p:nvSpPr>
        <p:spPr/>
        <p:txBody>
          <a:bodyPr>
            <a:normAutofit/>
          </a:bodyPr>
          <a:lstStyle/>
          <a:p>
            <a:endParaRPr lang="en-US" dirty="0"/>
          </a:p>
          <a:p>
            <a:pPr algn="l"/>
            <a:r>
              <a:rPr lang="en-US" dirty="0"/>
              <a:t>		</a:t>
            </a:r>
          </a:p>
        </p:txBody>
      </p:sp>
    </p:spTree>
    <p:extLst>
      <p:ext uri="{BB962C8B-B14F-4D97-AF65-F5344CB8AC3E}">
        <p14:creationId xmlns:p14="http://schemas.microsoft.com/office/powerpoint/2010/main" val="1086382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Development</a:t>
            </a:r>
          </a:p>
        </p:txBody>
      </p:sp>
      <p:sp>
        <p:nvSpPr>
          <p:cNvPr id="3" name="Content Placeholder 2"/>
          <p:cNvSpPr>
            <a:spLocks noGrp="1"/>
          </p:cNvSpPr>
          <p:nvPr>
            <p:ph idx="1"/>
          </p:nvPr>
        </p:nvSpPr>
        <p:spPr>
          <a:xfrm>
            <a:off x="838199" y="1230085"/>
            <a:ext cx="10886955" cy="4103915"/>
          </a:xfrm>
        </p:spPr>
        <p:txBody>
          <a:bodyPr/>
          <a:lstStyle/>
          <a:p>
            <a:r>
              <a:rPr lang="en-US" dirty="0"/>
              <a:t>Agile Development is </a:t>
            </a:r>
            <a:r>
              <a:rPr lang="en-US" b="1" dirty="0">
                <a:solidFill>
                  <a:schemeClr val="accent1"/>
                </a:solidFill>
              </a:rPr>
              <a:t>an umbrella term</a:t>
            </a:r>
            <a:r>
              <a:rPr lang="en-US" dirty="0"/>
              <a:t> for several iterative and incremental software development methodologies. </a:t>
            </a:r>
            <a:br>
              <a:rPr lang="en-US" dirty="0"/>
            </a:br>
            <a:endParaRPr lang="en-US" dirty="0"/>
          </a:p>
        </p:txBody>
      </p:sp>
      <p:sp>
        <p:nvSpPr>
          <p:cNvPr id="5" name="TextBox 4"/>
          <p:cNvSpPr txBox="1"/>
          <p:nvPr/>
        </p:nvSpPr>
        <p:spPr>
          <a:xfrm>
            <a:off x="7387168" y="5706146"/>
            <a:ext cx="4904291" cy="461665"/>
          </a:xfrm>
          <a:prstGeom prst="rect">
            <a:avLst/>
          </a:prstGeom>
          <a:noFill/>
        </p:spPr>
        <p:txBody>
          <a:bodyPr wrap="none" rtlCol="0">
            <a:spAutoFit/>
          </a:bodyPr>
          <a:lstStyle/>
          <a:p>
            <a:r>
              <a:rPr lang="en-US" sz="1200" dirty="0"/>
              <a:t>[Taken from https://</a:t>
            </a:r>
            <a:r>
              <a:rPr lang="en-US" sz="1200" err="1"/>
              <a:t>www.versionone.com</a:t>
            </a:r>
            <a:r>
              <a:rPr lang="en-US" sz="1200"/>
              <a:t>/agile-101/agile-methodologies</a:t>
            </a:r>
            <a:r>
              <a:rPr lang="en-US" sz="1200" smtClean="0"/>
              <a:t>/</a:t>
            </a:r>
            <a:br>
              <a:rPr lang="en-US" sz="1200" smtClean="0"/>
            </a:br>
            <a:r>
              <a:rPr lang="en-US" sz="1200">
                <a:hlinkClick r:id="rId2"/>
              </a:rPr>
              <a:t>https://en.wikipedia.org/wiki/Iterative_and_incremental_development</a:t>
            </a:r>
            <a:r>
              <a:rPr lang="en-US" sz="1200" smtClean="0"/>
              <a:t>]</a:t>
            </a:r>
            <a:endParaRPr lang="en-US" sz="1200" dirty="0"/>
          </a:p>
        </p:txBody>
      </p:sp>
      <p:pic>
        <p:nvPicPr>
          <p:cNvPr id="3074" name="Picture 2" descr="File:Iterative development mode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88955"/>
            <a:ext cx="4876800" cy="25812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Agile Project Management by Planbo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4856" y="2048924"/>
            <a:ext cx="5338944" cy="327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531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the </a:t>
            </a:r>
            <a:r>
              <a:rPr lang="en-US" dirty="0"/>
              <a:t>Agile Manifesto</a:t>
            </a:r>
          </a:p>
        </p:txBody>
      </p:sp>
      <p:sp>
        <p:nvSpPr>
          <p:cNvPr id="3" name="TextBox 2"/>
          <p:cNvSpPr txBox="1"/>
          <p:nvPr/>
        </p:nvSpPr>
        <p:spPr>
          <a:xfrm>
            <a:off x="1450730" y="1565030"/>
            <a:ext cx="8932985" cy="25853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hlinkClick r:id="rId2"/>
              </a:rPr>
              <a:t>https://</a:t>
            </a:r>
            <a:r>
              <a:rPr lang="en-US" dirty="0" smtClean="0">
                <a:hlinkClick r:id="rId2"/>
              </a:rPr>
              <a:t>agilemanifesto.org/</a:t>
            </a:r>
            <a:r>
              <a:rPr lang="en-US" dirty="0" smtClean="0"/>
              <a:t> </a:t>
            </a:r>
          </a:p>
          <a:p>
            <a:pPr marL="285750" indent="-285750">
              <a:lnSpc>
                <a:spcPct val="200000"/>
              </a:lnSpc>
              <a:buFont typeface="Arial" panose="020B0604020202020204" pitchFamily="34" charset="0"/>
              <a:buChar char="•"/>
            </a:pPr>
            <a:r>
              <a:rPr lang="en-US" dirty="0" smtClean="0"/>
              <a:t>Read:</a:t>
            </a:r>
          </a:p>
          <a:p>
            <a:pPr lvl="1">
              <a:lnSpc>
                <a:spcPct val="200000"/>
              </a:lnSpc>
            </a:pPr>
            <a:r>
              <a:rPr lang="en-US" b="1" dirty="0"/>
              <a:t>Twelve </a:t>
            </a:r>
            <a:r>
              <a:rPr lang="en-US" b="1" dirty="0" smtClean="0"/>
              <a:t>Principles </a:t>
            </a:r>
            <a:r>
              <a:rPr lang="en-US" b="1" dirty="0"/>
              <a:t>behind the Agile </a:t>
            </a:r>
            <a:r>
              <a:rPr lang="en-US" b="1" dirty="0" smtClean="0"/>
              <a:t>Manifesto</a:t>
            </a:r>
          </a:p>
          <a:p>
            <a:pPr lvl="1">
              <a:lnSpc>
                <a:spcPct val="200000"/>
              </a:lnSpc>
            </a:pPr>
            <a:r>
              <a:rPr lang="en-US" dirty="0">
                <a:hlinkClick r:id="rId3"/>
              </a:rPr>
              <a:t>https://</a:t>
            </a:r>
            <a:r>
              <a:rPr lang="en-US" dirty="0" smtClean="0">
                <a:hlinkClick r:id="rId3"/>
              </a:rPr>
              <a:t>agilemanifesto.org/principles.html</a:t>
            </a:r>
            <a:endParaRPr lang="en-US" b="1" dirty="0"/>
          </a:p>
          <a:p>
            <a:endParaRPr lang="en-US" dirty="0"/>
          </a:p>
        </p:txBody>
      </p:sp>
    </p:spTree>
    <p:extLst>
      <p:ext uri="{BB962C8B-B14F-4D97-AF65-F5344CB8AC3E}">
        <p14:creationId xmlns:p14="http://schemas.microsoft.com/office/powerpoint/2010/main" val="2627760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Agile Manifesto</a:t>
            </a:r>
          </a:p>
        </p:txBody>
      </p:sp>
      <p:grpSp>
        <p:nvGrpSpPr>
          <p:cNvPr id="4" name="Group 2"/>
          <p:cNvGrpSpPr>
            <a:grpSpLocks/>
          </p:cNvGrpSpPr>
          <p:nvPr/>
        </p:nvGrpSpPr>
        <p:grpSpPr bwMode="auto">
          <a:xfrm>
            <a:off x="480925" y="1379973"/>
            <a:ext cx="11446764" cy="939800"/>
            <a:chOff x="0" y="0"/>
            <a:chExt cx="5632" cy="592"/>
          </a:xfrm>
        </p:grpSpPr>
        <p:sp>
          <p:nvSpPr>
            <p:cNvPr id="5" name="Rectangle 3"/>
            <p:cNvSpPr>
              <a:spLocks/>
            </p:cNvSpPr>
            <p:nvPr/>
          </p:nvSpPr>
          <p:spPr bwMode="auto">
            <a:xfrm>
              <a:off x="3312"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dirty="0">
                  <a:solidFill>
                    <a:srgbClr val="FFFFFF"/>
                  </a:solidFill>
                  <a:latin typeface="Gill Sans" pitchFamily="80" charset="0"/>
                  <a:ea typeface="Gill Sans" pitchFamily="80" charset="0"/>
                  <a:cs typeface="Gill Sans" pitchFamily="80" charset="0"/>
                  <a:sym typeface="Gill Sans" pitchFamily="80" charset="0"/>
                </a:rPr>
                <a:t>Process and tools</a:t>
              </a:r>
            </a:p>
          </p:txBody>
        </p:sp>
        <p:sp>
          <p:nvSpPr>
            <p:cNvPr id="6" name="Rectangle 4"/>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dirty="0">
                  <a:solidFill>
                    <a:srgbClr val="FFFFFF"/>
                  </a:solidFill>
                  <a:latin typeface="Gill Sans" pitchFamily="80" charset="0"/>
                  <a:ea typeface="Gill Sans" pitchFamily="80" charset="0"/>
                  <a:cs typeface="Gill Sans" pitchFamily="80" charset="0"/>
                  <a:sym typeface="Gill Sans" pitchFamily="80" charset="0"/>
                </a:rPr>
                <a:t>Individuals and interactions</a:t>
              </a:r>
            </a:p>
          </p:txBody>
        </p:sp>
        <p:sp>
          <p:nvSpPr>
            <p:cNvPr id="7" name="Rectangle 5"/>
            <p:cNvSpPr>
              <a:spLocks/>
            </p:cNvSpPr>
            <p:nvPr/>
          </p:nvSpPr>
          <p:spPr bwMode="auto">
            <a:xfrm>
              <a:off x="2548"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400">
                  <a:solidFill>
                    <a:schemeClr val="tx1"/>
                  </a:solidFill>
                </a:rPr>
                <a:t>over</a:t>
              </a:r>
            </a:p>
          </p:txBody>
        </p:sp>
      </p:grpSp>
      <p:grpSp>
        <p:nvGrpSpPr>
          <p:cNvPr id="8" name="Group 6"/>
          <p:cNvGrpSpPr>
            <a:grpSpLocks/>
          </p:cNvGrpSpPr>
          <p:nvPr/>
        </p:nvGrpSpPr>
        <p:grpSpPr bwMode="auto">
          <a:xfrm>
            <a:off x="497184" y="4715517"/>
            <a:ext cx="11414245" cy="939800"/>
            <a:chOff x="0" y="0"/>
            <a:chExt cx="5616" cy="592"/>
          </a:xfrm>
        </p:grpSpPr>
        <p:sp>
          <p:nvSpPr>
            <p:cNvPr id="9" name="Rectangle 7"/>
            <p:cNvSpPr>
              <a:spLocks/>
            </p:cNvSpPr>
            <p:nvPr/>
          </p:nvSpPr>
          <p:spPr bwMode="auto">
            <a:xfrm>
              <a:off x="3296"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Following a plan</a:t>
              </a:r>
            </a:p>
          </p:txBody>
        </p:sp>
        <p:sp>
          <p:nvSpPr>
            <p:cNvPr id="10" name="Rectangle 8"/>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Responding to change</a:t>
              </a:r>
            </a:p>
          </p:txBody>
        </p:sp>
        <p:sp>
          <p:nvSpPr>
            <p:cNvPr id="11" name="Rectangle 9"/>
            <p:cNvSpPr>
              <a:spLocks/>
            </p:cNvSpPr>
            <p:nvPr/>
          </p:nvSpPr>
          <p:spPr bwMode="auto">
            <a:xfrm>
              <a:off x="2614" y="180"/>
              <a:ext cx="2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spAutoFit/>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400">
                  <a:solidFill>
                    <a:schemeClr val="tx1"/>
                  </a:solidFill>
                </a:rPr>
                <a:t>over</a:t>
              </a:r>
            </a:p>
          </p:txBody>
        </p:sp>
      </p:grpSp>
      <p:grpSp>
        <p:nvGrpSpPr>
          <p:cNvPr id="12" name="Group 11"/>
          <p:cNvGrpSpPr>
            <a:grpSpLocks/>
          </p:cNvGrpSpPr>
          <p:nvPr/>
        </p:nvGrpSpPr>
        <p:grpSpPr bwMode="auto">
          <a:xfrm>
            <a:off x="484485" y="2514600"/>
            <a:ext cx="11430504" cy="939800"/>
            <a:chOff x="0" y="0"/>
            <a:chExt cx="5624" cy="592"/>
          </a:xfrm>
        </p:grpSpPr>
        <p:sp>
          <p:nvSpPr>
            <p:cNvPr id="13" name="Rectangle 12"/>
            <p:cNvSpPr>
              <a:spLocks/>
            </p:cNvSpPr>
            <p:nvPr/>
          </p:nvSpPr>
          <p:spPr bwMode="auto">
            <a:xfrm>
              <a:off x="3304"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dirty="0">
                  <a:solidFill>
                    <a:srgbClr val="FFFFFF"/>
                  </a:solidFill>
                  <a:latin typeface="Gill Sans" pitchFamily="80" charset="0"/>
                  <a:ea typeface="Gill Sans" pitchFamily="80" charset="0"/>
                  <a:cs typeface="Gill Sans" pitchFamily="80" charset="0"/>
                  <a:sym typeface="Gill Sans" pitchFamily="80" charset="0"/>
                </a:rPr>
                <a:t>Comprehensive documentation</a:t>
              </a:r>
            </a:p>
          </p:txBody>
        </p:sp>
        <p:sp>
          <p:nvSpPr>
            <p:cNvPr id="14" name="Rectangle 13"/>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Working software</a:t>
              </a:r>
            </a:p>
          </p:txBody>
        </p:sp>
        <p:sp>
          <p:nvSpPr>
            <p:cNvPr id="15" name="Rectangle 14"/>
            <p:cNvSpPr>
              <a:spLocks/>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400">
                  <a:solidFill>
                    <a:schemeClr val="tx1"/>
                  </a:solidFill>
                </a:rPr>
                <a:t>over</a:t>
              </a:r>
            </a:p>
          </p:txBody>
        </p:sp>
      </p:grpSp>
      <p:grpSp>
        <p:nvGrpSpPr>
          <p:cNvPr id="16" name="Group 15"/>
          <p:cNvGrpSpPr>
            <a:grpSpLocks/>
          </p:cNvGrpSpPr>
          <p:nvPr/>
        </p:nvGrpSpPr>
        <p:grpSpPr bwMode="auto">
          <a:xfrm>
            <a:off x="480925" y="3621901"/>
            <a:ext cx="11430504" cy="939800"/>
            <a:chOff x="0" y="0"/>
            <a:chExt cx="5624" cy="592"/>
          </a:xfrm>
        </p:grpSpPr>
        <p:sp>
          <p:nvSpPr>
            <p:cNvPr id="17" name="Rectangle 16"/>
            <p:cNvSpPr>
              <a:spLocks/>
            </p:cNvSpPr>
            <p:nvPr/>
          </p:nvSpPr>
          <p:spPr bwMode="auto">
            <a:xfrm>
              <a:off x="3304" y="0"/>
              <a:ext cx="2320" cy="592"/>
            </a:xfrm>
            <a:prstGeom prst="rect">
              <a:avLst/>
            </a:prstGeom>
            <a:blipFill dpi="0" rotWithShape="0">
              <a:blip r:embed="rId2"/>
              <a:srcRect/>
              <a:tile tx="0" ty="0" sx="100000" sy="100000" flip="none" algn="tl"/>
            </a:blipFill>
            <a:ln w="25400">
              <a:solidFill>
                <a:srgbClr val="00531C"/>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Contract negotiation</a:t>
              </a:r>
            </a:p>
          </p:txBody>
        </p:sp>
        <p:sp>
          <p:nvSpPr>
            <p:cNvPr id="18" name="Rectangle 17"/>
            <p:cNvSpPr>
              <a:spLocks/>
            </p:cNvSpPr>
            <p:nvPr/>
          </p:nvSpPr>
          <p:spPr bwMode="auto">
            <a:xfrm>
              <a:off x="0" y="0"/>
              <a:ext cx="2320" cy="592"/>
            </a:xfrm>
            <a:prstGeom prst="rect">
              <a:avLst/>
            </a:prstGeom>
            <a:blipFill dpi="0" rotWithShape="0">
              <a:blip r:embed="rId3"/>
              <a:srcRect/>
              <a:tile tx="0" ty="0" sx="100000" sy="100000" flip="none" algn="tl"/>
            </a:blipFill>
            <a:ln w="25400">
              <a:solidFill>
                <a:srgbClr val="003C83"/>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1066800" algn="l"/>
                </a:tabLst>
                <a:defRPr/>
              </a:pPr>
              <a:r>
                <a:rPr lang="en-US" sz="2400">
                  <a:solidFill>
                    <a:srgbClr val="FFFFFF"/>
                  </a:solidFill>
                  <a:latin typeface="Gill Sans" pitchFamily="80" charset="0"/>
                  <a:ea typeface="Gill Sans" pitchFamily="80" charset="0"/>
                  <a:cs typeface="Gill Sans" pitchFamily="80" charset="0"/>
                  <a:sym typeface="Gill Sans" pitchFamily="80" charset="0"/>
                </a:rPr>
                <a:t>Customer collaboration</a:t>
              </a:r>
            </a:p>
          </p:txBody>
        </p:sp>
        <p:sp>
          <p:nvSpPr>
            <p:cNvPr id="19" name="Rectangle 18"/>
            <p:cNvSpPr>
              <a:spLocks/>
            </p:cNvSpPr>
            <p:nvPr/>
          </p:nvSpPr>
          <p:spPr bwMode="auto">
            <a:xfrm>
              <a:off x="2540" y="184"/>
              <a:ext cx="52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ctr" eaLnBrk="1" hangingPunct="1"/>
              <a:r>
                <a:rPr lang="en-US" altLang="en-US" sz="2400">
                  <a:solidFill>
                    <a:schemeClr val="tx1"/>
                  </a:solidFill>
                </a:rPr>
                <a:t>over</a:t>
              </a:r>
            </a:p>
          </p:txBody>
        </p:sp>
      </p:grpSp>
      <p:sp>
        <p:nvSpPr>
          <p:cNvPr id="20" name="TextBox 19"/>
          <p:cNvSpPr txBox="1"/>
          <p:nvPr/>
        </p:nvSpPr>
        <p:spPr>
          <a:xfrm>
            <a:off x="9336505" y="5670633"/>
            <a:ext cx="2719399" cy="276999"/>
          </a:xfrm>
          <a:prstGeom prst="rect">
            <a:avLst/>
          </a:prstGeom>
          <a:noFill/>
        </p:spPr>
        <p:txBody>
          <a:bodyPr wrap="none" rtlCol="0">
            <a:spAutoFit/>
          </a:bodyPr>
          <a:lstStyle/>
          <a:p>
            <a:r>
              <a:rPr lang="en-US" sz="1200" dirty="0"/>
              <a:t>[Taken from </a:t>
            </a:r>
            <a:r>
              <a:rPr lang="en-US" altLang="en-US" sz="1200" dirty="0"/>
              <a:t>www.agilemanifesto.org]</a:t>
            </a:r>
            <a:r>
              <a:rPr lang="en-US" sz="1200" dirty="0"/>
              <a:t> </a:t>
            </a:r>
          </a:p>
        </p:txBody>
      </p:sp>
    </p:spTree>
    <p:extLst>
      <p:ext uri="{BB962C8B-B14F-4D97-AF65-F5344CB8AC3E}">
        <p14:creationId xmlns:p14="http://schemas.microsoft.com/office/powerpoint/2010/main" val="7822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Scrum?</a:t>
            </a:r>
          </a:p>
        </p:txBody>
      </p:sp>
      <p:sp>
        <p:nvSpPr>
          <p:cNvPr id="3" name="Content Placeholder 2"/>
          <p:cNvSpPr>
            <a:spLocks noGrp="1"/>
          </p:cNvSpPr>
          <p:nvPr>
            <p:ph idx="1"/>
          </p:nvPr>
        </p:nvSpPr>
        <p:spPr>
          <a:xfrm>
            <a:off x="838200" y="1230085"/>
            <a:ext cx="11353800" cy="4768933"/>
          </a:xfrm>
        </p:spPr>
        <p:txBody>
          <a:bodyPr>
            <a:noAutofit/>
          </a:bodyPr>
          <a:lstStyle/>
          <a:p>
            <a:pPr>
              <a:buSzPct val="125000"/>
              <a:buFont typeface="Gill Sans" pitchFamily="1" charset="0"/>
              <a:buChar char="•"/>
            </a:pPr>
            <a:r>
              <a:rPr lang="en-US" altLang="en-US" dirty="0"/>
              <a:t>Scrum is an </a:t>
            </a:r>
            <a:r>
              <a:rPr lang="en-US" altLang="en-US" b="1" dirty="0">
                <a:solidFill>
                  <a:schemeClr val="accent1"/>
                </a:solidFill>
              </a:rPr>
              <a:t>agile process </a:t>
            </a:r>
            <a:r>
              <a:rPr lang="en-US" altLang="en-US" dirty="0"/>
              <a:t>that allows us to focus on delivering the </a:t>
            </a:r>
            <a:r>
              <a:rPr lang="en-US" altLang="en-US" b="1" dirty="0">
                <a:solidFill>
                  <a:schemeClr val="accent1"/>
                </a:solidFill>
              </a:rPr>
              <a:t>highest business value </a:t>
            </a:r>
            <a:r>
              <a:rPr lang="en-US" altLang="en-US" dirty="0"/>
              <a:t>in the </a:t>
            </a:r>
            <a:r>
              <a:rPr lang="en-US" altLang="en-US" b="1" dirty="0">
                <a:solidFill>
                  <a:schemeClr val="accent1"/>
                </a:solidFill>
              </a:rPr>
              <a:t>shortest time</a:t>
            </a:r>
            <a:r>
              <a:rPr lang="en-US" altLang="en-US" dirty="0"/>
              <a:t>. </a:t>
            </a:r>
            <a:br>
              <a:rPr lang="en-US" altLang="en-US" dirty="0"/>
            </a:br>
            <a:endParaRPr lang="en-US" altLang="en-US" dirty="0"/>
          </a:p>
          <a:p>
            <a:pPr>
              <a:buSzPct val="125000"/>
              <a:buFont typeface="Gill Sans" pitchFamily="1" charset="0"/>
              <a:buChar char="•"/>
            </a:pPr>
            <a:r>
              <a:rPr lang="en-US" altLang="en-US" dirty="0"/>
              <a:t>It allows us to </a:t>
            </a:r>
            <a:r>
              <a:rPr lang="en-US" altLang="en-US" b="1" dirty="0">
                <a:solidFill>
                  <a:schemeClr val="accent1"/>
                </a:solidFill>
              </a:rPr>
              <a:t>rapidly</a:t>
            </a:r>
            <a:r>
              <a:rPr lang="en-US" altLang="en-US" dirty="0"/>
              <a:t> and </a:t>
            </a:r>
            <a:r>
              <a:rPr lang="en-US" altLang="en-US" b="1" dirty="0">
                <a:solidFill>
                  <a:schemeClr val="accent1"/>
                </a:solidFill>
              </a:rPr>
              <a:t>repeatedly</a:t>
            </a:r>
            <a:r>
              <a:rPr lang="en-US" altLang="en-US" dirty="0"/>
              <a:t> inspect actual working software (every two weeks to one month).</a:t>
            </a:r>
            <a:br>
              <a:rPr lang="en-US" altLang="en-US" dirty="0"/>
            </a:br>
            <a:endParaRPr lang="en-US" altLang="en-US" dirty="0"/>
          </a:p>
          <a:p>
            <a:pPr>
              <a:buSzPct val="125000"/>
              <a:buFont typeface="Gill Sans" pitchFamily="1" charset="0"/>
              <a:buChar char="•"/>
            </a:pPr>
            <a:r>
              <a:rPr lang="en-US" altLang="en-US" dirty="0"/>
              <a:t>The business sets the priorities, and teams </a:t>
            </a:r>
            <a:r>
              <a:rPr lang="en-US" altLang="en-US" b="1" dirty="0">
                <a:solidFill>
                  <a:schemeClr val="accent1"/>
                </a:solidFill>
              </a:rPr>
              <a:t>self-organize</a:t>
            </a:r>
            <a:r>
              <a:rPr lang="en-US" altLang="en-US" dirty="0"/>
              <a:t> to determine the best way to deliver the </a:t>
            </a:r>
            <a:r>
              <a:rPr lang="en-US" altLang="en-US" b="1" dirty="0">
                <a:solidFill>
                  <a:schemeClr val="accent1"/>
                </a:solidFill>
              </a:rPr>
              <a:t>highest priority features</a:t>
            </a:r>
            <a:r>
              <a:rPr lang="en-US" altLang="en-US" dirty="0"/>
              <a:t>. </a:t>
            </a:r>
            <a:br>
              <a:rPr lang="en-US" altLang="en-US" dirty="0"/>
            </a:br>
            <a:endParaRPr lang="en-US" altLang="en-US" dirty="0"/>
          </a:p>
          <a:p>
            <a:pPr>
              <a:buSzPct val="125000"/>
              <a:buFont typeface="Gill Sans" pitchFamily="1" charset="0"/>
              <a:buChar char="•"/>
            </a:pPr>
            <a:r>
              <a:rPr lang="en-US" altLang="en-US" dirty="0"/>
              <a:t>Every two weeks to a month anyone can </a:t>
            </a:r>
            <a:r>
              <a:rPr lang="en-US" altLang="en-US" b="1" dirty="0">
                <a:solidFill>
                  <a:schemeClr val="accent1"/>
                </a:solidFill>
              </a:rPr>
              <a:t>see real working software </a:t>
            </a:r>
            <a:r>
              <a:rPr lang="en-US" altLang="en-US" dirty="0"/>
              <a:t>and decide to release it as is or continue to enhance it for another sprint.</a:t>
            </a:r>
          </a:p>
          <a:p>
            <a:endParaRPr lang="en-US" sz="2400" dirty="0"/>
          </a:p>
        </p:txBody>
      </p:sp>
    </p:spTree>
    <p:extLst>
      <p:ext uri="{BB962C8B-B14F-4D97-AF65-F5344CB8AC3E}">
        <p14:creationId xmlns:p14="http://schemas.microsoft.com/office/powerpoint/2010/main" val="263040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Scrum? (cont.)</a:t>
            </a:r>
          </a:p>
        </p:txBody>
      </p:sp>
      <p:sp>
        <p:nvSpPr>
          <p:cNvPr id="3" name="Content Placeholder 2"/>
          <p:cNvSpPr>
            <a:spLocks noGrp="1"/>
          </p:cNvSpPr>
          <p:nvPr>
            <p:ph idx="1"/>
          </p:nvPr>
        </p:nvSpPr>
        <p:spPr>
          <a:xfrm>
            <a:off x="838200" y="1230085"/>
            <a:ext cx="10847832" cy="4657368"/>
          </a:xfrm>
        </p:spPr>
        <p:txBody>
          <a:bodyPr>
            <a:noAutofit/>
          </a:bodyPr>
          <a:lstStyle/>
          <a:p>
            <a:r>
              <a:rPr lang="en-US" dirty="0"/>
              <a:t>Scrum has been used for commercial software, financial applications, ISO 9001-certified applications, video game development, websites, mobiles,24x7 and life-critical systems and more! </a:t>
            </a:r>
            <a:br>
              <a:rPr lang="en-US" dirty="0"/>
            </a:br>
            <a:endParaRPr lang="en-US" dirty="0"/>
          </a:p>
          <a:p>
            <a:r>
              <a:rPr lang="en-US" dirty="0"/>
              <a:t>It has been used by Microsoft, Yahoo, Google, Electronic Arts, High Moon Studios, Nokia, Philips, John Deere, BBC, Capital One…</a:t>
            </a:r>
            <a:br>
              <a:rPr lang="en-US" dirty="0"/>
            </a:br>
            <a:endParaRPr lang="en-US" dirty="0"/>
          </a:p>
          <a:p>
            <a:r>
              <a:rPr lang="en-US" dirty="0"/>
              <a:t>A typical team is 7</a:t>
            </a:r>
            <a:r>
              <a:rPr lang="en-US" altLang="en-US" dirty="0"/>
              <a:t> ±2 people. Scalability comes from teams of teams. Scrum has been used on multiple 500+ person projects</a:t>
            </a:r>
            <a:br>
              <a:rPr lang="en-US" altLang="en-US" dirty="0"/>
            </a:br>
            <a:endParaRPr lang="en-US" altLang="en-US" dirty="0"/>
          </a:p>
          <a:p>
            <a:r>
              <a:rPr lang="en-US" dirty="0"/>
              <a:t>Created/developed by Ken </a:t>
            </a:r>
            <a:r>
              <a:rPr lang="en-US" dirty="0" err="1"/>
              <a:t>Schwaber</a:t>
            </a:r>
            <a:r>
              <a:rPr lang="en-US" dirty="0"/>
              <a:t>, Jeff Sutherland and Mike Cohn.</a:t>
            </a:r>
            <a:br>
              <a:rPr lang="en-US" dirty="0"/>
            </a:br>
            <a:endParaRPr lang="en-US" dirty="0"/>
          </a:p>
          <a:p>
            <a:endParaRPr lang="en-US" dirty="0"/>
          </a:p>
        </p:txBody>
      </p:sp>
    </p:spTree>
    <p:extLst>
      <p:ext uri="{BB962C8B-B14F-4D97-AF65-F5344CB8AC3E}">
        <p14:creationId xmlns:p14="http://schemas.microsoft.com/office/powerpoint/2010/main" val="409298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289" y="1186767"/>
            <a:ext cx="9804400" cy="36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normAutofit fontScale="90000"/>
          </a:bodyPr>
          <a:lstStyle/>
          <a:p>
            <a:r>
              <a:rPr lang="en-US" dirty="0"/>
              <a:t>Scrum Overview</a:t>
            </a:r>
          </a:p>
        </p:txBody>
      </p:sp>
      <p:sp>
        <p:nvSpPr>
          <p:cNvPr id="7" name="TextBox 6"/>
          <p:cNvSpPr txBox="1"/>
          <p:nvPr/>
        </p:nvSpPr>
        <p:spPr>
          <a:xfrm>
            <a:off x="7764381" y="580723"/>
            <a:ext cx="2534652" cy="923330"/>
          </a:xfrm>
          <a:prstGeom prst="rect">
            <a:avLst/>
          </a:prstGeom>
          <a:noFill/>
        </p:spPr>
        <p:txBody>
          <a:bodyPr wrap="square" rtlCol="0">
            <a:spAutoFit/>
          </a:bodyPr>
          <a:lstStyle/>
          <a:p>
            <a:r>
              <a:rPr lang="en-US" dirty="0"/>
              <a:t>Product is designed, coded and tested </a:t>
            </a:r>
            <a:br>
              <a:rPr lang="en-US" dirty="0"/>
            </a:br>
            <a:r>
              <a:rPr lang="en-US" dirty="0"/>
              <a:t>during a Sprint.</a:t>
            </a:r>
          </a:p>
        </p:txBody>
      </p:sp>
      <p:cxnSp>
        <p:nvCxnSpPr>
          <p:cNvPr id="9" name="Straight Arrow Connector 8"/>
          <p:cNvCxnSpPr/>
          <p:nvPr/>
        </p:nvCxnSpPr>
        <p:spPr>
          <a:xfrm flipH="1">
            <a:off x="7074568" y="1504053"/>
            <a:ext cx="1572127" cy="152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55299" y="3164578"/>
            <a:ext cx="907621" cy="369332"/>
          </a:xfrm>
          <a:prstGeom prst="rect">
            <a:avLst/>
          </a:prstGeom>
          <a:noFill/>
        </p:spPr>
        <p:txBody>
          <a:bodyPr wrap="none" rtlCol="0">
            <a:spAutoFit/>
          </a:bodyPr>
          <a:lstStyle/>
          <a:p>
            <a:r>
              <a:rPr lang="en-US" dirty="0"/>
              <a:t>SPRINT</a:t>
            </a:r>
          </a:p>
        </p:txBody>
      </p:sp>
      <p:sp>
        <p:nvSpPr>
          <p:cNvPr id="2" name="Rectangle 1"/>
          <p:cNvSpPr/>
          <p:nvPr/>
        </p:nvSpPr>
        <p:spPr>
          <a:xfrm>
            <a:off x="603738" y="4809392"/>
            <a:ext cx="9120553" cy="646331"/>
          </a:xfrm>
          <a:prstGeom prst="rect">
            <a:avLst/>
          </a:prstGeom>
        </p:spPr>
        <p:txBody>
          <a:bodyPr wrap="square">
            <a:spAutoFit/>
          </a:bodyPr>
          <a:lstStyle/>
          <a:p>
            <a:pPr lvl="1">
              <a:lnSpc>
                <a:spcPct val="200000"/>
              </a:lnSpc>
            </a:pPr>
            <a:r>
              <a:rPr lang="en-US" dirty="0" smtClean="0">
                <a:hlinkClick r:id="rId3"/>
              </a:rPr>
              <a:t>Watch videos: https</a:t>
            </a:r>
            <a:r>
              <a:rPr lang="en-US" dirty="0">
                <a:hlinkClick r:id="rId3"/>
              </a:rPr>
              <a:t>://www.mountaingoatsoftware.com/exclusive/scrum-foundations</a:t>
            </a:r>
            <a:endParaRPr lang="en-US" b="1" dirty="0"/>
          </a:p>
        </p:txBody>
      </p:sp>
    </p:spTree>
    <p:extLst>
      <p:ext uri="{BB962C8B-B14F-4D97-AF65-F5344CB8AC3E}">
        <p14:creationId xmlns:p14="http://schemas.microsoft.com/office/powerpoint/2010/main" val="1252174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Scrum Framework</a:t>
            </a:r>
          </a:p>
        </p:txBody>
      </p:sp>
      <p:grpSp>
        <p:nvGrpSpPr>
          <p:cNvPr id="4" name="Group 2"/>
          <p:cNvGrpSpPr>
            <a:grpSpLocks/>
          </p:cNvGrpSpPr>
          <p:nvPr/>
        </p:nvGrpSpPr>
        <p:grpSpPr bwMode="auto">
          <a:xfrm>
            <a:off x="1423736" y="1206038"/>
            <a:ext cx="3479132" cy="1928230"/>
            <a:chOff x="0" y="0"/>
            <a:chExt cx="2608" cy="1288"/>
          </a:xfrm>
        </p:grpSpPr>
        <p:sp>
          <p:nvSpPr>
            <p:cNvPr id="5"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Product Owner</a:t>
              </a:r>
            </a:p>
            <a:p>
              <a:pPr algn="l" eaLnBrk="1" hangingPunct="1">
                <a:buClr>
                  <a:srgbClr val="FFFFFF"/>
                </a:buClr>
                <a:buSzPct val="125000"/>
                <a:buFont typeface="Gill Sans" pitchFamily="1" charset="0"/>
                <a:buChar char="•"/>
              </a:pPr>
              <a:r>
                <a:rPr lang="en-US" altLang="en-US" sz="2400" dirty="0">
                  <a:solidFill>
                    <a:srgbClr val="FFFFFF"/>
                  </a:solidFill>
                </a:rPr>
                <a:t> Scrum Master</a:t>
              </a:r>
            </a:p>
            <a:p>
              <a:pPr algn="l" eaLnBrk="1" hangingPunct="1">
                <a:buClr>
                  <a:srgbClr val="FFFFFF"/>
                </a:buClr>
                <a:buSzPct val="125000"/>
                <a:buFont typeface="Gill Sans" pitchFamily="1" charset="0"/>
                <a:buChar char="•"/>
              </a:pPr>
              <a:r>
                <a:rPr lang="en-US" altLang="en-US" sz="2400" dirty="0">
                  <a:solidFill>
                    <a:srgbClr val="FFFFFF"/>
                  </a:solidFill>
                </a:rPr>
                <a:t> Team</a:t>
              </a: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Roles</a:t>
              </a:r>
            </a:p>
          </p:txBody>
        </p:sp>
      </p:grpSp>
      <p:grpSp>
        <p:nvGrpSpPr>
          <p:cNvPr id="13" name="Group 11"/>
          <p:cNvGrpSpPr>
            <a:grpSpLocks/>
          </p:cNvGrpSpPr>
          <p:nvPr/>
        </p:nvGrpSpPr>
        <p:grpSpPr bwMode="auto">
          <a:xfrm>
            <a:off x="4057310" y="2345513"/>
            <a:ext cx="3835400" cy="2288506"/>
            <a:chOff x="0" y="0"/>
            <a:chExt cx="2608" cy="1592"/>
          </a:xfrm>
        </p:grpSpPr>
        <p:sp>
          <p:nvSpPr>
            <p:cNvPr id="14"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5"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Sprint planning</a:t>
              </a:r>
            </a:p>
            <a:p>
              <a:pPr algn="l" eaLnBrk="1" hangingPunct="1">
                <a:buClr>
                  <a:srgbClr val="FFFFFF"/>
                </a:buClr>
                <a:buSzPct val="125000"/>
                <a:buFont typeface="Gill Sans" pitchFamily="1" charset="0"/>
                <a:buChar char="•"/>
              </a:pPr>
              <a:r>
                <a:rPr lang="en-US" altLang="en-US" sz="2400" dirty="0">
                  <a:solidFill>
                    <a:srgbClr val="FFFFFF"/>
                  </a:solidFill>
                </a:rPr>
                <a:t> Sprint review</a:t>
              </a:r>
            </a:p>
            <a:p>
              <a:pPr algn="l" eaLnBrk="1" hangingPunct="1">
                <a:buClr>
                  <a:srgbClr val="FFFFFF"/>
                </a:buClr>
                <a:buSzPct val="125000"/>
                <a:buFont typeface="Gill Sans" pitchFamily="1" charset="0"/>
                <a:buChar char="•"/>
              </a:pPr>
              <a:r>
                <a:rPr lang="en-US" altLang="en-US" sz="2400" dirty="0">
                  <a:solidFill>
                    <a:srgbClr val="FFFFFF"/>
                  </a:solidFill>
                </a:rPr>
                <a:t> Sprint retrospective</a:t>
              </a:r>
            </a:p>
            <a:p>
              <a:pPr algn="l" eaLnBrk="1" hangingPunct="1">
                <a:buClr>
                  <a:srgbClr val="FFFFFF"/>
                </a:buClr>
                <a:buSzPct val="125000"/>
                <a:buFont typeface="Gill Sans" pitchFamily="1" charset="0"/>
                <a:buChar char="•"/>
              </a:pPr>
              <a:r>
                <a:rPr lang="en-US" altLang="en-US" sz="2400" dirty="0">
                  <a:solidFill>
                    <a:srgbClr val="FFFFFF"/>
                  </a:solidFill>
                </a:rPr>
                <a:t> Daily scrum meeting</a:t>
              </a:r>
            </a:p>
          </p:txBody>
        </p:sp>
        <p:sp>
          <p:nvSpPr>
            <p:cNvPr id="16"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7"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8"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9"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0"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1"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Ceremonies</a:t>
              </a:r>
            </a:p>
          </p:txBody>
        </p:sp>
      </p:grpSp>
      <p:grpSp>
        <p:nvGrpSpPr>
          <p:cNvPr id="22" name="Group 20"/>
          <p:cNvGrpSpPr>
            <a:grpSpLocks/>
          </p:cNvGrpSpPr>
          <p:nvPr/>
        </p:nvGrpSpPr>
        <p:grpSpPr bwMode="auto">
          <a:xfrm>
            <a:off x="7235755" y="3834968"/>
            <a:ext cx="3797968" cy="1943100"/>
            <a:chOff x="0" y="0"/>
            <a:chExt cx="2608" cy="1288"/>
          </a:xfrm>
        </p:grpSpPr>
        <p:sp>
          <p:nvSpPr>
            <p:cNvPr id="23" name="AutoShape 21"/>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24"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Product backlog</a:t>
              </a:r>
            </a:p>
            <a:p>
              <a:pPr algn="l" eaLnBrk="1" hangingPunct="1">
                <a:buClr>
                  <a:srgbClr val="FFFFFF"/>
                </a:buClr>
                <a:buSzPct val="125000"/>
                <a:buFont typeface="Gill Sans" pitchFamily="1" charset="0"/>
                <a:buChar char="•"/>
              </a:pPr>
              <a:r>
                <a:rPr lang="en-US" altLang="en-US" sz="2400" dirty="0">
                  <a:solidFill>
                    <a:srgbClr val="FFFFFF"/>
                  </a:solidFill>
                </a:rPr>
                <a:t> Sprint backlog</a:t>
              </a:r>
            </a:p>
            <a:p>
              <a:pPr algn="l" eaLnBrk="1" hangingPunct="1">
                <a:buClr>
                  <a:srgbClr val="FFFFFF"/>
                </a:buClr>
                <a:buSzPct val="125000"/>
                <a:buFont typeface="Gill Sans" pitchFamily="1" charset="0"/>
                <a:buChar char="•"/>
              </a:pPr>
              <a:r>
                <a:rPr lang="en-US" altLang="en-US" sz="2400" dirty="0">
                  <a:solidFill>
                    <a:srgbClr val="FFFFFF"/>
                  </a:solidFill>
                </a:rPr>
                <a:t> </a:t>
              </a:r>
              <a:r>
                <a:rPr lang="en-US" altLang="en-US" sz="2400" dirty="0" err="1">
                  <a:solidFill>
                    <a:srgbClr val="FFFFFF"/>
                  </a:solidFill>
                </a:rPr>
                <a:t>Burndown</a:t>
              </a:r>
              <a:r>
                <a:rPr lang="en-US" altLang="en-US" sz="2400" dirty="0">
                  <a:solidFill>
                    <a:srgbClr val="FFFFFF"/>
                  </a:solidFill>
                </a:rPr>
                <a:t> charts</a:t>
              </a:r>
            </a:p>
          </p:txBody>
        </p:sp>
        <p:sp>
          <p:nvSpPr>
            <p:cNvPr id="2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30"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Artifacts</a:t>
              </a:r>
            </a:p>
          </p:txBody>
        </p:sp>
      </p:grpSp>
    </p:spTree>
    <p:extLst>
      <p:ext uri="{BB962C8B-B14F-4D97-AF65-F5344CB8AC3E}">
        <p14:creationId xmlns:p14="http://schemas.microsoft.com/office/powerpoint/2010/main" val="3833892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Scrum Framework: Roles</a:t>
            </a:r>
          </a:p>
        </p:txBody>
      </p:sp>
      <p:grpSp>
        <p:nvGrpSpPr>
          <p:cNvPr id="4" name="Group 2"/>
          <p:cNvGrpSpPr>
            <a:grpSpLocks/>
          </p:cNvGrpSpPr>
          <p:nvPr/>
        </p:nvGrpSpPr>
        <p:grpSpPr bwMode="auto">
          <a:xfrm>
            <a:off x="1423736" y="1206038"/>
            <a:ext cx="3479132" cy="1928230"/>
            <a:chOff x="0" y="0"/>
            <a:chExt cx="2608" cy="1288"/>
          </a:xfrm>
        </p:grpSpPr>
        <p:sp>
          <p:nvSpPr>
            <p:cNvPr id="5"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Product Owner</a:t>
              </a:r>
            </a:p>
            <a:p>
              <a:pPr algn="l" eaLnBrk="1" hangingPunct="1">
                <a:buClr>
                  <a:srgbClr val="FFFFFF"/>
                </a:buClr>
                <a:buSzPct val="125000"/>
                <a:buFont typeface="Gill Sans" pitchFamily="1" charset="0"/>
                <a:buChar char="•"/>
              </a:pPr>
              <a:r>
                <a:rPr lang="en-US" altLang="en-US" sz="2400" dirty="0">
                  <a:solidFill>
                    <a:srgbClr val="FFFFFF"/>
                  </a:solidFill>
                </a:rPr>
                <a:t> Scrum Master</a:t>
              </a:r>
            </a:p>
            <a:p>
              <a:pPr algn="l" eaLnBrk="1" hangingPunct="1">
                <a:buClr>
                  <a:srgbClr val="FFFFFF"/>
                </a:buClr>
                <a:buSzPct val="125000"/>
                <a:buFont typeface="Gill Sans" pitchFamily="1" charset="0"/>
                <a:buChar char="•"/>
              </a:pPr>
              <a:r>
                <a:rPr lang="en-US" altLang="en-US" sz="2400" dirty="0">
                  <a:solidFill>
                    <a:srgbClr val="FFFFFF"/>
                  </a:solidFill>
                </a:rPr>
                <a:t> Team</a:t>
              </a: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Roles</a:t>
              </a:r>
            </a:p>
          </p:txBody>
        </p:sp>
      </p:grpSp>
      <p:grpSp>
        <p:nvGrpSpPr>
          <p:cNvPr id="13" name="Group 11"/>
          <p:cNvGrpSpPr>
            <a:grpSpLocks/>
          </p:cNvGrpSpPr>
          <p:nvPr/>
        </p:nvGrpSpPr>
        <p:grpSpPr bwMode="auto">
          <a:xfrm>
            <a:off x="4057310" y="2345513"/>
            <a:ext cx="3835400" cy="2288506"/>
            <a:chOff x="0" y="0"/>
            <a:chExt cx="2608" cy="1592"/>
          </a:xfrm>
        </p:grpSpPr>
        <p:sp>
          <p:nvSpPr>
            <p:cNvPr id="14" name="AutoShape 12"/>
            <p:cNvSpPr>
              <a:spLocks/>
            </p:cNvSpPr>
            <p:nvPr/>
          </p:nvSpPr>
          <p:spPr bwMode="auto">
            <a:xfrm>
              <a:off x="8" y="0"/>
              <a:ext cx="2600" cy="1592"/>
            </a:xfrm>
            <a:prstGeom prst="roundRect">
              <a:avLst>
                <a:gd name="adj" fmla="val 12060"/>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6"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7"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8"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9"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0"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1"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Ceremonies</a:t>
              </a:r>
            </a:p>
          </p:txBody>
        </p:sp>
      </p:grpSp>
      <p:grpSp>
        <p:nvGrpSpPr>
          <p:cNvPr id="22" name="Group 20"/>
          <p:cNvGrpSpPr>
            <a:grpSpLocks/>
          </p:cNvGrpSpPr>
          <p:nvPr/>
        </p:nvGrpSpPr>
        <p:grpSpPr bwMode="auto">
          <a:xfrm>
            <a:off x="7235755" y="3834968"/>
            <a:ext cx="3797968" cy="1943100"/>
            <a:chOff x="0" y="0"/>
            <a:chExt cx="2608" cy="1288"/>
          </a:xfrm>
        </p:grpSpPr>
        <p:sp>
          <p:nvSpPr>
            <p:cNvPr id="23" name="AutoShape 21"/>
            <p:cNvSpPr>
              <a:spLocks/>
            </p:cNvSpPr>
            <p:nvPr/>
          </p:nvSpPr>
          <p:spPr bwMode="auto">
            <a:xfrm>
              <a:off x="8" y="0"/>
              <a:ext cx="2600" cy="1288"/>
            </a:xfrm>
            <a:prstGeom prst="roundRect">
              <a:avLst>
                <a:gd name="adj" fmla="val 14903"/>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2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30"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Artifacts</a:t>
              </a:r>
            </a:p>
          </p:txBody>
        </p:sp>
      </p:grpSp>
    </p:spTree>
    <p:extLst>
      <p:ext uri="{BB962C8B-B14F-4D97-AF65-F5344CB8AC3E}">
        <p14:creationId xmlns:p14="http://schemas.microsoft.com/office/powerpoint/2010/main" val="1302182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Owner</a:t>
            </a:r>
          </a:p>
        </p:txBody>
      </p:sp>
      <p:sp>
        <p:nvSpPr>
          <p:cNvPr id="13" name="Content Placeholder 12"/>
          <p:cNvSpPr>
            <a:spLocks noGrp="1"/>
          </p:cNvSpPr>
          <p:nvPr>
            <p:ph idx="1"/>
          </p:nvPr>
        </p:nvSpPr>
        <p:spPr>
          <a:xfrm>
            <a:off x="838200" y="1230085"/>
            <a:ext cx="10515600" cy="4753620"/>
          </a:xfrm>
        </p:spPr>
        <p:txBody>
          <a:bodyPr>
            <a:normAutofit fontScale="92500" lnSpcReduction="20000"/>
          </a:bodyPr>
          <a:lstStyle/>
          <a:p>
            <a:r>
              <a:rPr lang="en-US" altLang="en-US" sz="2600" dirty="0" err="1"/>
              <a:t>Maximises</a:t>
            </a:r>
            <a:r>
              <a:rPr lang="en-US" altLang="en-US" sz="2600" dirty="0"/>
              <a:t> ROI by directing the team towards the</a:t>
            </a:r>
            <a:br>
              <a:rPr lang="en-US" altLang="en-US" sz="2600" dirty="0"/>
            </a:br>
            <a:r>
              <a:rPr lang="en-US" altLang="en-US" sz="2600" dirty="0"/>
              <a:t>most valuable work and away from the less valuable work.</a:t>
            </a:r>
            <a:br>
              <a:rPr lang="en-US" altLang="en-US" sz="2600" dirty="0"/>
            </a:br>
            <a:endParaRPr lang="en-US" altLang="en-US" sz="2600" dirty="0"/>
          </a:p>
          <a:p>
            <a:r>
              <a:rPr lang="en-US" altLang="en-US" sz="2600" dirty="0"/>
              <a:t>Controls the priority of the items in the team’s backlog.</a:t>
            </a:r>
            <a:br>
              <a:rPr lang="en-US" altLang="en-US" sz="2600" dirty="0"/>
            </a:br>
            <a:endParaRPr lang="en-US" altLang="en-US" sz="2600" dirty="0"/>
          </a:p>
          <a:p>
            <a:r>
              <a:rPr lang="en-US" altLang="en-US" sz="2600" dirty="0"/>
              <a:t>Makes sure the team fully understands the requirements.</a:t>
            </a:r>
            <a:br>
              <a:rPr lang="en-US" altLang="en-US" sz="2600" dirty="0"/>
            </a:br>
            <a:endParaRPr lang="en-US" altLang="en-US" sz="2600" dirty="0"/>
          </a:p>
          <a:p>
            <a:r>
              <a:rPr lang="en-US" altLang="en-US" sz="2600" dirty="0"/>
              <a:t>Is responsible for recording the product requirements.</a:t>
            </a:r>
            <a:br>
              <a:rPr lang="en-US" altLang="en-US" sz="2600" dirty="0"/>
            </a:br>
            <a:r>
              <a:rPr lang="en-US" altLang="en-US" sz="2600" dirty="0"/>
              <a:t>Often as user stories:</a:t>
            </a:r>
            <a:br>
              <a:rPr lang="en-US" altLang="en-US" sz="2600" dirty="0"/>
            </a:br>
            <a:r>
              <a:rPr lang="en-US" altLang="en-US" sz="2600" dirty="0"/>
              <a:t>as a &lt;role&gt; I want a &lt;feature&gt; so that I can &lt;accomplish something&gt;</a:t>
            </a:r>
            <a:br>
              <a:rPr lang="en-US" altLang="en-US" sz="2600" dirty="0"/>
            </a:br>
            <a:endParaRPr lang="en-US" altLang="en-US" sz="2600" dirty="0"/>
          </a:p>
          <a:p>
            <a:r>
              <a:rPr lang="en-US" altLang="en-US" sz="2600" dirty="0"/>
              <a:t>Adjusts features and priority every iteration, as needed.</a:t>
            </a:r>
            <a:br>
              <a:rPr lang="en-US" altLang="en-US" sz="2600" dirty="0"/>
            </a:br>
            <a:endParaRPr lang="en-US" altLang="en-US" sz="2600" dirty="0"/>
          </a:p>
          <a:p>
            <a:r>
              <a:rPr lang="en-US" altLang="en-US" sz="2600" dirty="0"/>
              <a:t>Accepts or rejects work results.</a:t>
            </a:r>
          </a:p>
          <a:p>
            <a:endParaRPr lang="en-US" sz="2600" dirty="0"/>
          </a:p>
        </p:txBody>
      </p:sp>
      <p:grpSp>
        <p:nvGrpSpPr>
          <p:cNvPr id="4" name="Group 2"/>
          <p:cNvGrpSpPr>
            <a:grpSpLocks/>
          </p:cNvGrpSpPr>
          <p:nvPr/>
        </p:nvGrpSpPr>
        <p:grpSpPr bwMode="auto">
          <a:xfrm>
            <a:off x="9384632" y="212732"/>
            <a:ext cx="2598174" cy="1455647"/>
            <a:chOff x="0" y="0"/>
            <a:chExt cx="2608" cy="1288"/>
          </a:xfrm>
        </p:grpSpPr>
        <p:sp>
          <p:nvSpPr>
            <p:cNvPr id="5"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207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b="1" dirty="0">
                  <a:solidFill>
                    <a:srgbClr val="FFFFFF"/>
                  </a:solidFill>
                </a:rPr>
                <a:t> Product Owner</a:t>
              </a:r>
            </a:p>
            <a:p>
              <a:pPr algn="l" eaLnBrk="1" hangingPunct="1">
                <a:buClr>
                  <a:srgbClr val="FFFFFF"/>
                </a:buClr>
                <a:buSzPct val="125000"/>
                <a:buFont typeface="Gill Sans" pitchFamily="1" charset="0"/>
                <a:buChar char="•"/>
              </a:pPr>
              <a:r>
                <a:rPr lang="en-US" altLang="en-US" sz="1800" dirty="0">
                  <a:solidFill>
                    <a:srgbClr val="FFFFFF"/>
                  </a:solidFill>
                </a:rPr>
                <a:t> Scrum Master</a:t>
              </a:r>
            </a:p>
            <a:p>
              <a:pPr algn="l" eaLnBrk="1" hangingPunct="1">
                <a:buClr>
                  <a:srgbClr val="FFFFFF"/>
                </a:buClr>
                <a:buSzPct val="125000"/>
                <a:buFont typeface="Gill Sans" pitchFamily="1" charset="0"/>
                <a:buChar char="•"/>
              </a:pPr>
              <a:r>
                <a:rPr lang="en-US" altLang="en-US" sz="1800" dirty="0">
                  <a:solidFill>
                    <a:srgbClr val="FFFFFF"/>
                  </a:solidFill>
                </a:rPr>
                <a:t> Team</a:t>
              </a: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Roles</a:t>
              </a:r>
            </a:p>
          </p:txBody>
        </p:sp>
      </p:grpSp>
    </p:spTree>
    <p:extLst>
      <p:ext uri="{BB962C8B-B14F-4D97-AF65-F5344CB8AC3E}">
        <p14:creationId xmlns:p14="http://schemas.microsoft.com/office/powerpoint/2010/main" val="1603110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Scrum Master</a:t>
            </a:r>
          </a:p>
        </p:txBody>
      </p:sp>
      <p:sp>
        <p:nvSpPr>
          <p:cNvPr id="3" name="Content Placeholder 2"/>
          <p:cNvSpPr>
            <a:spLocks noGrp="1"/>
          </p:cNvSpPr>
          <p:nvPr>
            <p:ph idx="1"/>
          </p:nvPr>
        </p:nvSpPr>
        <p:spPr>
          <a:xfrm>
            <a:off x="838200" y="1230085"/>
            <a:ext cx="10515600" cy="4769662"/>
          </a:xfrm>
        </p:spPr>
        <p:txBody>
          <a:bodyPr>
            <a:normAutofit lnSpcReduction="10000"/>
          </a:bodyPr>
          <a:lstStyle/>
          <a:p>
            <a:r>
              <a:rPr lang="en-US" sz="2600" dirty="0">
                <a:sym typeface="Gill Sans" charset="0"/>
              </a:rPr>
              <a:t>Acts as a coach, guiding the team  to increase their</a:t>
            </a:r>
            <a:br>
              <a:rPr lang="en-US" sz="2600" dirty="0">
                <a:sym typeface="Gill Sans" charset="0"/>
              </a:rPr>
            </a:br>
            <a:r>
              <a:rPr lang="en-US" sz="2600" dirty="0">
                <a:sym typeface="Gill Sans" charset="0"/>
              </a:rPr>
              <a:t>cohesiveness, self-organisation and performance.</a:t>
            </a:r>
            <a:br>
              <a:rPr lang="en-US" sz="2600" dirty="0">
                <a:sym typeface="Gill Sans" charset="0"/>
              </a:rPr>
            </a:br>
            <a:endParaRPr lang="en-US" sz="2600" dirty="0">
              <a:sym typeface="Gill Sans" charset="0"/>
            </a:endParaRPr>
          </a:p>
          <a:p>
            <a:r>
              <a:rPr lang="en-US" sz="2600" dirty="0">
                <a:sym typeface="Gill Sans" charset="0"/>
              </a:rPr>
              <a:t>Is responsible for enacting Scrum values and practices.</a:t>
            </a:r>
            <a:br>
              <a:rPr lang="en-US" sz="2600" dirty="0">
                <a:sym typeface="Gill Sans" charset="0"/>
              </a:rPr>
            </a:br>
            <a:endParaRPr lang="en-US" sz="2600" dirty="0">
              <a:sym typeface="Gill Sans" charset="0"/>
            </a:endParaRPr>
          </a:p>
          <a:p>
            <a:r>
              <a:rPr lang="en-US" sz="2600" dirty="0">
                <a:sym typeface="Gill Sans" charset="0"/>
              </a:rPr>
              <a:t>Ensures that the team is fully functional and productive by removing </a:t>
            </a:r>
            <a:br>
              <a:rPr lang="en-US" sz="2600" dirty="0">
                <a:sym typeface="Gill Sans" charset="0"/>
              </a:rPr>
            </a:br>
            <a:r>
              <a:rPr lang="en-US" sz="2600" dirty="0">
                <a:sym typeface="Gill Sans" charset="0"/>
              </a:rPr>
              <a:t>any impediments that may arise.</a:t>
            </a:r>
            <a:br>
              <a:rPr lang="en-US" sz="2600" dirty="0">
                <a:sym typeface="Gill Sans" charset="0"/>
              </a:rPr>
            </a:br>
            <a:endParaRPr lang="en-US" sz="2600" dirty="0">
              <a:sym typeface="Gill Sans" charset="0"/>
            </a:endParaRPr>
          </a:p>
          <a:p>
            <a:r>
              <a:rPr lang="en-US" sz="2600" dirty="0">
                <a:sym typeface="Gill Sans" charset="0"/>
              </a:rPr>
              <a:t>Shields the team from external interferences.</a:t>
            </a:r>
          </a:p>
          <a:p>
            <a:endParaRPr lang="en-US" sz="2600" dirty="0">
              <a:sym typeface="Gill Sans" charset="0"/>
            </a:endParaRPr>
          </a:p>
          <a:p>
            <a:r>
              <a:rPr lang="en-US" sz="2600" dirty="0">
                <a:sym typeface="Gill Sans" charset="0"/>
              </a:rPr>
              <a:t>Not a team boss.</a:t>
            </a:r>
            <a:br>
              <a:rPr lang="en-US" sz="2600" dirty="0">
                <a:sym typeface="Gill Sans" charset="0"/>
              </a:rPr>
            </a:br>
            <a:r>
              <a:rPr lang="en-US" sz="2600" dirty="0">
                <a:sym typeface="Gill Sans" charset="0"/>
              </a:rPr>
              <a:t>A peer position set apart by knowledge and responsibilities (not rank!)</a:t>
            </a:r>
          </a:p>
          <a:p>
            <a:endParaRPr lang="en-US" dirty="0"/>
          </a:p>
        </p:txBody>
      </p:sp>
      <p:grpSp>
        <p:nvGrpSpPr>
          <p:cNvPr id="4" name="Group 2"/>
          <p:cNvGrpSpPr>
            <a:grpSpLocks/>
          </p:cNvGrpSpPr>
          <p:nvPr/>
        </p:nvGrpSpPr>
        <p:grpSpPr bwMode="auto">
          <a:xfrm>
            <a:off x="9384632" y="212732"/>
            <a:ext cx="2598174" cy="1455647"/>
            <a:chOff x="0" y="0"/>
            <a:chExt cx="2608" cy="1288"/>
          </a:xfrm>
        </p:grpSpPr>
        <p:sp>
          <p:nvSpPr>
            <p:cNvPr id="5"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2172"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Product Owner</a:t>
              </a:r>
            </a:p>
            <a:p>
              <a:pPr algn="l" eaLnBrk="1" hangingPunct="1">
                <a:buClr>
                  <a:srgbClr val="FFFFFF"/>
                </a:buClr>
                <a:buSzPct val="125000"/>
                <a:buFont typeface="Gill Sans" pitchFamily="1" charset="0"/>
                <a:buChar char="•"/>
              </a:pPr>
              <a:r>
                <a:rPr lang="en-US" altLang="en-US" sz="1800" b="1" dirty="0">
                  <a:solidFill>
                    <a:srgbClr val="FFFFFF"/>
                  </a:solidFill>
                </a:rPr>
                <a:t> Scrum Master</a:t>
              </a:r>
            </a:p>
            <a:p>
              <a:pPr algn="l" eaLnBrk="1" hangingPunct="1">
                <a:buClr>
                  <a:srgbClr val="FFFFFF"/>
                </a:buClr>
                <a:buSzPct val="125000"/>
                <a:buFont typeface="Gill Sans" pitchFamily="1" charset="0"/>
                <a:buChar char="•"/>
              </a:pPr>
              <a:r>
                <a:rPr lang="en-US" altLang="en-US" sz="1800" dirty="0">
                  <a:solidFill>
                    <a:srgbClr val="FFFFFF"/>
                  </a:solidFill>
                </a:rPr>
                <a:t> Team</a:t>
              </a: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Roles</a:t>
              </a:r>
            </a:p>
          </p:txBody>
        </p:sp>
      </p:grpSp>
    </p:spTree>
    <p:extLst>
      <p:ext uri="{BB962C8B-B14F-4D97-AF65-F5344CB8AC3E}">
        <p14:creationId xmlns:p14="http://schemas.microsoft.com/office/powerpoint/2010/main" val="2653069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a:t>
            </a:r>
            <a:endParaRPr lang="en-US" dirty="0"/>
          </a:p>
        </p:txBody>
      </p:sp>
      <p:sp>
        <p:nvSpPr>
          <p:cNvPr id="3" name="Content Placeholder 2"/>
          <p:cNvSpPr>
            <a:spLocks noGrp="1"/>
          </p:cNvSpPr>
          <p:nvPr>
            <p:ph idx="1"/>
          </p:nvPr>
        </p:nvSpPr>
        <p:spPr>
          <a:xfrm>
            <a:off x="838199" y="1230085"/>
            <a:ext cx="10886955" cy="4103915"/>
          </a:xfrm>
        </p:spPr>
        <p:txBody>
          <a:bodyPr/>
          <a:lstStyle/>
          <a:p>
            <a:r>
              <a:rPr lang="en-US" dirty="0" smtClean="0"/>
              <a:t>Created in the 1950’s and used up to 1980’s software development. </a:t>
            </a:r>
          </a:p>
          <a:p>
            <a:r>
              <a:rPr lang="en-US" dirty="0" smtClean="0"/>
              <a:t>Popular languages of the era (not OOP): </a:t>
            </a:r>
          </a:p>
          <a:p>
            <a:pPr lvl="1"/>
            <a:r>
              <a:rPr lang="en-US" dirty="0" smtClean="0"/>
              <a:t>Assembly language (1949) </a:t>
            </a:r>
          </a:p>
          <a:p>
            <a:pPr lvl="1"/>
            <a:r>
              <a:rPr lang="en-US" dirty="0" smtClean="0"/>
              <a:t>Fortran (1958) </a:t>
            </a:r>
          </a:p>
          <a:p>
            <a:pPr lvl="1"/>
            <a:r>
              <a:rPr lang="en-US" dirty="0" smtClean="0"/>
              <a:t>Pascal (1970) </a:t>
            </a:r>
          </a:p>
          <a:p>
            <a:pPr lvl="1"/>
            <a:r>
              <a:rPr lang="en-US" dirty="0" smtClean="0"/>
              <a:t>C (1972) </a:t>
            </a:r>
          </a:p>
          <a:p>
            <a:r>
              <a:rPr lang="en-US" dirty="0" smtClean="0"/>
              <a:t>C++ was created in 1985 (OOP) </a:t>
            </a:r>
            <a:r>
              <a:rPr lang="en-US" dirty="0"/>
              <a:t/>
            </a:r>
            <a:br>
              <a:rPr lang="en-US" dirty="0"/>
            </a:br>
            <a:endParaRPr lang="en-US" dirty="0"/>
          </a:p>
        </p:txBody>
      </p:sp>
      <p:sp>
        <p:nvSpPr>
          <p:cNvPr id="5" name="TextBox 4"/>
          <p:cNvSpPr txBox="1"/>
          <p:nvPr/>
        </p:nvSpPr>
        <p:spPr>
          <a:xfrm>
            <a:off x="7149775" y="5822140"/>
            <a:ext cx="4958793" cy="276999"/>
          </a:xfrm>
          <a:prstGeom prst="rect">
            <a:avLst/>
          </a:prstGeom>
          <a:noFill/>
        </p:spPr>
        <p:txBody>
          <a:bodyPr wrap="none" rtlCol="0">
            <a:spAutoFit/>
          </a:bodyPr>
          <a:lstStyle/>
          <a:p>
            <a:r>
              <a:rPr lang="en-US" sz="1200" dirty="0"/>
              <a:t>[Taken from https://</a:t>
            </a:r>
            <a:r>
              <a:rPr lang="en-US" sz="1200" dirty="0" err="1"/>
              <a:t>www.versionone.com</a:t>
            </a:r>
            <a:r>
              <a:rPr lang="en-US" sz="1200" dirty="0"/>
              <a:t>/agile-101/agile-methodologies/]</a:t>
            </a:r>
          </a:p>
        </p:txBody>
      </p:sp>
      <p:pic>
        <p:nvPicPr>
          <p:cNvPr id="1026" name="Picture 2" descr="https://upload.wikimedia.org/wikipedia/commons/thumb/e/e2/Waterfall_model.svg/1280px-Waterfall_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515" y="2325117"/>
            <a:ext cx="4262106" cy="319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8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a:t>
            </a:r>
          </a:p>
        </p:txBody>
      </p:sp>
      <p:sp>
        <p:nvSpPr>
          <p:cNvPr id="3" name="Content Placeholder 2"/>
          <p:cNvSpPr>
            <a:spLocks noGrp="1"/>
          </p:cNvSpPr>
          <p:nvPr>
            <p:ph idx="1"/>
          </p:nvPr>
        </p:nvSpPr>
        <p:spPr/>
        <p:txBody>
          <a:bodyPr>
            <a:normAutofit fontScale="92500" lnSpcReduction="10000"/>
          </a:bodyPr>
          <a:lstStyle/>
          <a:p>
            <a:r>
              <a:rPr lang="en-US" dirty="0"/>
              <a:t>Typically consists of 5-9 people.</a:t>
            </a:r>
            <a:br>
              <a:rPr lang="en-US" dirty="0"/>
            </a:br>
            <a:endParaRPr lang="en-US" dirty="0"/>
          </a:p>
          <a:p>
            <a:r>
              <a:rPr lang="en-US" dirty="0">
                <a:sym typeface="Gill Sans" charset="0"/>
              </a:rPr>
              <a:t>Cross-functional: Programmers, testers, designers, etc.</a:t>
            </a:r>
            <a:br>
              <a:rPr lang="en-US" dirty="0">
                <a:sym typeface="Gill Sans" charset="0"/>
              </a:rPr>
            </a:br>
            <a:endParaRPr lang="en-US" dirty="0">
              <a:sym typeface="Gill Sans" charset="0"/>
            </a:endParaRPr>
          </a:p>
          <a:p>
            <a:r>
              <a:rPr lang="en-US" dirty="0">
                <a:sym typeface="Gill Sans" charset="0"/>
              </a:rPr>
              <a:t>Members should be full-time</a:t>
            </a:r>
            <a:br>
              <a:rPr lang="en-US" dirty="0">
                <a:sym typeface="Gill Sans" charset="0"/>
              </a:rPr>
            </a:br>
            <a:r>
              <a:rPr lang="en-US" dirty="0">
                <a:sym typeface="Gill Sans" charset="0"/>
              </a:rPr>
              <a:t>(although there may be exceptions, e.g. Database Administrator).</a:t>
            </a:r>
            <a:br>
              <a:rPr lang="en-US" dirty="0">
                <a:sym typeface="Gill Sans" charset="0"/>
              </a:rPr>
            </a:br>
            <a:endParaRPr lang="en-US" dirty="0">
              <a:sym typeface="Gill Sans" charset="0"/>
            </a:endParaRPr>
          </a:p>
          <a:p>
            <a:r>
              <a:rPr lang="en-US" dirty="0">
                <a:sym typeface="Gill Sans" charset="0"/>
              </a:rPr>
              <a:t>Teams are self-organizing (preferably with no titles/hierarchy).</a:t>
            </a:r>
            <a:br>
              <a:rPr lang="en-US" dirty="0">
                <a:sym typeface="Gill Sans" charset="0"/>
              </a:rPr>
            </a:br>
            <a:endParaRPr lang="en-US" dirty="0">
              <a:sym typeface="Gill Sans" charset="0"/>
            </a:endParaRPr>
          </a:p>
          <a:p>
            <a:r>
              <a:rPr lang="en-US" dirty="0">
                <a:sym typeface="Gill Sans" charset="0"/>
              </a:rPr>
              <a:t>Membership should change only between sprints.</a:t>
            </a:r>
            <a:br>
              <a:rPr lang="en-US" dirty="0">
                <a:sym typeface="Gill Sans" charset="0"/>
              </a:rPr>
            </a:br>
            <a:r>
              <a:rPr lang="en-US" dirty="0">
                <a:sym typeface="Gill Sans" charset="0"/>
              </a:rPr>
              <a:t>You have been given the names of the members in your Scrum Team.</a:t>
            </a:r>
          </a:p>
          <a:p>
            <a:endParaRPr lang="en-US" dirty="0"/>
          </a:p>
        </p:txBody>
      </p:sp>
      <p:grpSp>
        <p:nvGrpSpPr>
          <p:cNvPr id="4" name="Group 2"/>
          <p:cNvGrpSpPr>
            <a:grpSpLocks/>
          </p:cNvGrpSpPr>
          <p:nvPr/>
        </p:nvGrpSpPr>
        <p:grpSpPr bwMode="auto">
          <a:xfrm>
            <a:off x="9384632" y="212732"/>
            <a:ext cx="2598174" cy="1455647"/>
            <a:chOff x="0" y="0"/>
            <a:chExt cx="2608" cy="1288"/>
          </a:xfrm>
        </p:grpSpPr>
        <p:sp>
          <p:nvSpPr>
            <p:cNvPr id="5"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Product Owner</a:t>
              </a:r>
            </a:p>
            <a:p>
              <a:pPr algn="l" eaLnBrk="1" hangingPunct="1">
                <a:buClr>
                  <a:srgbClr val="FFFFFF"/>
                </a:buClr>
                <a:buSzPct val="125000"/>
                <a:buFont typeface="Gill Sans" pitchFamily="1" charset="0"/>
                <a:buChar char="•"/>
              </a:pPr>
              <a:r>
                <a:rPr lang="en-US" altLang="en-US" sz="1800" dirty="0">
                  <a:solidFill>
                    <a:srgbClr val="FFFFFF"/>
                  </a:solidFill>
                </a:rPr>
                <a:t> Scrum Master</a:t>
              </a:r>
            </a:p>
            <a:p>
              <a:pPr algn="l" eaLnBrk="1" hangingPunct="1">
                <a:buClr>
                  <a:srgbClr val="FFFFFF"/>
                </a:buClr>
                <a:buSzPct val="125000"/>
                <a:buFont typeface="Gill Sans" pitchFamily="1" charset="0"/>
                <a:buChar char="•"/>
              </a:pPr>
              <a:r>
                <a:rPr lang="en-US" altLang="en-US" sz="1800" b="1" dirty="0">
                  <a:solidFill>
                    <a:srgbClr val="FFFFFF"/>
                  </a:solidFill>
                </a:rPr>
                <a:t> Team</a:t>
              </a: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Roles</a:t>
              </a:r>
            </a:p>
          </p:txBody>
        </p:sp>
      </p:grpSp>
    </p:spTree>
    <p:extLst>
      <p:ext uri="{BB962C8B-B14F-4D97-AF65-F5344CB8AC3E}">
        <p14:creationId xmlns:p14="http://schemas.microsoft.com/office/powerpoint/2010/main" val="573624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Scrum Framework: Ceremonies</a:t>
            </a:r>
          </a:p>
        </p:txBody>
      </p:sp>
      <p:grpSp>
        <p:nvGrpSpPr>
          <p:cNvPr id="4" name="Group 2"/>
          <p:cNvGrpSpPr>
            <a:grpSpLocks/>
          </p:cNvGrpSpPr>
          <p:nvPr/>
        </p:nvGrpSpPr>
        <p:grpSpPr bwMode="auto">
          <a:xfrm>
            <a:off x="1423736" y="1206038"/>
            <a:ext cx="3479132" cy="1928230"/>
            <a:chOff x="0" y="0"/>
            <a:chExt cx="2608" cy="1288"/>
          </a:xfrm>
        </p:grpSpPr>
        <p:sp>
          <p:nvSpPr>
            <p:cNvPr id="5" name="AutoShape 3"/>
            <p:cNvSpPr>
              <a:spLocks/>
            </p:cNvSpPr>
            <p:nvPr/>
          </p:nvSpPr>
          <p:spPr bwMode="auto">
            <a:xfrm>
              <a:off x="8" y="0"/>
              <a:ext cx="2600" cy="1288"/>
            </a:xfrm>
            <a:prstGeom prst="roundRect">
              <a:avLst>
                <a:gd name="adj" fmla="val 14903"/>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Roles</a:t>
              </a:r>
            </a:p>
          </p:txBody>
        </p:sp>
      </p:grpSp>
      <p:grpSp>
        <p:nvGrpSpPr>
          <p:cNvPr id="13" name="Group 11"/>
          <p:cNvGrpSpPr>
            <a:grpSpLocks/>
          </p:cNvGrpSpPr>
          <p:nvPr/>
        </p:nvGrpSpPr>
        <p:grpSpPr bwMode="auto">
          <a:xfrm>
            <a:off x="4057310" y="2345513"/>
            <a:ext cx="3835400" cy="2288506"/>
            <a:chOff x="0" y="0"/>
            <a:chExt cx="2608" cy="1592"/>
          </a:xfrm>
        </p:grpSpPr>
        <p:sp>
          <p:nvSpPr>
            <p:cNvPr id="14"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5"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Sprint planning</a:t>
              </a:r>
            </a:p>
            <a:p>
              <a:pPr algn="l" eaLnBrk="1" hangingPunct="1">
                <a:buClr>
                  <a:srgbClr val="FFFFFF"/>
                </a:buClr>
                <a:buSzPct val="125000"/>
                <a:buFont typeface="Gill Sans" pitchFamily="1" charset="0"/>
                <a:buChar char="•"/>
              </a:pPr>
              <a:r>
                <a:rPr lang="en-US" altLang="en-US" sz="2400" dirty="0">
                  <a:solidFill>
                    <a:srgbClr val="FFFFFF"/>
                  </a:solidFill>
                </a:rPr>
                <a:t> Sprint review</a:t>
              </a:r>
            </a:p>
            <a:p>
              <a:pPr algn="l" eaLnBrk="1" hangingPunct="1">
                <a:buClr>
                  <a:srgbClr val="FFFFFF"/>
                </a:buClr>
                <a:buSzPct val="125000"/>
                <a:buFont typeface="Gill Sans" pitchFamily="1" charset="0"/>
                <a:buChar char="•"/>
              </a:pPr>
              <a:r>
                <a:rPr lang="en-US" altLang="en-US" sz="2400" dirty="0">
                  <a:solidFill>
                    <a:srgbClr val="FFFFFF"/>
                  </a:solidFill>
                </a:rPr>
                <a:t> Sprint retrospective</a:t>
              </a:r>
            </a:p>
            <a:p>
              <a:pPr algn="l" eaLnBrk="1" hangingPunct="1">
                <a:buClr>
                  <a:srgbClr val="FFFFFF"/>
                </a:buClr>
                <a:buSzPct val="125000"/>
                <a:buFont typeface="Gill Sans" pitchFamily="1" charset="0"/>
                <a:buChar char="•"/>
              </a:pPr>
              <a:r>
                <a:rPr lang="en-US" altLang="en-US" sz="2400" dirty="0">
                  <a:solidFill>
                    <a:srgbClr val="FFFFFF"/>
                  </a:solidFill>
                </a:rPr>
                <a:t> Daily scrum meeting</a:t>
              </a:r>
            </a:p>
          </p:txBody>
        </p:sp>
        <p:sp>
          <p:nvSpPr>
            <p:cNvPr id="16"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7"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8"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9"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0"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1"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Ceremonies</a:t>
              </a:r>
            </a:p>
          </p:txBody>
        </p:sp>
      </p:grpSp>
      <p:grpSp>
        <p:nvGrpSpPr>
          <p:cNvPr id="22" name="Group 20"/>
          <p:cNvGrpSpPr>
            <a:grpSpLocks/>
          </p:cNvGrpSpPr>
          <p:nvPr/>
        </p:nvGrpSpPr>
        <p:grpSpPr bwMode="auto">
          <a:xfrm>
            <a:off x="7235755" y="3834968"/>
            <a:ext cx="3797968" cy="1943100"/>
            <a:chOff x="0" y="0"/>
            <a:chExt cx="2608" cy="1288"/>
          </a:xfrm>
        </p:grpSpPr>
        <p:sp>
          <p:nvSpPr>
            <p:cNvPr id="23" name="AutoShape 21"/>
            <p:cNvSpPr>
              <a:spLocks/>
            </p:cNvSpPr>
            <p:nvPr/>
          </p:nvSpPr>
          <p:spPr bwMode="auto">
            <a:xfrm>
              <a:off x="8" y="0"/>
              <a:ext cx="2600" cy="1288"/>
            </a:xfrm>
            <a:prstGeom prst="roundRect">
              <a:avLst>
                <a:gd name="adj" fmla="val 14903"/>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2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30"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Artifacts</a:t>
              </a:r>
            </a:p>
          </p:txBody>
        </p:sp>
      </p:grpSp>
    </p:spTree>
    <p:extLst>
      <p:ext uri="{BB962C8B-B14F-4D97-AF65-F5344CB8AC3E}">
        <p14:creationId xmlns:p14="http://schemas.microsoft.com/office/powerpoint/2010/main" val="1493941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Sprint Planning</a:t>
            </a:r>
          </a:p>
        </p:txBody>
      </p:sp>
      <p:sp>
        <p:nvSpPr>
          <p:cNvPr id="3" name="Content Placeholder 2"/>
          <p:cNvSpPr>
            <a:spLocks noGrp="1"/>
          </p:cNvSpPr>
          <p:nvPr>
            <p:ph idx="1"/>
          </p:nvPr>
        </p:nvSpPr>
        <p:spPr/>
        <p:txBody>
          <a:bodyPr>
            <a:normAutofit/>
          </a:bodyPr>
          <a:lstStyle/>
          <a:p>
            <a:r>
              <a:rPr lang="en-US" sz="2600" dirty="0"/>
              <a:t>Team selects items from the product backlog that</a:t>
            </a:r>
            <a:br>
              <a:rPr lang="en-US" sz="2600" dirty="0"/>
            </a:br>
            <a:r>
              <a:rPr lang="en-US" sz="2600" dirty="0"/>
              <a:t>they commit to completing in the upcoming sprint. </a:t>
            </a:r>
            <a:br>
              <a:rPr lang="en-US" sz="2600" dirty="0"/>
            </a:br>
            <a:r>
              <a:rPr lang="en-US" sz="2600" dirty="0"/>
              <a:t>This is the </a:t>
            </a:r>
            <a:r>
              <a:rPr lang="en-US" sz="2600" b="1" dirty="0">
                <a:solidFill>
                  <a:schemeClr val="accent1"/>
                </a:solidFill>
              </a:rPr>
              <a:t>sprint backlog</a:t>
            </a:r>
            <a:r>
              <a:rPr lang="en-US" sz="2600" dirty="0"/>
              <a:t>.</a:t>
            </a:r>
            <a:br>
              <a:rPr lang="en-US" sz="2600" dirty="0"/>
            </a:br>
            <a:endParaRPr lang="en-US" sz="2600" dirty="0"/>
          </a:p>
          <a:p>
            <a:r>
              <a:rPr lang="en-US" sz="2600" dirty="0"/>
              <a:t>Tasks are identified and each is estimated.</a:t>
            </a:r>
            <a:br>
              <a:rPr lang="en-US" sz="2600" dirty="0"/>
            </a:br>
            <a:r>
              <a:rPr lang="en-US" sz="2600" dirty="0"/>
              <a:t>This is done in a collaborative manner </a:t>
            </a:r>
            <a:br>
              <a:rPr lang="en-US" sz="2600" dirty="0"/>
            </a:br>
            <a:r>
              <a:rPr lang="en-US" sz="2600" dirty="0"/>
              <a:t>(e.g. using </a:t>
            </a:r>
            <a:r>
              <a:rPr lang="en-US" sz="2600" b="1" dirty="0">
                <a:solidFill>
                  <a:schemeClr val="accent1"/>
                </a:solidFill>
              </a:rPr>
              <a:t>planning poker</a:t>
            </a:r>
            <a:r>
              <a:rPr lang="en-US" sz="2600" dirty="0"/>
              <a:t>) or putting tasks</a:t>
            </a:r>
            <a:br>
              <a:rPr lang="en-US" sz="2600" dirty="0"/>
            </a:br>
            <a:r>
              <a:rPr lang="en-US" sz="2600" dirty="0"/>
              <a:t>onto a </a:t>
            </a:r>
            <a:r>
              <a:rPr lang="en-US" sz="2600" b="1" dirty="0">
                <a:solidFill>
                  <a:schemeClr val="accent1"/>
                </a:solidFill>
              </a:rPr>
              <a:t>swim lanes wall</a:t>
            </a:r>
            <a:r>
              <a:rPr lang="en-US" sz="2600" dirty="0"/>
              <a:t>.</a:t>
            </a:r>
            <a:br>
              <a:rPr lang="en-US" sz="2600" dirty="0"/>
            </a:br>
            <a:endParaRPr lang="en-US" sz="2600" dirty="0"/>
          </a:p>
        </p:txBody>
      </p:sp>
      <p:grpSp>
        <p:nvGrpSpPr>
          <p:cNvPr id="78" name="Group 11"/>
          <p:cNvGrpSpPr>
            <a:grpSpLocks/>
          </p:cNvGrpSpPr>
          <p:nvPr/>
        </p:nvGrpSpPr>
        <p:grpSpPr bwMode="auto">
          <a:xfrm>
            <a:off x="9131985" y="172598"/>
            <a:ext cx="2883551" cy="1739579"/>
            <a:chOff x="0" y="0"/>
            <a:chExt cx="2608" cy="1592"/>
          </a:xfrm>
        </p:grpSpPr>
        <p:sp>
          <p:nvSpPr>
            <p:cNvPr id="79"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80"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b="1"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Sprint review</a:t>
              </a:r>
            </a:p>
            <a:p>
              <a:pPr algn="l" eaLnBrk="1" hangingPunct="1">
                <a:buClr>
                  <a:srgbClr val="FFFFFF"/>
                </a:buClr>
                <a:buSzPct val="125000"/>
                <a:buFont typeface="Gill Sans" pitchFamily="1" charset="0"/>
                <a:buChar char="•"/>
              </a:pPr>
              <a:r>
                <a:rPr lang="en-US" altLang="en-US" sz="1800" dirty="0">
                  <a:solidFill>
                    <a:srgbClr val="FFFFFF"/>
                  </a:solidFill>
                </a:rPr>
                <a:t> Sprint retrospective</a:t>
              </a:r>
            </a:p>
            <a:p>
              <a:pPr algn="l" eaLnBrk="1" hangingPunct="1">
                <a:buClr>
                  <a:srgbClr val="FFFFFF"/>
                </a:buClr>
                <a:buSzPct val="125000"/>
                <a:buFont typeface="Gill Sans" pitchFamily="1" charset="0"/>
                <a:buChar char="•"/>
              </a:pPr>
              <a:r>
                <a:rPr lang="en-US" altLang="en-US" sz="1800" dirty="0">
                  <a:solidFill>
                    <a:srgbClr val="FFFFFF"/>
                  </a:solidFill>
                </a:rPr>
                <a:t> Daily scrum meeting</a:t>
              </a:r>
            </a:p>
          </p:txBody>
        </p:sp>
        <p:sp>
          <p:nvSpPr>
            <p:cNvPr id="81"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2"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83"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84"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5"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6"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594" y="2882096"/>
            <a:ext cx="2545954" cy="2762491"/>
          </a:xfrm>
          <a:prstGeom prst="rect">
            <a:avLst/>
          </a:prstGeom>
          <a:ln>
            <a:solidFill>
              <a:schemeClr val="accent1"/>
            </a:solidFill>
          </a:ln>
        </p:spPr>
      </p:pic>
      <p:sp>
        <p:nvSpPr>
          <p:cNvPr id="5" name="TextBox 4"/>
          <p:cNvSpPr txBox="1"/>
          <p:nvPr/>
        </p:nvSpPr>
        <p:spPr>
          <a:xfrm>
            <a:off x="6845486" y="5627915"/>
            <a:ext cx="4785284" cy="276999"/>
          </a:xfrm>
          <a:prstGeom prst="rect">
            <a:avLst/>
          </a:prstGeom>
          <a:noFill/>
        </p:spPr>
        <p:txBody>
          <a:bodyPr wrap="none" rtlCol="0">
            <a:spAutoFit/>
          </a:bodyPr>
          <a:lstStyle/>
          <a:p>
            <a:r>
              <a:rPr lang="en-US" sz="1200" dirty="0"/>
              <a:t>[https://</a:t>
            </a:r>
            <a:r>
              <a:rPr lang="en-US" sz="1200" dirty="0" err="1"/>
              <a:t>blog.moove-it.com</a:t>
            </a:r>
            <a:r>
              <a:rPr lang="en-US" sz="1200" dirty="0"/>
              <a:t>/asynchronous-planning-poker-estimations/]</a:t>
            </a:r>
          </a:p>
        </p:txBody>
      </p:sp>
    </p:spTree>
    <p:extLst>
      <p:ext uri="{BB962C8B-B14F-4D97-AF65-F5344CB8AC3E}">
        <p14:creationId xmlns:p14="http://schemas.microsoft.com/office/powerpoint/2010/main" val="475580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Sprint Planning (cont.)</a:t>
            </a:r>
          </a:p>
        </p:txBody>
      </p:sp>
      <p:sp>
        <p:nvSpPr>
          <p:cNvPr id="3" name="Content Placeholder 2"/>
          <p:cNvSpPr>
            <a:spLocks noGrp="1"/>
          </p:cNvSpPr>
          <p:nvPr>
            <p:ph idx="1"/>
          </p:nvPr>
        </p:nvSpPr>
        <p:spPr/>
        <p:txBody>
          <a:bodyPr/>
          <a:lstStyle/>
          <a:p>
            <a:r>
              <a:rPr lang="en-US" dirty="0"/>
              <a:t>Example of using planning poker or </a:t>
            </a:r>
            <a:r>
              <a:rPr lang="en-US" dirty="0" err="1"/>
              <a:t>swimlanes</a:t>
            </a:r>
            <a:r>
              <a:rPr lang="en-US" dirty="0"/>
              <a:t> to estimate stories.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639" y="2091877"/>
            <a:ext cx="2805153" cy="3043735"/>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356" y="2091877"/>
            <a:ext cx="4744843" cy="3046875"/>
          </a:xfrm>
          <a:prstGeom prst="rect">
            <a:avLst/>
          </a:prstGeom>
          <a:ln>
            <a:solidFill>
              <a:schemeClr val="accent1"/>
            </a:solidFill>
          </a:ln>
        </p:spPr>
      </p:pic>
    </p:spTree>
    <p:extLst>
      <p:ext uri="{BB962C8B-B14F-4D97-AF65-F5344CB8AC3E}">
        <p14:creationId xmlns:p14="http://schemas.microsoft.com/office/powerpoint/2010/main" val="1645261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Sprint Review</a:t>
            </a:r>
          </a:p>
        </p:txBody>
      </p:sp>
      <p:sp>
        <p:nvSpPr>
          <p:cNvPr id="3" name="Content Placeholder 2"/>
          <p:cNvSpPr>
            <a:spLocks noGrp="1"/>
          </p:cNvSpPr>
          <p:nvPr>
            <p:ph idx="1"/>
          </p:nvPr>
        </p:nvSpPr>
        <p:spPr/>
        <p:txBody>
          <a:bodyPr>
            <a:normAutofit/>
          </a:bodyPr>
          <a:lstStyle/>
          <a:p>
            <a:r>
              <a:rPr lang="en-US" sz="2600" dirty="0"/>
              <a:t>Team presents what it accomplished during </a:t>
            </a:r>
            <a:br>
              <a:rPr lang="en-US" sz="2600" dirty="0"/>
            </a:br>
            <a:r>
              <a:rPr lang="en-US" sz="2600" dirty="0"/>
              <a:t>the sprint that just took place.</a:t>
            </a:r>
            <a:br>
              <a:rPr lang="en-US" sz="2600" dirty="0"/>
            </a:br>
            <a:endParaRPr lang="en-US" sz="2600" dirty="0"/>
          </a:p>
          <a:p>
            <a:r>
              <a:rPr lang="en-US" sz="2600" dirty="0"/>
              <a:t>Typically take the form of a demonstration of new features. </a:t>
            </a:r>
            <a:br>
              <a:rPr lang="en-US" sz="2600" dirty="0"/>
            </a:br>
            <a:endParaRPr lang="en-US" sz="2600" dirty="0"/>
          </a:p>
          <a:p>
            <a:r>
              <a:rPr lang="en-US" sz="2600" dirty="0"/>
              <a:t>The team participates (but the whole world can be invited).</a:t>
            </a:r>
            <a:br>
              <a:rPr lang="en-US" sz="2600" dirty="0"/>
            </a:br>
            <a:endParaRPr lang="en-US" sz="2600" dirty="0"/>
          </a:p>
          <a:p>
            <a:r>
              <a:rPr lang="en-US" sz="2600" dirty="0"/>
              <a:t>At this point there should be a potentially shippable product increment (e.g. set of new features / updated version).</a:t>
            </a:r>
            <a:br>
              <a:rPr lang="en-US" sz="2600" dirty="0"/>
            </a:br>
            <a:endParaRPr lang="en-US" sz="2600" dirty="0"/>
          </a:p>
        </p:txBody>
      </p:sp>
      <p:grpSp>
        <p:nvGrpSpPr>
          <p:cNvPr id="4" name="Group 11"/>
          <p:cNvGrpSpPr>
            <a:grpSpLocks/>
          </p:cNvGrpSpPr>
          <p:nvPr/>
        </p:nvGrpSpPr>
        <p:grpSpPr bwMode="auto">
          <a:xfrm>
            <a:off x="9131985" y="172598"/>
            <a:ext cx="2883551" cy="1739579"/>
            <a:chOff x="0" y="0"/>
            <a:chExt cx="2608" cy="1592"/>
          </a:xfrm>
        </p:grpSpPr>
        <p:sp>
          <p:nvSpPr>
            <p:cNvPr id="5"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a:t>
              </a:r>
              <a:r>
                <a:rPr lang="en-US" altLang="en-US" sz="1800" b="1" dirty="0">
                  <a:solidFill>
                    <a:srgbClr val="FFFFFF"/>
                  </a:solidFill>
                </a:rPr>
                <a:t>Sprint review</a:t>
              </a:r>
            </a:p>
            <a:p>
              <a:pPr algn="l" eaLnBrk="1" hangingPunct="1">
                <a:buClr>
                  <a:srgbClr val="FFFFFF"/>
                </a:buClr>
                <a:buSzPct val="125000"/>
                <a:buFont typeface="Gill Sans" pitchFamily="1" charset="0"/>
                <a:buChar char="•"/>
              </a:pPr>
              <a:r>
                <a:rPr lang="en-US" altLang="en-US" sz="1800" dirty="0">
                  <a:solidFill>
                    <a:srgbClr val="FFFFFF"/>
                  </a:solidFill>
                </a:rPr>
                <a:t> Sprint retrospective</a:t>
              </a:r>
            </a:p>
            <a:p>
              <a:pPr algn="l" eaLnBrk="1" hangingPunct="1">
                <a:buClr>
                  <a:srgbClr val="FFFFFF"/>
                </a:buClr>
                <a:buSzPct val="125000"/>
                <a:buFont typeface="Gill Sans" pitchFamily="1" charset="0"/>
                <a:buChar char="•"/>
              </a:pPr>
              <a:r>
                <a:rPr lang="en-US" altLang="en-US" sz="1800" dirty="0">
                  <a:solidFill>
                    <a:srgbClr val="FFFFFF"/>
                  </a:solidFill>
                </a:rPr>
                <a:t> Daily scrum meeting</a:t>
              </a:r>
            </a:p>
          </p:txBody>
        </p:sp>
        <p:sp>
          <p:nvSpPr>
            <p:cNvPr id="7"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spTree>
    <p:extLst>
      <p:ext uri="{BB962C8B-B14F-4D97-AF65-F5344CB8AC3E}">
        <p14:creationId xmlns:p14="http://schemas.microsoft.com/office/powerpoint/2010/main" val="2783119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Sprint Retrospective</a:t>
            </a:r>
          </a:p>
        </p:txBody>
      </p:sp>
      <p:sp>
        <p:nvSpPr>
          <p:cNvPr id="3" name="Content Placeholder 2"/>
          <p:cNvSpPr>
            <a:spLocks noGrp="1"/>
          </p:cNvSpPr>
          <p:nvPr>
            <p:ph idx="1"/>
          </p:nvPr>
        </p:nvSpPr>
        <p:spPr>
          <a:xfrm>
            <a:off x="838200" y="1230085"/>
            <a:ext cx="10515600" cy="4383637"/>
          </a:xfrm>
        </p:spPr>
        <p:txBody>
          <a:bodyPr>
            <a:normAutofit fontScale="92500" lnSpcReduction="20000"/>
          </a:bodyPr>
          <a:lstStyle/>
          <a:p>
            <a:r>
              <a:rPr lang="en-US" dirty="0"/>
              <a:t>Take a look at what is working well and what </a:t>
            </a:r>
            <a:br>
              <a:rPr lang="en-US" dirty="0"/>
            </a:br>
            <a:r>
              <a:rPr lang="en-US" dirty="0"/>
              <a:t>needs improvement.</a:t>
            </a:r>
            <a:br>
              <a:rPr lang="en-US" dirty="0"/>
            </a:br>
            <a:endParaRPr lang="en-US" dirty="0"/>
          </a:p>
          <a:p>
            <a:r>
              <a:rPr lang="en-US" dirty="0"/>
              <a:t>Carried out after every sprint.</a:t>
            </a:r>
            <a:br>
              <a:rPr lang="en-US" dirty="0"/>
            </a:br>
            <a:endParaRPr lang="en-US" dirty="0"/>
          </a:p>
          <a:p>
            <a:r>
              <a:rPr lang="en-US" dirty="0"/>
              <a:t>Typically 15-30 minutes.</a:t>
            </a:r>
            <a:br>
              <a:rPr lang="en-US" dirty="0"/>
            </a:br>
            <a:endParaRPr lang="en-US" dirty="0"/>
          </a:p>
          <a:p>
            <a:r>
              <a:rPr lang="en-US" dirty="0"/>
              <a:t>Whole team participates.</a:t>
            </a:r>
            <a:br>
              <a:rPr lang="en-US" dirty="0"/>
            </a:br>
            <a:endParaRPr lang="en-US" dirty="0"/>
          </a:p>
          <a:p>
            <a:pPr marL="1041400" lvl="1">
              <a:lnSpc>
                <a:spcPct val="80000"/>
              </a:lnSpc>
              <a:spcBef>
                <a:spcPts val="1300"/>
              </a:spcBef>
            </a:pPr>
            <a:r>
              <a:rPr lang="en-US" altLang="en-US" dirty="0"/>
              <a:t>Start/Stop/Continue (What I think we should start, stop and continue doing).</a:t>
            </a:r>
          </a:p>
          <a:p>
            <a:pPr marL="1041400" lvl="1">
              <a:lnSpc>
                <a:spcPct val="80000"/>
              </a:lnSpc>
              <a:spcBef>
                <a:spcPts val="1300"/>
              </a:spcBef>
            </a:pPr>
            <a:r>
              <a:rPr lang="en-US" dirty="0"/>
              <a:t>Expectations (What my team expects from me, what I expect from my team).</a:t>
            </a:r>
          </a:p>
          <a:p>
            <a:pPr marL="1041400" lvl="1">
              <a:lnSpc>
                <a:spcPct val="80000"/>
              </a:lnSpc>
              <a:spcBef>
                <a:spcPts val="1300"/>
              </a:spcBef>
            </a:pPr>
            <a:r>
              <a:rPr lang="en-US" dirty="0"/>
              <a:t>Post-It Notes (Everyone notes down their ideas then discuss as a group).</a:t>
            </a:r>
          </a:p>
        </p:txBody>
      </p:sp>
      <p:grpSp>
        <p:nvGrpSpPr>
          <p:cNvPr id="4" name="Group 11"/>
          <p:cNvGrpSpPr>
            <a:grpSpLocks/>
          </p:cNvGrpSpPr>
          <p:nvPr/>
        </p:nvGrpSpPr>
        <p:grpSpPr bwMode="auto">
          <a:xfrm>
            <a:off x="9131985" y="172598"/>
            <a:ext cx="2883551" cy="1739579"/>
            <a:chOff x="0" y="0"/>
            <a:chExt cx="2608" cy="1592"/>
          </a:xfrm>
        </p:grpSpPr>
        <p:sp>
          <p:nvSpPr>
            <p:cNvPr id="5"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13"/>
            <p:cNvSpPr>
              <a:spLocks/>
            </p:cNvSpPr>
            <p:nvPr/>
          </p:nvSpPr>
          <p:spPr bwMode="auto">
            <a:xfrm>
              <a:off x="96" y="392"/>
              <a:ext cx="2512"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Sprint review</a:t>
              </a:r>
            </a:p>
            <a:p>
              <a:pPr algn="l" eaLnBrk="1" hangingPunct="1">
                <a:buClr>
                  <a:srgbClr val="FFFFFF"/>
                </a:buClr>
                <a:buSzPct val="125000"/>
                <a:buFont typeface="Gill Sans" pitchFamily="1" charset="0"/>
                <a:buChar char="•"/>
              </a:pPr>
              <a:r>
                <a:rPr lang="en-US" altLang="en-US" sz="1800" dirty="0">
                  <a:solidFill>
                    <a:srgbClr val="FFFFFF"/>
                  </a:solidFill>
                </a:rPr>
                <a:t> </a:t>
              </a:r>
              <a:r>
                <a:rPr lang="en-US" altLang="en-US" sz="1800" b="1" dirty="0">
                  <a:solidFill>
                    <a:srgbClr val="FFFFFF"/>
                  </a:solidFill>
                </a:rPr>
                <a:t>Sprint retrospective</a:t>
              </a:r>
            </a:p>
            <a:p>
              <a:pPr algn="l" eaLnBrk="1" hangingPunct="1">
                <a:buClr>
                  <a:srgbClr val="FFFFFF"/>
                </a:buClr>
                <a:buSzPct val="125000"/>
                <a:buFont typeface="Gill Sans" pitchFamily="1" charset="0"/>
                <a:buChar char="•"/>
              </a:pPr>
              <a:r>
                <a:rPr lang="en-US" altLang="en-US" sz="1800" dirty="0">
                  <a:solidFill>
                    <a:srgbClr val="FFFFFF"/>
                  </a:solidFill>
                </a:rPr>
                <a:t> Daily scrum meeting</a:t>
              </a:r>
            </a:p>
          </p:txBody>
        </p:sp>
        <p:sp>
          <p:nvSpPr>
            <p:cNvPr id="7"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spTree>
    <p:extLst>
      <p:ext uri="{BB962C8B-B14F-4D97-AF65-F5344CB8AC3E}">
        <p14:creationId xmlns:p14="http://schemas.microsoft.com/office/powerpoint/2010/main" val="722934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665"/>
            <a:ext cx="10515600" cy="677262"/>
          </a:xfrm>
        </p:spPr>
        <p:txBody>
          <a:bodyPr>
            <a:normAutofit fontScale="90000"/>
          </a:bodyPr>
          <a:lstStyle/>
          <a:p>
            <a:r>
              <a:rPr lang="en-US" dirty="0"/>
              <a:t>Sprint Retrospective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1833443"/>
              </p:ext>
            </p:extLst>
          </p:nvPr>
        </p:nvGraphicFramePr>
        <p:xfrm>
          <a:off x="838200" y="2139458"/>
          <a:ext cx="10515600" cy="360158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03131">
                <a:tc>
                  <a:txBody>
                    <a:bodyPr/>
                    <a:lstStyle/>
                    <a:p>
                      <a:pPr algn="ctr"/>
                      <a:r>
                        <a:rPr lang="en-US" dirty="0"/>
                        <a:t>Do</a:t>
                      </a:r>
                    </a:p>
                  </a:txBody>
                  <a:tcPr/>
                </a:tc>
                <a:tc>
                  <a:txBody>
                    <a:bodyPr/>
                    <a:lstStyle/>
                    <a:p>
                      <a:pPr algn="ctr"/>
                      <a:r>
                        <a:rPr lang="en-US" dirty="0"/>
                        <a:t>Don’t</a:t>
                      </a:r>
                    </a:p>
                  </a:txBody>
                  <a:tcPr/>
                </a:tc>
                <a:extLst>
                  <a:ext uri="{0D108BD9-81ED-4DB2-BD59-A6C34878D82A}">
                    <a16:rowId xmlns:a16="http://schemas.microsoft.com/office/drawing/2014/main" val="10000"/>
                  </a:ext>
                </a:extLst>
              </a:tr>
              <a:tr h="747446">
                <a:tc>
                  <a:txBody>
                    <a:bodyPr/>
                    <a:lstStyle/>
                    <a:p>
                      <a:pPr algn="ctr"/>
                      <a:endParaRPr lang="en-US" dirty="0"/>
                    </a:p>
                    <a:p>
                      <a:pPr algn="ctr"/>
                      <a:r>
                        <a:rPr lang="en-US" dirty="0"/>
                        <a:t>Make it a safe place to express issues.</a:t>
                      </a:r>
                    </a:p>
                  </a:txBody>
                  <a:tcPr/>
                </a:tc>
                <a:tc>
                  <a:txBody>
                    <a:bodyPr/>
                    <a:lstStyle/>
                    <a:p>
                      <a:pPr algn="ctr"/>
                      <a:endParaRPr lang="en-US" dirty="0"/>
                    </a:p>
                    <a:p>
                      <a:pPr algn="ctr"/>
                      <a:r>
                        <a:rPr lang="en-US" dirty="0"/>
                        <a:t>Play the blame game.</a:t>
                      </a:r>
                    </a:p>
                  </a:txBody>
                  <a:tcPr/>
                </a:tc>
                <a:extLst>
                  <a:ext uri="{0D108BD9-81ED-4DB2-BD59-A6C34878D82A}">
                    <a16:rowId xmlns:a16="http://schemas.microsoft.com/office/drawing/2014/main" val="10001"/>
                  </a:ext>
                </a:extLst>
              </a:tr>
              <a:tr h="747446">
                <a:tc>
                  <a:txBody>
                    <a:bodyPr/>
                    <a:lstStyle/>
                    <a:p>
                      <a:pPr algn="ctr"/>
                      <a:endParaRPr lang="en-US" dirty="0"/>
                    </a:p>
                    <a:p>
                      <a:pPr algn="ctr"/>
                      <a:r>
                        <a:rPr lang="en-US" dirty="0"/>
                        <a:t>Ask “What else?”</a:t>
                      </a:r>
                      <a:r>
                        <a:rPr lang="en-US" baseline="0" dirty="0"/>
                        <a:t> instead of “Anything else?”</a:t>
                      </a:r>
                    </a:p>
                  </a:txBody>
                  <a:tcPr/>
                </a:tc>
                <a:tc>
                  <a:txBody>
                    <a:bodyPr/>
                    <a:lstStyle/>
                    <a:p>
                      <a:pPr algn="ctr"/>
                      <a:endParaRPr lang="en-US" dirty="0"/>
                    </a:p>
                    <a:p>
                      <a:pPr algn="ctr"/>
                      <a:r>
                        <a:rPr lang="en-US" dirty="0"/>
                        <a:t>Suppress your feelings or anyone else’s.</a:t>
                      </a:r>
                    </a:p>
                  </a:txBody>
                  <a:tcPr/>
                </a:tc>
                <a:extLst>
                  <a:ext uri="{0D108BD9-81ED-4DB2-BD59-A6C34878D82A}">
                    <a16:rowId xmlns:a16="http://schemas.microsoft.com/office/drawing/2014/main" val="10002"/>
                  </a:ext>
                </a:extLst>
              </a:tr>
              <a:tr h="826534">
                <a:tc>
                  <a:txBody>
                    <a:bodyPr/>
                    <a:lstStyle/>
                    <a:p>
                      <a:pPr algn="ctr"/>
                      <a:r>
                        <a:rPr lang="en-US" dirty="0"/>
                        <a:t/>
                      </a:r>
                      <a:br>
                        <a:rPr lang="en-US" dirty="0"/>
                      </a:br>
                      <a:r>
                        <a:rPr lang="en-US" dirty="0"/>
                        <a:t>Motivate</a:t>
                      </a:r>
                      <a:r>
                        <a:rPr lang="en-US" baseline="0" dirty="0"/>
                        <a:t> the team to participate and make it fun.</a:t>
                      </a:r>
                      <a:r>
                        <a:rPr lang="en-US" dirty="0"/>
                        <a:t> </a:t>
                      </a:r>
                    </a:p>
                  </a:txBody>
                  <a:tcPr/>
                </a:tc>
                <a:tc>
                  <a:txBody>
                    <a:bodyPr/>
                    <a:lstStyle/>
                    <a:p>
                      <a:pPr algn="ctr"/>
                      <a:endParaRPr lang="en-US" dirty="0"/>
                    </a:p>
                    <a:p>
                      <a:pPr algn="ctr"/>
                      <a:r>
                        <a:rPr lang="en-US" dirty="0"/>
                        <a:t>Include uninvited</a:t>
                      </a:r>
                      <a:r>
                        <a:rPr lang="en-US" baseline="0" dirty="0"/>
                        <a:t> external members.</a:t>
                      </a:r>
                      <a:endParaRPr lang="en-US" dirty="0"/>
                    </a:p>
                  </a:txBody>
                  <a:tcPr/>
                </a:tc>
                <a:extLst>
                  <a:ext uri="{0D108BD9-81ED-4DB2-BD59-A6C34878D82A}">
                    <a16:rowId xmlns:a16="http://schemas.microsoft.com/office/drawing/2014/main" val="10003"/>
                  </a:ext>
                </a:extLst>
              </a:tr>
              <a:tr h="747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dirty="0"/>
                        <a:t>Keep track</a:t>
                      </a:r>
                      <a:r>
                        <a:rPr lang="en-US" baseline="0" dirty="0"/>
                        <a:t> of previous items and review results.</a:t>
                      </a:r>
                    </a:p>
                    <a:p>
                      <a:pPr algn="ctr"/>
                      <a:endParaRPr lang="en-US" baseline="0" dirty="0"/>
                    </a:p>
                  </a:txBody>
                  <a:tcPr/>
                </a:tc>
                <a:tc>
                  <a:txBody>
                    <a:bodyPr/>
                    <a:lstStyle/>
                    <a:p>
                      <a:pPr algn="ctr"/>
                      <a:endParaRPr lang="en-US" dirty="0"/>
                    </a:p>
                    <a:p>
                      <a:pPr algn="ctr"/>
                      <a:r>
                        <a:rPr lang="en-US" dirty="0"/>
                        <a:t>Allow</a:t>
                      </a:r>
                      <a:r>
                        <a:rPr lang="en-US" baseline="0" dirty="0"/>
                        <a:t> distractions or take too long.</a:t>
                      </a:r>
                      <a:endParaRPr lang="en-US" dirty="0"/>
                    </a:p>
                  </a:txBody>
                  <a:tcPr/>
                </a:tc>
                <a:extLst>
                  <a:ext uri="{0D108BD9-81ED-4DB2-BD59-A6C34878D82A}">
                    <a16:rowId xmlns:a16="http://schemas.microsoft.com/office/drawing/2014/main" val="10004"/>
                  </a:ext>
                </a:extLst>
              </a:tr>
            </a:tbl>
          </a:graphicData>
        </a:graphic>
      </p:graphicFrame>
      <p:grpSp>
        <p:nvGrpSpPr>
          <p:cNvPr id="5" name="Group 11"/>
          <p:cNvGrpSpPr>
            <a:grpSpLocks/>
          </p:cNvGrpSpPr>
          <p:nvPr/>
        </p:nvGrpSpPr>
        <p:grpSpPr bwMode="auto">
          <a:xfrm>
            <a:off x="9131985" y="172598"/>
            <a:ext cx="2883551" cy="1739579"/>
            <a:chOff x="0" y="0"/>
            <a:chExt cx="2608" cy="1592"/>
          </a:xfrm>
        </p:grpSpPr>
        <p:sp>
          <p:nvSpPr>
            <p:cNvPr id="6"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7" name="Rectangle 13"/>
            <p:cNvSpPr>
              <a:spLocks/>
            </p:cNvSpPr>
            <p:nvPr/>
          </p:nvSpPr>
          <p:spPr bwMode="auto">
            <a:xfrm>
              <a:off x="96" y="392"/>
              <a:ext cx="2512"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Sprint review</a:t>
              </a:r>
            </a:p>
            <a:p>
              <a:pPr algn="l" eaLnBrk="1" hangingPunct="1">
                <a:buClr>
                  <a:srgbClr val="FFFFFF"/>
                </a:buClr>
                <a:buSzPct val="125000"/>
                <a:buFont typeface="Gill Sans" pitchFamily="1" charset="0"/>
                <a:buChar char="•"/>
              </a:pPr>
              <a:r>
                <a:rPr lang="en-US" altLang="en-US" sz="1800" b="1" dirty="0">
                  <a:solidFill>
                    <a:srgbClr val="FFFFFF"/>
                  </a:solidFill>
                </a:rPr>
                <a:t> Sprint retrospective</a:t>
              </a:r>
            </a:p>
            <a:p>
              <a:pPr algn="l" eaLnBrk="1" hangingPunct="1">
                <a:buClr>
                  <a:srgbClr val="FFFFFF"/>
                </a:buClr>
                <a:buSzPct val="125000"/>
                <a:buFont typeface="Gill Sans" pitchFamily="1" charset="0"/>
                <a:buChar char="•"/>
              </a:pPr>
              <a:r>
                <a:rPr lang="en-US" altLang="en-US" sz="1800" dirty="0">
                  <a:solidFill>
                    <a:srgbClr val="FFFFFF"/>
                  </a:solidFill>
                </a:rPr>
                <a:t> Daily scrum meeting</a:t>
              </a:r>
            </a:p>
          </p:txBody>
        </p:sp>
        <p:sp>
          <p:nvSpPr>
            <p:cNvPr id="8"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9"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1"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3"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spTree>
    <p:extLst>
      <p:ext uri="{BB962C8B-B14F-4D97-AF65-F5344CB8AC3E}">
        <p14:creationId xmlns:p14="http://schemas.microsoft.com/office/powerpoint/2010/main" val="1480407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Daily Scrum Meeting</a:t>
            </a:r>
          </a:p>
        </p:txBody>
      </p:sp>
      <p:sp>
        <p:nvSpPr>
          <p:cNvPr id="3" name="Content Placeholder 2"/>
          <p:cNvSpPr>
            <a:spLocks noGrp="1"/>
          </p:cNvSpPr>
          <p:nvPr>
            <p:ph idx="1"/>
          </p:nvPr>
        </p:nvSpPr>
        <p:spPr/>
        <p:txBody>
          <a:bodyPr/>
          <a:lstStyle/>
          <a:p>
            <a:pPr marL="927100" indent="-457200">
              <a:lnSpc>
                <a:spcPct val="80000"/>
              </a:lnSpc>
              <a:defRPr/>
            </a:pPr>
            <a:r>
              <a:rPr lang="en-US" sz="2600" dirty="0">
                <a:sym typeface="Gill Sans" charset="0"/>
              </a:rPr>
              <a:t>Takes place daily (stand-up, 15mins max)</a:t>
            </a:r>
            <a:br>
              <a:rPr lang="en-US" sz="2600" dirty="0">
                <a:sym typeface="Gill Sans" charset="0"/>
              </a:rPr>
            </a:br>
            <a:endParaRPr lang="en-US" sz="2600" dirty="0">
              <a:sym typeface="Gill Sans" charset="0"/>
            </a:endParaRPr>
          </a:p>
          <a:p>
            <a:pPr marL="927100" indent="-457200">
              <a:lnSpc>
                <a:spcPct val="80000"/>
              </a:lnSpc>
              <a:spcBef>
                <a:spcPts val="1500"/>
              </a:spcBef>
              <a:defRPr/>
            </a:pPr>
            <a:r>
              <a:rPr lang="en-US" sz="2600" dirty="0">
                <a:sym typeface="Gill Sans" charset="0"/>
              </a:rPr>
              <a:t>Not for problem solving.</a:t>
            </a:r>
            <a:br>
              <a:rPr lang="en-US" sz="2600" dirty="0">
                <a:sym typeface="Gill Sans" charset="0"/>
              </a:rPr>
            </a:br>
            <a:endParaRPr lang="en-US" sz="2600" dirty="0">
              <a:sym typeface="Gill Sans" charset="0"/>
            </a:endParaRPr>
          </a:p>
          <a:p>
            <a:pPr marL="927100" indent="-457200">
              <a:lnSpc>
                <a:spcPct val="80000"/>
              </a:lnSpc>
              <a:spcBef>
                <a:spcPts val="1500"/>
              </a:spcBef>
              <a:defRPr/>
            </a:pPr>
            <a:r>
              <a:rPr lang="en-US" sz="2600" dirty="0">
                <a:sym typeface="Gill Sans" charset="0"/>
              </a:rPr>
              <a:t>Whole world is invited but only the team members, </a:t>
            </a:r>
            <a:br>
              <a:rPr lang="en-US" sz="2600" dirty="0">
                <a:sym typeface="Gill Sans" charset="0"/>
              </a:rPr>
            </a:br>
            <a:r>
              <a:rPr lang="en-US" sz="2600" dirty="0">
                <a:sym typeface="Gill Sans" charset="0"/>
              </a:rPr>
              <a:t>Scrum Master and Product Owner can talk.</a:t>
            </a:r>
            <a:br>
              <a:rPr lang="en-US" sz="2600" dirty="0">
                <a:sym typeface="Gill Sans" charset="0"/>
              </a:rPr>
            </a:br>
            <a:endParaRPr lang="en-US" sz="2600" dirty="0">
              <a:sym typeface="Gill Sans" charset="0"/>
            </a:endParaRPr>
          </a:p>
          <a:p>
            <a:pPr marL="927100" indent="-457200">
              <a:lnSpc>
                <a:spcPct val="80000"/>
              </a:lnSpc>
              <a:spcBef>
                <a:spcPts val="1500"/>
              </a:spcBef>
              <a:defRPr/>
            </a:pPr>
            <a:r>
              <a:rPr lang="en-US" sz="2600" u="sng" dirty="0">
                <a:sym typeface="Gill Sans" charset="0"/>
              </a:rPr>
              <a:t>Not</a:t>
            </a:r>
            <a:r>
              <a:rPr lang="en-US" sz="2600" dirty="0">
                <a:sym typeface="Gill Sans" charset="0"/>
              </a:rPr>
              <a:t> a status report, it is a </a:t>
            </a:r>
            <a:r>
              <a:rPr lang="en-US" sz="2600" u="sng" dirty="0">
                <a:sym typeface="Gill Sans" charset="0"/>
              </a:rPr>
              <a:t>commitment</a:t>
            </a:r>
            <a:r>
              <a:rPr lang="en-US" sz="2600" dirty="0">
                <a:sym typeface="Gill Sans" charset="0"/>
              </a:rPr>
              <a:t> in front of your peers.</a:t>
            </a:r>
          </a:p>
          <a:p>
            <a:pPr marL="927100" indent="-457200">
              <a:lnSpc>
                <a:spcPct val="80000"/>
              </a:lnSpc>
              <a:spcBef>
                <a:spcPts val="1500"/>
              </a:spcBef>
              <a:defRPr/>
            </a:pPr>
            <a:endParaRPr lang="en-US" sz="2600" dirty="0">
              <a:sym typeface="Gill Sans" charset="0"/>
            </a:endParaRPr>
          </a:p>
          <a:p>
            <a:endParaRPr lang="en-US" dirty="0"/>
          </a:p>
        </p:txBody>
      </p:sp>
      <p:grpSp>
        <p:nvGrpSpPr>
          <p:cNvPr id="4" name="Group 11"/>
          <p:cNvGrpSpPr>
            <a:grpSpLocks/>
          </p:cNvGrpSpPr>
          <p:nvPr/>
        </p:nvGrpSpPr>
        <p:grpSpPr bwMode="auto">
          <a:xfrm>
            <a:off x="9131985" y="172598"/>
            <a:ext cx="2883551" cy="1739579"/>
            <a:chOff x="0" y="0"/>
            <a:chExt cx="2608" cy="1592"/>
          </a:xfrm>
        </p:grpSpPr>
        <p:sp>
          <p:nvSpPr>
            <p:cNvPr id="5"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13"/>
            <p:cNvSpPr>
              <a:spLocks/>
            </p:cNvSpPr>
            <p:nvPr/>
          </p:nvSpPr>
          <p:spPr bwMode="auto">
            <a:xfrm>
              <a:off x="96" y="392"/>
              <a:ext cx="2438"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Sprint review</a:t>
              </a:r>
            </a:p>
            <a:p>
              <a:pPr algn="l" eaLnBrk="1" hangingPunct="1">
                <a:buClr>
                  <a:srgbClr val="FFFFFF"/>
                </a:buClr>
                <a:buSzPct val="125000"/>
                <a:buFont typeface="Gill Sans" pitchFamily="1" charset="0"/>
                <a:buChar char="•"/>
              </a:pPr>
              <a:r>
                <a:rPr lang="en-US" altLang="en-US" sz="1800" dirty="0">
                  <a:solidFill>
                    <a:srgbClr val="FFFFFF"/>
                  </a:solidFill>
                </a:rPr>
                <a:t> Sprint retrospective</a:t>
              </a:r>
            </a:p>
            <a:p>
              <a:pPr algn="l" eaLnBrk="1" hangingPunct="1">
                <a:buClr>
                  <a:srgbClr val="FFFFFF"/>
                </a:buClr>
                <a:buSzPct val="125000"/>
                <a:buFont typeface="Gill Sans" pitchFamily="1" charset="0"/>
                <a:buChar char="•"/>
              </a:pPr>
              <a:r>
                <a:rPr lang="en-US" altLang="en-US" sz="1800" b="1" dirty="0">
                  <a:solidFill>
                    <a:srgbClr val="FFFFFF"/>
                  </a:solidFill>
                </a:rPr>
                <a:t> Daily scrum meeting</a:t>
              </a:r>
            </a:p>
          </p:txBody>
        </p:sp>
        <p:sp>
          <p:nvSpPr>
            <p:cNvPr id="7"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spTree>
    <p:extLst>
      <p:ext uri="{BB962C8B-B14F-4D97-AF65-F5344CB8AC3E}">
        <p14:creationId xmlns:p14="http://schemas.microsoft.com/office/powerpoint/2010/main" val="468920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Daily Scrum Meeting (cont.)</a:t>
            </a:r>
          </a:p>
        </p:txBody>
      </p:sp>
      <p:sp>
        <p:nvSpPr>
          <p:cNvPr id="3" name="Content Placeholder 2"/>
          <p:cNvSpPr>
            <a:spLocks noGrp="1"/>
          </p:cNvSpPr>
          <p:nvPr>
            <p:ph idx="1"/>
          </p:nvPr>
        </p:nvSpPr>
        <p:spPr/>
        <p:txBody>
          <a:bodyPr>
            <a:normAutofit/>
          </a:bodyPr>
          <a:lstStyle/>
          <a:p>
            <a:r>
              <a:rPr lang="en-US" sz="2600" dirty="0"/>
              <a:t>Typically, each team member answers the following </a:t>
            </a:r>
            <a:br>
              <a:rPr lang="en-US" sz="2600" dirty="0"/>
            </a:br>
            <a:r>
              <a:rPr lang="en-US" sz="2600" dirty="0"/>
              <a:t>three questions at the daily scrum:</a:t>
            </a:r>
          </a:p>
        </p:txBody>
      </p:sp>
      <p:grpSp>
        <p:nvGrpSpPr>
          <p:cNvPr id="4" name="Group 11"/>
          <p:cNvGrpSpPr>
            <a:grpSpLocks/>
          </p:cNvGrpSpPr>
          <p:nvPr/>
        </p:nvGrpSpPr>
        <p:grpSpPr bwMode="auto">
          <a:xfrm>
            <a:off x="9131985" y="172598"/>
            <a:ext cx="2883551" cy="1739579"/>
            <a:chOff x="0" y="0"/>
            <a:chExt cx="2608" cy="1592"/>
          </a:xfrm>
        </p:grpSpPr>
        <p:sp>
          <p:nvSpPr>
            <p:cNvPr id="5" name="AutoShape 12"/>
            <p:cNvSpPr>
              <a:spLocks/>
            </p:cNvSpPr>
            <p:nvPr/>
          </p:nvSpPr>
          <p:spPr bwMode="auto">
            <a:xfrm>
              <a:off x="8" y="0"/>
              <a:ext cx="2600" cy="1592"/>
            </a:xfrm>
            <a:prstGeom prst="roundRect">
              <a:avLst>
                <a:gd name="adj" fmla="val 12060"/>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13"/>
            <p:cNvSpPr>
              <a:spLocks/>
            </p:cNvSpPr>
            <p:nvPr/>
          </p:nvSpPr>
          <p:spPr bwMode="auto">
            <a:xfrm>
              <a:off x="96" y="392"/>
              <a:ext cx="2438"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00" dirty="0">
                  <a:solidFill>
                    <a:srgbClr val="FFFFFF"/>
                  </a:solidFill>
                </a:rPr>
                <a:t> Sprint planning</a:t>
              </a:r>
            </a:p>
            <a:p>
              <a:pPr algn="l" eaLnBrk="1" hangingPunct="1">
                <a:buClr>
                  <a:srgbClr val="FFFFFF"/>
                </a:buClr>
                <a:buSzPct val="125000"/>
                <a:buFont typeface="Gill Sans" pitchFamily="1" charset="0"/>
                <a:buChar char="•"/>
              </a:pPr>
              <a:r>
                <a:rPr lang="en-US" altLang="en-US" sz="1800" dirty="0">
                  <a:solidFill>
                    <a:srgbClr val="FFFFFF"/>
                  </a:solidFill>
                </a:rPr>
                <a:t> Sprint review</a:t>
              </a:r>
            </a:p>
            <a:p>
              <a:pPr algn="l" eaLnBrk="1" hangingPunct="1">
                <a:buClr>
                  <a:srgbClr val="FFFFFF"/>
                </a:buClr>
                <a:buSzPct val="125000"/>
                <a:buFont typeface="Gill Sans" pitchFamily="1" charset="0"/>
                <a:buChar char="•"/>
              </a:pPr>
              <a:r>
                <a:rPr lang="en-US" altLang="en-US" sz="1800" dirty="0">
                  <a:solidFill>
                    <a:srgbClr val="FFFFFF"/>
                  </a:solidFill>
                </a:rPr>
                <a:t> Sprint retrospective</a:t>
              </a:r>
            </a:p>
            <a:p>
              <a:pPr algn="l" eaLnBrk="1" hangingPunct="1">
                <a:buClr>
                  <a:srgbClr val="FFFFFF"/>
                </a:buClr>
                <a:buSzPct val="125000"/>
                <a:buFont typeface="Gill Sans" pitchFamily="1" charset="0"/>
                <a:buChar char="•"/>
              </a:pPr>
              <a:r>
                <a:rPr lang="en-US" altLang="en-US" sz="1800" b="1" dirty="0">
                  <a:solidFill>
                    <a:srgbClr val="FFFFFF"/>
                  </a:solidFill>
                </a:rPr>
                <a:t> Daily scrum meeting</a:t>
              </a:r>
            </a:p>
          </p:txBody>
        </p:sp>
        <p:sp>
          <p:nvSpPr>
            <p:cNvPr id="7"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00" dirty="0">
                  <a:solidFill>
                    <a:srgbClr val="FFFFFF"/>
                  </a:solidFill>
                </a:rPr>
                <a:t>Ceremonies</a:t>
              </a:r>
            </a:p>
          </p:txBody>
        </p:sp>
      </p:grpSp>
      <p:grpSp>
        <p:nvGrpSpPr>
          <p:cNvPr id="14" name="Group 3"/>
          <p:cNvGrpSpPr>
            <a:grpSpLocks/>
          </p:cNvGrpSpPr>
          <p:nvPr/>
        </p:nvGrpSpPr>
        <p:grpSpPr bwMode="auto">
          <a:xfrm>
            <a:off x="1752109" y="1995887"/>
            <a:ext cx="6899992" cy="1166395"/>
            <a:chOff x="0" y="0"/>
            <a:chExt cx="4328" cy="960"/>
          </a:xfrm>
        </p:grpSpPr>
        <p:sp>
          <p:nvSpPr>
            <p:cNvPr id="15"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dirty="0">
                  <a:solidFill>
                    <a:srgbClr val="FFFFFF"/>
                  </a:solidFill>
                  <a:latin typeface="Arial" charset="0"/>
                  <a:ea typeface="ヒラギノ角ゴ Pro W3" pitchFamily="80" charset="-128"/>
                  <a:cs typeface="Arial" charset="0"/>
                  <a:sym typeface="Arial" charset="0"/>
                </a:rPr>
                <a:t>What did you do yesterday?</a:t>
              </a:r>
            </a:p>
          </p:txBody>
        </p:sp>
        <p:grpSp>
          <p:nvGrpSpPr>
            <p:cNvPr id="16" name="Group 5"/>
            <p:cNvGrpSpPr>
              <a:grpSpLocks/>
            </p:cNvGrpSpPr>
            <p:nvPr/>
          </p:nvGrpSpPr>
          <p:grpSpPr bwMode="auto">
            <a:xfrm>
              <a:off x="3728" y="0"/>
              <a:ext cx="600" cy="600"/>
              <a:chOff x="0" y="0"/>
              <a:chExt cx="600" cy="600"/>
            </a:xfrm>
          </p:grpSpPr>
          <p:pic>
            <p:nvPicPr>
              <p:cNvPr id="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18"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19" name="Group 8"/>
          <p:cNvGrpSpPr>
            <a:grpSpLocks/>
          </p:cNvGrpSpPr>
          <p:nvPr/>
        </p:nvGrpSpPr>
        <p:grpSpPr bwMode="auto">
          <a:xfrm>
            <a:off x="1752109" y="3188665"/>
            <a:ext cx="6899992" cy="1166395"/>
            <a:chOff x="0" y="0"/>
            <a:chExt cx="4328" cy="960"/>
          </a:xfrm>
        </p:grpSpPr>
        <p:sp>
          <p:nvSpPr>
            <p:cNvPr id="20"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What will you do today?</a:t>
              </a:r>
            </a:p>
          </p:txBody>
        </p:sp>
        <p:grpSp>
          <p:nvGrpSpPr>
            <p:cNvPr id="21" name="Group 10"/>
            <p:cNvGrpSpPr>
              <a:grpSpLocks/>
            </p:cNvGrpSpPr>
            <p:nvPr/>
          </p:nvGrpSpPr>
          <p:grpSpPr bwMode="auto">
            <a:xfrm>
              <a:off x="3728" y="0"/>
              <a:ext cx="600" cy="600"/>
              <a:chOff x="0" y="0"/>
              <a:chExt cx="600" cy="600"/>
            </a:xfrm>
          </p:grpSpPr>
          <p:pic>
            <p:nvPicPr>
              <p:cNvPr id="2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23"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24" name="Group 13"/>
          <p:cNvGrpSpPr>
            <a:grpSpLocks/>
          </p:cNvGrpSpPr>
          <p:nvPr/>
        </p:nvGrpSpPr>
        <p:grpSpPr bwMode="auto">
          <a:xfrm>
            <a:off x="1752109" y="4399495"/>
            <a:ext cx="6899992" cy="1166395"/>
            <a:chOff x="0" y="0"/>
            <a:chExt cx="4328" cy="960"/>
          </a:xfrm>
        </p:grpSpPr>
        <p:sp>
          <p:nvSpPr>
            <p:cNvPr id="25"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lgn="l">
                <a:tabLst>
                  <a:tab pos="1066800" algn="l"/>
                </a:tabLst>
                <a:defRPr/>
              </a:pPr>
              <a:r>
                <a:rPr lang="en-US" sz="3600">
                  <a:solidFill>
                    <a:srgbClr val="FFFFFF"/>
                  </a:solidFill>
                  <a:latin typeface="Arial" charset="0"/>
                  <a:ea typeface="ヒラギノ角ゴ Pro W3" pitchFamily="80" charset="-128"/>
                  <a:cs typeface="Arial" charset="0"/>
                  <a:sym typeface="Arial" charset="0"/>
                </a:rPr>
                <a:t>Is anything in your way?</a:t>
              </a:r>
            </a:p>
          </p:txBody>
        </p:sp>
        <p:grpSp>
          <p:nvGrpSpPr>
            <p:cNvPr id="26" name="Group 15"/>
            <p:cNvGrpSpPr>
              <a:grpSpLocks/>
            </p:cNvGrpSpPr>
            <p:nvPr/>
          </p:nvGrpSpPr>
          <p:grpSpPr bwMode="auto">
            <a:xfrm>
              <a:off x="3728" y="0"/>
              <a:ext cx="600" cy="600"/>
              <a:chOff x="0" y="0"/>
              <a:chExt cx="600" cy="600"/>
            </a:xfrm>
          </p:grpSpPr>
          <p:pic>
            <p:nvPicPr>
              <p:cNvPr id="2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28"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p>
                <a:pPr>
                  <a:tabLst>
                    <a:tab pos="1066800" algn="l"/>
                  </a:tabLst>
                  <a:defRPr/>
                </a:pPr>
                <a:r>
                  <a:rPr lang="en-US" sz="5000">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extLst>
      <p:ext uri="{BB962C8B-B14F-4D97-AF65-F5344CB8AC3E}">
        <p14:creationId xmlns:p14="http://schemas.microsoft.com/office/powerpoint/2010/main" val="71438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Scrum Framework: Artifacts</a:t>
            </a:r>
          </a:p>
        </p:txBody>
      </p:sp>
      <p:grpSp>
        <p:nvGrpSpPr>
          <p:cNvPr id="4" name="Group 2"/>
          <p:cNvGrpSpPr>
            <a:grpSpLocks/>
          </p:cNvGrpSpPr>
          <p:nvPr/>
        </p:nvGrpSpPr>
        <p:grpSpPr bwMode="auto">
          <a:xfrm>
            <a:off x="1423736" y="1206038"/>
            <a:ext cx="3479132" cy="1928230"/>
            <a:chOff x="0" y="0"/>
            <a:chExt cx="2608" cy="1288"/>
          </a:xfrm>
        </p:grpSpPr>
        <p:sp>
          <p:nvSpPr>
            <p:cNvPr id="5" name="AutoShape 3"/>
            <p:cNvSpPr>
              <a:spLocks/>
            </p:cNvSpPr>
            <p:nvPr/>
          </p:nvSpPr>
          <p:spPr bwMode="auto">
            <a:xfrm>
              <a:off x="8" y="0"/>
              <a:ext cx="2600" cy="1288"/>
            </a:xfrm>
            <a:prstGeom prst="roundRect">
              <a:avLst>
                <a:gd name="adj" fmla="val 14903"/>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endParaRPr lang="en-US" altLang="en-US" sz="2400" dirty="0">
                <a:solidFill>
                  <a:srgbClr val="FFFFFF"/>
                </a:solidFill>
              </a:endParaRPr>
            </a:p>
          </p:txBody>
        </p:sp>
        <p:sp>
          <p:nvSpPr>
            <p:cNvPr id="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Roles</a:t>
              </a:r>
            </a:p>
          </p:txBody>
        </p:sp>
      </p:grpSp>
      <p:grpSp>
        <p:nvGrpSpPr>
          <p:cNvPr id="13" name="Group 11"/>
          <p:cNvGrpSpPr>
            <a:grpSpLocks/>
          </p:cNvGrpSpPr>
          <p:nvPr/>
        </p:nvGrpSpPr>
        <p:grpSpPr bwMode="auto">
          <a:xfrm>
            <a:off x="4057310" y="2345513"/>
            <a:ext cx="3835400" cy="2288506"/>
            <a:chOff x="0" y="0"/>
            <a:chExt cx="2608" cy="1592"/>
          </a:xfrm>
        </p:grpSpPr>
        <p:sp>
          <p:nvSpPr>
            <p:cNvPr id="14" name="AutoShape 12"/>
            <p:cNvSpPr>
              <a:spLocks/>
            </p:cNvSpPr>
            <p:nvPr/>
          </p:nvSpPr>
          <p:spPr bwMode="auto">
            <a:xfrm>
              <a:off x="8" y="0"/>
              <a:ext cx="2600" cy="1592"/>
            </a:xfrm>
            <a:prstGeom prst="roundRect">
              <a:avLst>
                <a:gd name="adj" fmla="val 12060"/>
              </a:avLst>
            </a:prstGeom>
            <a:no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16"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17"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8"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19"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0"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1"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Ceremonies</a:t>
              </a:r>
            </a:p>
          </p:txBody>
        </p:sp>
      </p:grpSp>
      <p:grpSp>
        <p:nvGrpSpPr>
          <p:cNvPr id="22" name="Group 20"/>
          <p:cNvGrpSpPr>
            <a:grpSpLocks/>
          </p:cNvGrpSpPr>
          <p:nvPr/>
        </p:nvGrpSpPr>
        <p:grpSpPr bwMode="auto">
          <a:xfrm>
            <a:off x="7235755" y="3834968"/>
            <a:ext cx="3797968" cy="1943100"/>
            <a:chOff x="0" y="0"/>
            <a:chExt cx="2608" cy="1288"/>
          </a:xfrm>
        </p:grpSpPr>
        <p:sp>
          <p:nvSpPr>
            <p:cNvPr id="23" name="AutoShape 21"/>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a:latin typeface="Gill Sans" pitchFamily="80" charset="0"/>
                <a:ea typeface="ヒラギノ角ゴ Pro W3" pitchFamily="80" charset="-128"/>
                <a:sym typeface="Gill Sans" pitchFamily="80" charset="0"/>
              </a:endParaRPr>
            </a:p>
          </p:txBody>
        </p:sp>
        <p:sp>
          <p:nvSpPr>
            <p:cNvPr id="24"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2400" dirty="0">
                  <a:solidFill>
                    <a:srgbClr val="FFFFFF"/>
                  </a:solidFill>
                </a:rPr>
                <a:t> Product backlog</a:t>
              </a:r>
            </a:p>
            <a:p>
              <a:pPr algn="l" eaLnBrk="1" hangingPunct="1">
                <a:buClr>
                  <a:srgbClr val="FFFFFF"/>
                </a:buClr>
                <a:buSzPct val="125000"/>
                <a:buFont typeface="Gill Sans" pitchFamily="1" charset="0"/>
                <a:buChar char="•"/>
              </a:pPr>
              <a:r>
                <a:rPr lang="en-US" altLang="en-US" sz="2400" dirty="0">
                  <a:solidFill>
                    <a:srgbClr val="FFFFFF"/>
                  </a:solidFill>
                </a:rPr>
                <a:t> Sprint backlog</a:t>
              </a:r>
            </a:p>
            <a:p>
              <a:pPr algn="l" eaLnBrk="1" hangingPunct="1">
                <a:buClr>
                  <a:srgbClr val="FFFFFF"/>
                </a:buClr>
                <a:buSzPct val="125000"/>
                <a:buFont typeface="Gill Sans" pitchFamily="1" charset="0"/>
                <a:buChar char="•"/>
              </a:pPr>
              <a:r>
                <a:rPr lang="en-US" altLang="en-US" sz="2400" dirty="0">
                  <a:solidFill>
                    <a:srgbClr val="FFFFFF"/>
                  </a:solidFill>
                </a:rPr>
                <a:t> </a:t>
              </a:r>
              <a:r>
                <a:rPr lang="en-US" altLang="en-US" sz="2400" dirty="0" err="1">
                  <a:solidFill>
                    <a:srgbClr val="FFFFFF"/>
                  </a:solidFill>
                </a:rPr>
                <a:t>Burndown</a:t>
              </a:r>
              <a:r>
                <a:rPr lang="en-US" altLang="en-US" sz="2400" dirty="0">
                  <a:solidFill>
                    <a:srgbClr val="FFFFFF"/>
                  </a:solidFill>
                </a:rPr>
                <a:t> charts</a:t>
              </a:r>
            </a:p>
          </p:txBody>
        </p:sp>
        <p:sp>
          <p:nvSpPr>
            <p:cNvPr id="25"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6"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7"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US"/>
            </a:p>
          </p:txBody>
        </p:sp>
        <p:sp>
          <p:nvSpPr>
            <p:cNvPr id="28"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29"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a:p>
          </p:txBody>
        </p:sp>
        <p:sp>
          <p:nvSpPr>
            <p:cNvPr id="30"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400" dirty="0">
                  <a:solidFill>
                    <a:srgbClr val="FFFFFF"/>
                  </a:solidFill>
                </a:rPr>
                <a:t>Artifacts</a:t>
              </a:r>
            </a:p>
          </p:txBody>
        </p:sp>
      </p:grpSp>
    </p:spTree>
    <p:extLst>
      <p:ext uri="{BB962C8B-B14F-4D97-AF65-F5344CB8AC3E}">
        <p14:creationId xmlns:p14="http://schemas.microsoft.com/office/powerpoint/2010/main" val="776091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a:t>
            </a:r>
            <a:endParaRPr lang="en-US" dirty="0"/>
          </a:p>
        </p:txBody>
      </p:sp>
      <p:sp>
        <p:nvSpPr>
          <p:cNvPr id="3" name="Content Placeholder 2"/>
          <p:cNvSpPr>
            <a:spLocks noGrp="1"/>
          </p:cNvSpPr>
          <p:nvPr>
            <p:ph idx="1"/>
          </p:nvPr>
        </p:nvSpPr>
        <p:spPr>
          <a:xfrm>
            <a:off x="838199" y="1230085"/>
            <a:ext cx="6512170" cy="4458538"/>
          </a:xfrm>
        </p:spPr>
        <p:txBody>
          <a:bodyPr>
            <a:normAutofit fontScale="55000" lnSpcReduction="20000"/>
          </a:bodyPr>
          <a:lstStyle/>
          <a:p>
            <a:r>
              <a:rPr lang="en-US" b="1" dirty="0"/>
              <a:t>Requirement Gathering and analysis</a:t>
            </a:r>
            <a:r>
              <a:rPr lang="en-US" dirty="0"/>
              <a:t> − All possible requirements of the system to be developed are captured in this phase and documented in a requirement specification document.</a:t>
            </a:r>
          </a:p>
          <a:p>
            <a:r>
              <a:rPr lang="en-US" b="1" dirty="0"/>
              <a:t>System 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p>
          <a:p>
            <a:r>
              <a:rPr lang="en-US" b="1" dirty="0"/>
              <a:t>Implementation</a:t>
            </a:r>
            <a:r>
              <a:rPr lang="en-US" dirty="0"/>
              <a:t> − With inputs from the system design, the system is first developed in small programs called units, which are integrated in the next phase. Each unit is developed and tested for its functionality, which is referred to as Unit Testing.</a:t>
            </a:r>
          </a:p>
          <a:p>
            <a:r>
              <a:rPr lang="en-US" b="1" dirty="0"/>
              <a:t>Integration and Testing</a:t>
            </a:r>
            <a:r>
              <a:rPr lang="en-US" dirty="0"/>
              <a:t> − All the units developed in the implementation phase are integrated into a system after testing of each unit. Post integration the entire system is tested for any faults and failures.</a:t>
            </a:r>
          </a:p>
          <a:p>
            <a:r>
              <a:rPr lang="en-US" b="1" dirty="0"/>
              <a:t>Deployment of system</a:t>
            </a:r>
            <a:r>
              <a:rPr lang="en-US" dirty="0"/>
              <a:t> − Once the functional and non-functional testing is done; the product is deployed in the customer environment or released into the market.</a:t>
            </a:r>
          </a:p>
          <a:p>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r>
              <a:rPr lang="en-US" dirty="0" smtClean="0"/>
              <a:t>.</a:t>
            </a:r>
            <a:endParaRPr lang="en-US" dirty="0"/>
          </a:p>
        </p:txBody>
      </p:sp>
      <p:sp>
        <p:nvSpPr>
          <p:cNvPr id="5" name="TextBox 4"/>
          <p:cNvSpPr txBox="1"/>
          <p:nvPr/>
        </p:nvSpPr>
        <p:spPr>
          <a:xfrm>
            <a:off x="6983138" y="5822140"/>
            <a:ext cx="5208862" cy="276999"/>
          </a:xfrm>
          <a:prstGeom prst="rect">
            <a:avLst/>
          </a:prstGeom>
          <a:noFill/>
        </p:spPr>
        <p:txBody>
          <a:bodyPr wrap="none" rtlCol="0">
            <a:spAutoFit/>
          </a:bodyPr>
          <a:lstStyle/>
          <a:p>
            <a:r>
              <a:rPr lang="en-US" sz="1200" dirty="0"/>
              <a:t>[Taken from </a:t>
            </a:r>
            <a:r>
              <a:rPr lang="en-US" sz="1200" dirty="0">
                <a:hlinkClick r:id="rId2"/>
              </a:rPr>
              <a:t>https://www.tutorialspoint.com/sdlc/sdlc_waterfall_model.htm</a:t>
            </a:r>
            <a:r>
              <a:rPr lang="en-US" sz="1200" dirty="0" smtClean="0"/>
              <a:t>]</a:t>
            </a:r>
            <a:endParaRPr lang="en-US" sz="1200" dirty="0"/>
          </a:p>
        </p:txBody>
      </p:sp>
      <p:pic>
        <p:nvPicPr>
          <p:cNvPr id="2050" name="Picture 2" descr="SDLC Waterfal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022" y="1530528"/>
            <a:ext cx="4516686" cy="301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24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Backlog</a:t>
            </a:r>
          </a:p>
        </p:txBody>
      </p:sp>
      <p:sp>
        <p:nvSpPr>
          <p:cNvPr id="3" name="Content Placeholder 2"/>
          <p:cNvSpPr>
            <a:spLocks noGrp="1"/>
          </p:cNvSpPr>
          <p:nvPr>
            <p:ph idx="1"/>
          </p:nvPr>
        </p:nvSpPr>
        <p:spPr>
          <a:xfrm>
            <a:off x="838200" y="1230085"/>
            <a:ext cx="10515600" cy="4811900"/>
          </a:xfrm>
        </p:spPr>
        <p:txBody>
          <a:bodyPr>
            <a:noAutofit/>
          </a:bodyPr>
          <a:lstStyle/>
          <a:p>
            <a:pPr marL="711200" indent="-457200">
              <a:lnSpc>
                <a:spcPct val="80000"/>
              </a:lnSpc>
              <a:tabLst>
                <a:tab pos="1187450" algn="l"/>
              </a:tabLst>
              <a:defRPr/>
            </a:pPr>
            <a:r>
              <a:rPr lang="en-US" sz="2600" dirty="0">
                <a:sym typeface="Gill Sans" charset="0"/>
              </a:rPr>
              <a:t>Is the master </a:t>
            </a:r>
            <a:r>
              <a:rPr lang="en-US" sz="2600" b="1" dirty="0">
                <a:solidFill>
                  <a:schemeClr val="accent1"/>
                </a:solidFill>
                <a:sym typeface="Gill Sans" charset="0"/>
              </a:rPr>
              <a:t>To Do List </a:t>
            </a:r>
            <a:r>
              <a:rPr lang="en-US" sz="2600" dirty="0">
                <a:sym typeface="Gill Sans" charset="0"/>
              </a:rPr>
              <a:t>for the entire project.</a:t>
            </a:r>
            <a:br>
              <a:rPr lang="en-US" sz="2600" dirty="0">
                <a:sym typeface="Gill Sans" charset="0"/>
              </a:rPr>
            </a:br>
            <a:r>
              <a:rPr lang="en-US" sz="2600" dirty="0">
                <a:sym typeface="Gill Sans" charset="0"/>
              </a:rPr>
              <a:t>The agile equivalent of the traditional </a:t>
            </a:r>
            <a:r>
              <a:rPr lang="en-US" sz="2600" b="1" dirty="0">
                <a:solidFill>
                  <a:schemeClr val="accent1"/>
                </a:solidFill>
                <a:sym typeface="Gill Sans" charset="0"/>
              </a:rPr>
              <a:t>user requirements document</a:t>
            </a:r>
            <a:r>
              <a:rPr lang="en-US" sz="2600" dirty="0">
                <a:sym typeface="Gill Sans" charset="0"/>
              </a:rPr>
              <a:t>.</a:t>
            </a:r>
            <a:br>
              <a:rPr lang="en-US" sz="2600" dirty="0">
                <a:sym typeface="Gill Sans" charset="0"/>
              </a:rPr>
            </a:br>
            <a:endParaRPr lang="en-US" sz="2600" dirty="0">
              <a:sym typeface="Gill Sans" charset="0"/>
            </a:endParaRPr>
          </a:p>
          <a:p>
            <a:pPr marL="711200" indent="-457200">
              <a:lnSpc>
                <a:spcPct val="80000"/>
              </a:lnSpc>
              <a:tabLst>
                <a:tab pos="1187450" algn="l"/>
              </a:tabLst>
              <a:defRPr/>
            </a:pPr>
            <a:r>
              <a:rPr lang="en-US" sz="2600" dirty="0">
                <a:sym typeface="Gill Sans" charset="0"/>
              </a:rPr>
              <a:t>Requirements initially create the product backlog.</a:t>
            </a:r>
            <a:br>
              <a:rPr lang="en-US" sz="2600" dirty="0">
                <a:sym typeface="Gill Sans" charset="0"/>
              </a:rPr>
            </a:br>
            <a:r>
              <a:rPr lang="en-US" sz="2600" dirty="0">
                <a:sym typeface="Gill Sans" charset="0"/>
              </a:rPr>
              <a:t>The highest priority items are broken down into </a:t>
            </a:r>
            <a:r>
              <a:rPr lang="en-US" sz="2600" b="1" dirty="0">
                <a:solidFill>
                  <a:schemeClr val="accent1"/>
                </a:solidFill>
                <a:sym typeface="Gill Sans" charset="0"/>
              </a:rPr>
              <a:t>user stories</a:t>
            </a:r>
            <a:r>
              <a:rPr lang="en-US" sz="2600" dirty="0">
                <a:sym typeface="Gill Sans" charset="0"/>
              </a:rPr>
              <a:t>.</a:t>
            </a:r>
            <a:br>
              <a:rPr lang="en-US" sz="2600" dirty="0">
                <a:sym typeface="Gill Sans" charset="0"/>
              </a:rPr>
            </a:br>
            <a:endParaRPr lang="en-US" sz="2600" dirty="0">
              <a:sym typeface="Gill Sans" charset="0"/>
            </a:endParaRPr>
          </a:p>
          <a:p>
            <a:pPr marL="711200" indent="-457200">
              <a:lnSpc>
                <a:spcPct val="80000"/>
              </a:lnSpc>
              <a:tabLst>
                <a:tab pos="1187450" algn="l"/>
              </a:tabLst>
              <a:defRPr/>
            </a:pPr>
            <a:r>
              <a:rPr lang="en-US" sz="2600" dirty="0">
                <a:sym typeface="Gill Sans" charset="0"/>
              </a:rPr>
              <a:t>Is </a:t>
            </a:r>
            <a:r>
              <a:rPr lang="en-US" sz="2600" b="1" dirty="0">
                <a:solidFill>
                  <a:schemeClr val="accent1"/>
                </a:solidFill>
                <a:sym typeface="Gill Sans" charset="0"/>
              </a:rPr>
              <a:t>prioritized by Product Owner </a:t>
            </a:r>
            <a:r>
              <a:rPr lang="en-US" sz="2600" dirty="0">
                <a:sym typeface="Gill Sans" charset="0"/>
              </a:rPr>
              <a:t>as required</a:t>
            </a:r>
            <a:br>
              <a:rPr lang="en-US" sz="2600" dirty="0">
                <a:sym typeface="Gill Sans" charset="0"/>
              </a:rPr>
            </a:br>
            <a:r>
              <a:rPr lang="en-US" sz="2600" dirty="0">
                <a:sym typeface="Gill Sans" charset="0"/>
              </a:rPr>
              <a:t>(and reprioritized as the start of each sprint.</a:t>
            </a:r>
            <a:br>
              <a:rPr lang="en-US" sz="2600" dirty="0">
                <a:sym typeface="Gill Sans" charset="0"/>
              </a:rPr>
            </a:br>
            <a:endParaRPr lang="en-US" sz="2600" dirty="0">
              <a:sym typeface="Gill Sans" charset="0"/>
            </a:endParaRPr>
          </a:p>
          <a:p>
            <a:pPr marL="711200" indent="-457200">
              <a:lnSpc>
                <a:spcPct val="80000"/>
              </a:lnSpc>
              <a:tabLst>
                <a:tab pos="1187450" algn="l"/>
              </a:tabLst>
              <a:defRPr/>
            </a:pPr>
            <a:r>
              <a:rPr lang="en-US" sz="2600" dirty="0">
                <a:sym typeface="Gill Sans" charset="0"/>
              </a:rPr>
              <a:t>Each item should have </a:t>
            </a:r>
            <a:r>
              <a:rPr lang="en-US" sz="2600" b="1" dirty="0">
                <a:sym typeface="Gill Sans" charset="0"/>
              </a:rPr>
              <a:t>priority</a:t>
            </a:r>
            <a:r>
              <a:rPr lang="en-US" sz="2600" dirty="0">
                <a:sym typeface="Gill Sans" charset="0"/>
              </a:rPr>
              <a:t>, </a:t>
            </a:r>
            <a:r>
              <a:rPr lang="en-US" sz="2600" b="1" dirty="0">
                <a:sym typeface="Gill Sans" charset="0"/>
              </a:rPr>
              <a:t>description</a:t>
            </a:r>
            <a:r>
              <a:rPr lang="en-US" sz="2600" dirty="0">
                <a:sym typeface="Gill Sans" charset="0"/>
              </a:rPr>
              <a:t>, </a:t>
            </a:r>
            <a:br>
              <a:rPr lang="en-US" sz="2600" dirty="0">
                <a:sym typeface="Gill Sans" charset="0"/>
              </a:rPr>
            </a:br>
            <a:r>
              <a:rPr lang="en-US" sz="2600" b="1" dirty="0">
                <a:sym typeface="Gill Sans" charset="0"/>
              </a:rPr>
              <a:t>estimate of effort </a:t>
            </a:r>
            <a:r>
              <a:rPr lang="en-US" sz="2600" dirty="0">
                <a:sym typeface="Gill Sans" charset="0"/>
              </a:rPr>
              <a:t>and </a:t>
            </a:r>
            <a:r>
              <a:rPr lang="en-US" sz="2600" b="1" dirty="0">
                <a:sym typeface="Gill Sans" charset="0"/>
              </a:rPr>
              <a:t>type</a:t>
            </a:r>
            <a:r>
              <a:rPr lang="en-US" sz="2600" dirty="0">
                <a:sym typeface="Gill Sans" charset="0"/>
              </a:rPr>
              <a:t> (requirement / </a:t>
            </a:r>
            <a:br>
              <a:rPr lang="en-US" sz="2600" dirty="0">
                <a:sym typeface="Gill Sans" charset="0"/>
              </a:rPr>
            </a:br>
            <a:r>
              <a:rPr lang="en-US" sz="2600" dirty="0">
                <a:sym typeface="Gill Sans" charset="0"/>
              </a:rPr>
              <a:t>maintenance / improvement, etc.)</a:t>
            </a:r>
            <a:br>
              <a:rPr lang="en-US" sz="2600" dirty="0">
                <a:sym typeface="Gill Sans" charset="0"/>
              </a:rPr>
            </a:br>
            <a:r>
              <a:rPr lang="en-US" sz="2600" dirty="0">
                <a:sym typeface="Gill Sans" charset="0"/>
              </a:rPr>
              <a:t/>
            </a:r>
            <a:br>
              <a:rPr lang="en-US" sz="2600" dirty="0">
                <a:sym typeface="Gill Sans" charset="0"/>
              </a:rPr>
            </a:br>
            <a:r>
              <a:rPr lang="en-US" sz="2600" dirty="0">
                <a:sym typeface="Gill Sans" charset="0"/>
              </a:rPr>
              <a:t> </a:t>
            </a:r>
          </a:p>
        </p:txBody>
      </p:sp>
      <p:graphicFrame>
        <p:nvGraphicFramePr>
          <p:cNvPr id="5" name="Group 2"/>
          <p:cNvGraphicFramePr>
            <a:graphicFrameLocks noGrp="1"/>
          </p:cNvGraphicFramePr>
          <p:nvPr>
            <p:extLst>
              <p:ext uri="{D42A27DB-BD31-4B8C-83A1-F6EECF244321}">
                <p14:modId xmlns:p14="http://schemas.microsoft.com/office/powerpoint/2010/main" val="2271951430"/>
              </p:ext>
            </p:extLst>
          </p:nvPr>
        </p:nvGraphicFramePr>
        <p:xfrm>
          <a:off x="8053310" y="3219708"/>
          <a:ext cx="3789929" cy="2844176"/>
        </p:xfrm>
        <a:graphic>
          <a:graphicData uri="http://schemas.openxmlformats.org/drawingml/2006/table">
            <a:tbl>
              <a:tblPr/>
              <a:tblGrid>
                <a:gridCol w="3116817">
                  <a:extLst>
                    <a:ext uri="{9D8B030D-6E8A-4147-A177-3AD203B41FA5}">
                      <a16:colId xmlns:a16="http://schemas.microsoft.com/office/drawing/2014/main" val="20000"/>
                    </a:ext>
                  </a:extLst>
                </a:gridCol>
                <a:gridCol w="673112">
                  <a:extLst>
                    <a:ext uri="{9D8B030D-6E8A-4147-A177-3AD203B41FA5}">
                      <a16:colId xmlns:a16="http://schemas.microsoft.com/office/drawing/2014/main" val="20001"/>
                    </a:ext>
                  </a:extLst>
                </a:gridCol>
              </a:tblGrid>
              <a:tr h="425327">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1200" b="0" i="0" u="none" strike="noStrike" cap="none" normalizeH="0" baseline="0" dirty="0">
                          <a:ln>
                            <a:noFill/>
                          </a:ln>
                          <a:solidFill>
                            <a:srgbClr val="FFFFFF"/>
                          </a:solidFill>
                          <a:effectLst/>
                          <a:latin typeface="Gill Sans" pitchFamily="80" charset="0"/>
                          <a:ea typeface="ヒラギノ角ゴ Pro W3" pitchFamily="80" charset="-128"/>
                          <a:sym typeface="Gill Sans" pitchFamily="80" charset="0"/>
                        </a:rPr>
                        <a:t>Backlog item</a:t>
                      </a:r>
                    </a:p>
                  </a:txBody>
                  <a:tcPr marL="38100" marR="38100" marT="38104" marB="3810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12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rPr>
                        <a:t>Effort Estimate</a:t>
                      </a:r>
                      <a:endParaRPr kumimoji="0" lang="en-US" sz="1200" b="0" i="0" u="none" strike="noStrike" cap="none" normalizeH="0" baseline="0" dirty="0">
                        <a:ln>
                          <a:noFill/>
                        </a:ln>
                        <a:solidFill>
                          <a:srgbClr val="FFFFFF"/>
                        </a:solidFill>
                        <a:effectLst/>
                        <a:latin typeface="Gill Sans" pitchFamily="80" charset="0"/>
                        <a:ea typeface="ヒラギノ角ゴ Pro W3" pitchFamily="80" charset="-128"/>
                        <a:sym typeface="Gill Sans" pitchFamily="80" charset="0"/>
                      </a:endParaRPr>
                    </a:p>
                  </a:txBody>
                  <a:tcPr marL="38100" marR="38100" marT="38104" marB="38104"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extLst>
                  <a:ext uri="{0D108BD9-81ED-4DB2-BD59-A6C34878D82A}">
                    <a16:rowId xmlns:a16="http://schemas.microsoft.com/office/drawing/2014/main" val="10000"/>
                  </a:ext>
                </a:extLst>
              </a:tr>
              <a:tr h="36594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Allow a guest to make a reservation</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3</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42155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As a guest, I want to cancel a reservation.</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a:ln>
                            <a:noFill/>
                          </a:ln>
                          <a:solidFill>
                            <a:schemeClr val="tx1"/>
                          </a:solidFill>
                          <a:effectLst/>
                          <a:latin typeface="Gill Sans" pitchFamily="80" charset="0"/>
                          <a:ea typeface="ヒラギノ角ゴ Pro W3" pitchFamily="80" charset="-128"/>
                          <a:sym typeface="Gill Sans" pitchFamily="80" charset="0"/>
                        </a:rPr>
                        <a:t>5</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2155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As a guest, I want to change the dates of a reservation.</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3</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r h="474953">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As a hotel employee, I want to run RevPAR reports (revenue-per-available-room)</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8</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360927">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Improve exception handling</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8</a:t>
                      </a: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33686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mr-IN"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t>
                      </a:r>
                      <a:endPar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endParaRP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mr-IN"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rPr>
                        <a:t>…</a:t>
                      </a:r>
                      <a:endParaRPr kumimoji="0" lang="en-US" sz="1200" b="0" i="0" u="none" strike="noStrike" cap="none" normalizeH="0" baseline="0" dirty="0">
                        <a:ln>
                          <a:noFill/>
                        </a:ln>
                        <a:solidFill>
                          <a:schemeClr val="tx1"/>
                        </a:solidFill>
                        <a:effectLst/>
                        <a:latin typeface="Gill Sans" pitchFamily="80" charset="0"/>
                        <a:ea typeface="ヒラギノ角ゴ Pro W3" pitchFamily="80" charset="-128"/>
                        <a:sym typeface="Gill Sans" pitchFamily="80" charset="0"/>
                      </a:endParaRPr>
                    </a:p>
                  </a:txBody>
                  <a:tcPr marL="38100" marR="38100" marT="38104" marB="3810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9990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Stories</a:t>
            </a:r>
          </a:p>
        </p:txBody>
      </p:sp>
      <p:sp>
        <p:nvSpPr>
          <p:cNvPr id="3" name="Content Placeholder 2"/>
          <p:cNvSpPr>
            <a:spLocks noGrp="1"/>
          </p:cNvSpPr>
          <p:nvPr>
            <p:ph idx="1"/>
          </p:nvPr>
        </p:nvSpPr>
        <p:spPr>
          <a:xfrm>
            <a:off x="838200" y="1230085"/>
            <a:ext cx="10515600" cy="4968492"/>
          </a:xfrm>
        </p:spPr>
        <p:txBody>
          <a:bodyPr>
            <a:normAutofit/>
          </a:bodyPr>
          <a:lstStyle/>
          <a:p>
            <a:r>
              <a:rPr lang="en-US" sz="2600" dirty="0"/>
              <a:t>Features in the product backlog from a user’s perspective.</a:t>
            </a:r>
            <a:br>
              <a:rPr lang="en-US" sz="2600" dirty="0"/>
            </a:br>
            <a:endParaRPr lang="en-US" sz="2600" dirty="0"/>
          </a:p>
          <a:p>
            <a:r>
              <a:rPr lang="en-US" sz="2600" dirty="0"/>
              <a:t>User stories are written in the following format:</a:t>
            </a:r>
            <a:br>
              <a:rPr lang="en-US" sz="2600" dirty="0"/>
            </a:br>
            <a:r>
              <a:rPr lang="en-US" sz="2600" dirty="0"/>
              <a:t>A</a:t>
            </a:r>
            <a:r>
              <a:rPr lang="en-US" altLang="en-US" sz="2600" dirty="0"/>
              <a:t>s a &lt;role&gt; I want a &lt;feature&gt; so that I can &lt;accomplish something&gt;</a:t>
            </a:r>
            <a:br>
              <a:rPr lang="en-US" altLang="en-US" sz="2600" dirty="0"/>
            </a:br>
            <a:endParaRPr lang="en-US" altLang="en-US" sz="2600" dirty="0" smtClean="0"/>
          </a:p>
          <a:p>
            <a:r>
              <a:rPr lang="en-US" sz="2600" dirty="0" smtClean="0"/>
              <a:t>Some </a:t>
            </a:r>
            <a:r>
              <a:rPr lang="en-US" sz="2600" dirty="0"/>
              <a:t>user stories are too large (epic) and need to be split into multiple smaller user stories before it can be worked on</a:t>
            </a:r>
            <a:r>
              <a:rPr lang="en-US" sz="2600" dirty="0" smtClean="0"/>
              <a:t>.</a:t>
            </a:r>
          </a:p>
          <a:p>
            <a:endParaRPr lang="en-US" sz="2600" dirty="0"/>
          </a:p>
          <a:p>
            <a:endParaRPr lang="en-US" sz="2600" dirty="0" smtClean="0"/>
          </a:p>
          <a:p>
            <a:endParaRPr lang="en-US" sz="2600" dirty="0" smtClean="0"/>
          </a:p>
          <a:p>
            <a:pPr marL="0" indent="0">
              <a:buNone/>
            </a:pPr>
            <a:endParaRPr lang="en-US" sz="2600" dirty="0" smtClean="0"/>
          </a:p>
        </p:txBody>
      </p:sp>
      <p:sp>
        <p:nvSpPr>
          <p:cNvPr id="4" name="Folded Corner 3"/>
          <p:cNvSpPr/>
          <p:nvPr/>
        </p:nvSpPr>
        <p:spPr>
          <a:xfrm>
            <a:off x="3774793" y="2822341"/>
            <a:ext cx="4247909" cy="45141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 a user I can backup my hard drive.</a:t>
            </a:r>
          </a:p>
        </p:txBody>
      </p:sp>
      <p:sp>
        <p:nvSpPr>
          <p:cNvPr id="5" name="Folded Corner 4"/>
          <p:cNvSpPr/>
          <p:nvPr/>
        </p:nvSpPr>
        <p:spPr>
          <a:xfrm>
            <a:off x="2713931" y="4247631"/>
            <a:ext cx="7168586" cy="60959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 a power user, I can specify files or folders to backup based on size, date created or date modified.</a:t>
            </a:r>
          </a:p>
        </p:txBody>
      </p:sp>
      <p:sp>
        <p:nvSpPr>
          <p:cNvPr id="6" name="Folded Corner 5"/>
          <p:cNvSpPr/>
          <p:nvPr/>
        </p:nvSpPr>
        <p:spPr>
          <a:xfrm>
            <a:off x="2713931" y="5044926"/>
            <a:ext cx="7168587" cy="59359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 a user I can indicate folders not to backup so that my backup drive isn’t filled with things I don’t need saved.</a:t>
            </a:r>
          </a:p>
        </p:txBody>
      </p:sp>
    </p:spTree>
    <p:extLst>
      <p:ext uri="{BB962C8B-B14F-4D97-AF65-F5344CB8AC3E}">
        <p14:creationId xmlns:p14="http://schemas.microsoft.com/office/powerpoint/2010/main" val="1411057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Stories (cont.)</a:t>
            </a:r>
          </a:p>
        </p:txBody>
      </p:sp>
      <p:sp>
        <p:nvSpPr>
          <p:cNvPr id="3" name="Content Placeholder 2"/>
          <p:cNvSpPr>
            <a:spLocks noGrp="1"/>
          </p:cNvSpPr>
          <p:nvPr>
            <p:ph idx="1"/>
          </p:nvPr>
        </p:nvSpPr>
        <p:spPr>
          <a:xfrm>
            <a:off x="838200" y="1230085"/>
            <a:ext cx="10852230" cy="4788750"/>
          </a:xfrm>
        </p:spPr>
        <p:txBody>
          <a:bodyPr>
            <a:normAutofit lnSpcReduction="10000"/>
          </a:bodyPr>
          <a:lstStyle/>
          <a:p>
            <a:r>
              <a:rPr lang="en-US" dirty="0"/>
              <a:t>We add detail to user stories in two ways:</a:t>
            </a:r>
          </a:p>
          <a:p>
            <a:pPr lvl="1">
              <a:buFont typeface="Wingdings" charset="2"/>
              <a:buChar char="Ø"/>
            </a:pPr>
            <a:r>
              <a:rPr lang="en-US" sz="2800" dirty="0"/>
              <a:t>By splitting a user story into multiple smaller user stories.</a:t>
            </a:r>
          </a:p>
          <a:p>
            <a:pPr lvl="1">
              <a:buFont typeface="Wingdings" charset="2"/>
              <a:buChar char="Ø"/>
            </a:pPr>
            <a:r>
              <a:rPr lang="en-US" sz="2800" dirty="0"/>
              <a:t>By adding “conditions of satisfaction”.</a:t>
            </a:r>
          </a:p>
          <a:p>
            <a:pPr lvl="1"/>
            <a:endParaRPr lang="en-US" dirty="0"/>
          </a:p>
          <a:p>
            <a:r>
              <a:rPr lang="en-US" dirty="0"/>
              <a:t>User stories are written </a:t>
            </a:r>
            <a:r>
              <a:rPr lang="en-US" b="1" dirty="0">
                <a:solidFill>
                  <a:schemeClr val="accent1"/>
                </a:solidFill>
              </a:rPr>
              <a:t>throughout </a:t>
            </a:r>
            <a:r>
              <a:rPr lang="en-US" dirty="0"/>
              <a:t>the entire agile project.</a:t>
            </a:r>
            <a:br>
              <a:rPr lang="en-US" dirty="0"/>
            </a:br>
            <a:r>
              <a:rPr lang="en-US" dirty="0"/>
              <a:t>Everyone in the team participates with the goal of creating the </a:t>
            </a:r>
            <a:r>
              <a:rPr lang="en-US" b="1" dirty="0">
                <a:solidFill>
                  <a:schemeClr val="accent1"/>
                </a:solidFill>
              </a:rPr>
              <a:t>product backlog </a:t>
            </a:r>
            <a:r>
              <a:rPr lang="en-US" dirty="0"/>
              <a:t>which fully describes the functionality required.</a:t>
            </a:r>
            <a:br>
              <a:rPr lang="en-US" dirty="0"/>
            </a:br>
            <a:endParaRPr lang="en-US" dirty="0"/>
          </a:p>
          <a:p>
            <a:r>
              <a:rPr lang="en-US" dirty="0"/>
              <a:t>Incomplete until a discussion about that story has taken place.</a:t>
            </a:r>
            <a:br>
              <a:rPr lang="en-US" dirty="0"/>
            </a:br>
            <a:endParaRPr lang="en-US" dirty="0"/>
          </a:p>
          <a:p>
            <a:r>
              <a:rPr lang="en-US" dirty="0"/>
              <a:t>Must be precise in use of language. </a:t>
            </a:r>
            <a:br>
              <a:rPr lang="en-US" dirty="0"/>
            </a:br>
            <a:endParaRPr lang="en-US" sz="1800" dirty="0"/>
          </a:p>
        </p:txBody>
      </p:sp>
      <p:sp>
        <p:nvSpPr>
          <p:cNvPr id="4" name="TextBox 3"/>
          <p:cNvSpPr txBox="1"/>
          <p:nvPr/>
        </p:nvSpPr>
        <p:spPr>
          <a:xfrm>
            <a:off x="6707477" y="5372504"/>
            <a:ext cx="5368777" cy="646331"/>
          </a:xfrm>
          <a:prstGeom prst="rect">
            <a:avLst/>
          </a:prstGeom>
          <a:noFill/>
          <a:ln>
            <a:solidFill>
              <a:schemeClr val="accent1"/>
            </a:solidFill>
          </a:ln>
        </p:spPr>
        <p:txBody>
          <a:bodyPr wrap="none" rtlCol="0">
            <a:spAutoFit/>
          </a:bodyPr>
          <a:lstStyle/>
          <a:p>
            <a:r>
              <a:rPr lang="en-US" dirty="0"/>
              <a:t>Entrée comes with choice of soup or salad and bread.</a:t>
            </a:r>
            <a:br>
              <a:rPr lang="en-US" dirty="0"/>
            </a:br>
            <a:r>
              <a:rPr lang="en-US" dirty="0"/>
              <a:t>The user can enter a name. It can be 127 characters.</a:t>
            </a:r>
          </a:p>
        </p:txBody>
      </p:sp>
    </p:spTree>
    <p:extLst>
      <p:ext uri="{BB962C8B-B14F-4D97-AF65-F5344CB8AC3E}">
        <p14:creationId xmlns:p14="http://schemas.microsoft.com/office/powerpoint/2010/main" val="1815742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Stories (cont.)</a:t>
            </a:r>
          </a:p>
        </p:txBody>
      </p:sp>
      <p:sp>
        <p:nvSpPr>
          <p:cNvPr id="3" name="Content Placeholder 2"/>
          <p:cNvSpPr>
            <a:spLocks noGrp="1"/>
          </p:cNvSpPr>
          <p:nvPr>
            <p:ph idx="1"/>
          </p:nvPr>
        </p:nvSpPr>
        <p:spPr>
          <a:xfrm>
            <a:off x="838199" y="1230085"/>
            <a:ext cx="10759633" cy="4696153"/>
          </a:xfrm>
        </p:spPr>
        <p:txBody>
          <a:bodyPr>
            <a:normAutofit/>
          </a:bodyPr>
          <a:lstStyle/>
          <a:p>
            <a:pPr marL="0" indent="0">
              <a:buNone/>
            </a:pPr>
            <a:r>
              <a:rPr lang="en-US" sz="2600" dirty="0"/>
              <a:t>INVEST is the acronym used for qualities you want in your user stories:</a:t>
            </a:r>
            <a:br>
              <a:rPr lang="en-US" sz="2600" dirty="0"/>
            </a:br>
            <a:endParaRPr lang="en-US" sz="2600" dirty="0"/>
          </a:p>
          <a:p>
            <a:r>
              <a:rPr lang="en-US" sz="2400" b="1" dirty="0">
                <a:solidFill>
                  <a:schemeClr val="accent1"/>
                </a:solidFill>
              </a:rPr>
              <a:t>Independent</a:t>
            </a:r>
            <a:r>
              <a:rPr lang="en-US" sz="2400" dirty="0">
                <a:solidFill>
                  <a:schemeClr val="accent1"/>
                </a:solidFill>
              </a:rPr>
              <a:t> </a:t>
            </a:r>
            <a:r>
              <a:rPr lang="mr-IN" sz="2400" dirty="0"/>
              <a:t>–</a:t>
            </a:r>
            <a:r>
              <a:rPr lang="en-US" sz="2400" dirty="0"/>
              <a:t>should not need other stories to implement it (where possible).</a:t>
            </a:r>
          </a:p>
          <a:p>
            <a:r>
              <a:rPr lang="en-US" sz="2400" b="1" dirty="0">
                <a:solidFill>
                  <a:schemeClr val="accent1"/>
                </a:solidFill>
              </a:rPr>
              <a:t>Negotiable</a:t>
            </a:r>
            <a:r>
              <a:rPr lang="en-US" sz="2400" dirty="0"/>
              <a:t> </a:t>
            </a:r>
            <a:r>
              <a:rPr lang="mr-IN" sz="2400" dirty="0"/>
              <a:t>–</a:t>
            </a:r>
            <a:r>
              <a:rPr lang="en-US" sz="2400" dirty="0"/>
              <a:t> product owner and development team discuss and expand details.</a:t>
            </a:r>
          </a:p>
          <a:p>
            <a:r>
              <a:rPr lang="en-US" sz="2400" b="1" dirty="0">
                <a:solidFill>
                  <a:schemeClr val="accent1"/>
                </a:solidFill>
              </a:rPr>
              <a:t>Valuable</a:t>
            </a:r>
            <a:r>
              <a:rPr lang="en-US" sz="2400" dirty="0"/>
              <a:t> </a:t>
            </a:r>
            <a:r>
              <a:rPr lang="mr-IN" sz="2400" dirty="0"/>
              <a:t>–</a:t>
            </a:r>
            <a:r>
              <a:rPr lang="en-US" sz="2400" dirty="0"/>
              <a:t> shows product value to the customer (not technical steps required).</a:t>
            </a:r>
          </a:p>
          <a:p>
            <a:r>
              <a:rPr lang="en-US" sz="2400" b="1" dirty="0">
                <a:solidFill>
                  <a:schemeClr val="accent1"/>
                </a:solidFill>
              </a:rPr>
              <a:t>Estimable</a:t>
            </a:r>
            <a:r>
              <a:rPr lang="en-US" sz="2400" dirty="0"/>
              <a:t> </a:t>
            </a:r>
            <a:r>
              <a:rPr lang="mr-IN" sz="2400" dirty="0"/>
              <a:t>–</a:t>
            </a:r>
            <a:r>
              <a:rPr lang="en-US" sz="2400" dirty="0"/>
              <a:t> refined enough that developers can estimate the effort required.</a:t>
            </a:r>
          </a:p>
          <a:p>
            <a:r>
              <a:rPr lang="en-US" sz="2400" b="1" dirty="0">
                <a:solidFill>
                  <a:schemeClr val="accent1"/>
                </a:solidFill>
              </a:rPr>
              <a:t>Small</a:t>
            </a:r>
            <a:r>
              <a:rPr lang="en-US" sz="2400" dirty="0"/>
              <a:t> </a:t>
            </a:r>
            <a:r>
              <a:rPr lang="mr-IN" sz="2400" dirty="0"/>
              <a:t>–</a:t>
            </a:r>
            <a:r>
              <a:rPr lang="en-US" sz="2400" dirty="0"/>
              <a:t> small in executable size (so you can have 6-10 user </a:t>
            </a:r>
            <a:r>
              <a:rPr lang="en-US" sz="2400" dirty="0" smtClean="0"/>
              <a:t>stories </a:t>
            </a:r>
            <a:r>
              <a:rPr lang="en-US" sz="2400" dirty="0"/>
              <a:t>per sprint).</a:t>
            </a:r>
          </a:p>
          <a:p>
            <a:r>
              <a:rPr lang="en-US" sz="2400" b="1" dirty="0">
                <a:solidFill>
                  <a:schemeClr val="accent1"/>
                </a:solidFill>
              </a:rPr>
              <a:t>Testable</a:t>
            </a:r>
            <a:r>
              <a:rPr lang="en-US" sz="2400" dirty="0"/>
              <a:t> </a:t>
            </a:r>
            <a:r>
              <a:rPr lang="mr-IN" sz="2400" dirty="0"/>
              <a:t>–</a:t>
            </a:r>
            <a:r>
              <a:rPr lang="en-US" sz="2400" dirty="0"/>
              <a:t> needs to be testable so development team knows when it is done.</a:t>
            </a:r>
            <a:r>
              <a:rPr lang="en-US" sz="2600" dirty="0"/>
              <a:t/>
            </a:r>
            <a:br>
              <a:rPr lang="en-US" sz="2600" dirty="0"/>
            </a:br>
            <a:endParaRPr lang="en-US" sz="2600" dirty="0"/>
          </a:p>
          <a:p>
            <a:endParaRPr lang="en-US" sz="2600" dirty="0"/>
          </a:p>
        </p:txBody>
      </p:sp>
    </p:spTree>
    <p:extLst>
      <p:ext uri="{BB962C8B-B14F-4D97-AF65-F5344CB8AC3E}">
        <p14:creationId xmlns:p14="http://schemas.microsoft.com/office/powerpoint/2010/main" val="406553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User </a:t>
            </a:r>
            <a:r>
              <a:rPr lang="en-US" sz="3200" dirty="0"/>
              <a:t>Stories (cont.)</a:t>
            </a:r>
            <a:endParaRPr lang="en-US" sz="3200" dirty="0"/>
          </a:p>
        </p:txBody>
      </p:sp>
      <p:sp>
        <p:nvSpPr>
          <p:cNvPr id="3" name="Content Placeholder 2"/>
          <p:cNvSpPr>
            <a:spLocks noGrp="1"/>
          </p:cNvSpPr>
          <p:nvPr>
            <p:ph idx="1"/>
          </p:nvPr>
        </p:nvSpPr>
        <p:spPr>
          <a:xfrm>
            <a:off x="838200" y="1421471"/>
            <a:ext cx="10515600" cy="4681617"/>
          </a:xfrm>
        </p:spPr>
        <p:txBody>
          <a:bodyPr>
            <a:normAutofit/>
          </a:bodyPr>
          <a:lstStyle/>
          <a:p>
            <a:r>
              <a:rPr lang="en-US" sz="3200" dirty="0"/>
              <a:t>Video: </a:t>
            </a:r>
            <a:r>
              <a:rPr lang="en-US" dirty="0">
                <a:hlinkClick r:id="rId2"/>
              </a:rPr>
              <a:t>http://www.agilenutshell.com/episodes/2-userstories</a:t>
            </a:r>
            <a:endParaRPr lang="en-US" sz="3200" dirty="0"/>
          </a:p>
          <a:p>
            <a:r>
              <a:rPr lang="en-US" dirty="0" smtClean="0"/>
              <a:t>The product owner gathers </a:t>
            </a:r>
            <a:r>
              <a:rPr lang="en-US" dirty="0"/>
              <a:t>user story on index </a:t>
            </a:r>
            <a:r>
              <a:rPr lang="en-US" dirty="0" smtClean="0"/>
              <a:t>card.</a:t>
            </a:r>
          </a:p>
          <a:p>
            <a:r>
              <a:rPr lang="en-US" dirty="0" smtClean="0"/>
              <a:t>As </a:t>
            </a:r>
            <a:r>
              <a:rPr lang="en-US" dirty="0"/>
              <a:t>a team, ask pertinent questions to the </a:t>
            </a:r>
            <a:r>
              <a:rPr lang="en-US" dirty="0" smtClean="0"/>
              <a:t>client (teacher).</a:t>
            </a:r>
            <a:endParaRPr lang="en-US" dirty="0"/>
          </a:p>
          <a:p>
            <a:pPr lvl="1"/>
            <a:r>
              <a:rPr lang="en-US" dirty="0"/>
              <a:t>Example: </a:t>
            </a:r>
          </a:p>
          <a:p>
            <a:pPr lvl="2"/>
            <a:r>
              <a:rPr lang="en-US" dirty="0"/>
              <a:t>What color is the house?  </a:t>
            </a:r>
          </a:p>
          <a:p>
            <a:pPr lvl="2"/>
            <a:r>
              <a:rPr lang="en-US" dirty="0"/>
              <a:t>How big is the house? </a:t>
            </a:r>
          </a:p>
          <a:p>
            <a:r>
              <a:rPr lang="en-US" dirty="0"/>
              <a:t>What does success look like for each user story?</a:t>
            </a:r>
          </a:p>
          <a:p>
            <a:pPr lvl="1"/>
            <a:r>
              <a:rPr lang="en-US" dirty="0"/>
              <a:t>Write the acceptance criteria on the back of the index card. </a:t>
            </a:r>
          </a:p>
          <a:p>
            <a:endParaRPr lang="en-US" dirty="0"/>
          </a:p>
        </p:txBody>
      </p:sp>
    </p:spTree>
    <p:extLst>
      <p:ext uri="{BB962C8B-B14F-4D97-AF65-F5344CB8AC3E}">
        <p14:creationId xmlns:p14="http://schemas.microsoft.com/office/powerpoint/2010/main" val="526484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Stories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579" y="1217762"/>
            <a:ext cx="5448300" cy="36195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722" y="2204333"/>
            <a:ext cx="5486400" cy="3606800"/>
          </a:xfrm>
          <a:prstGeom prst="rect">
            <a:avLst/>
          </a:prstGeom>
        </p:spPr>
      </p:pic>
    </p:spTree>
    <p:extLst>
      <p:ext uri="{BB962C8B-B14F-4D97-AF65-F5344CB8AC3E}">
        <p14:creationId xmlns:p14="http://schemas.microsoft.com/office/powerpoint/2010/main" val="849382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Stories (cont.)</a:t>
            </a:r>
          </a:p>
        </p:txBody>
      </p:sp>
      <p:sp>
        <p:nvSpPr>
          <p:cNvPr id="3" name="Content Placeholder 2"/>
          <p:cNvSpPr>
            <a:spLocks noGrp="1"/>
          </p:cNvSpPr>
          <p:nvPr>
            <p:ph idx="1"/>
          </p:nvPr>
        </p:nvSpPr>
        <p:spPr>
          <a:xfrm>
            <a:off x="838199" y="1230085"/>
            <a:ext cx="10759633" cy="4696153"/>
          </a:xfrm>
        </p:spPr>
        <p:txBody>
          <a:bodyPr>
            <a:normAutofit/>
          </a:bodyPr>
          <a:lstStyle/>
          <a:p>
            <a:r>
              <a:rPr lang="en-US" sz="2400" b="1" dirty="0" smtClean="0">
                <a:solidFill>
                  <a:schemeClr val="accent1"/>
                </a:solidFill>
              </a:rPr>
              <a:t>How to do effort estimations: </a:t>
            </a:r>
          </a:p>
          <a:p>
            <a:pPr lvl="1"/>
            <a:endParaRPr lang="en-US" b="1" dirty="0">
              <a:solidFill>
                <a:schemeClr val="accent1"/>
              </a:solidFill>
              <a:hlinkClick r:id="rId2"/>
            </a:endParaRPr>
          </a:p>
          <a:p>
            <a:pPr lvl="1"/>
            <a:r>
              <a:rPr lang="en-US" dirty="0" smtClean="0">
                <a:hlinkClick r:id="rId2"/>
              </a:rPr>
              <a:t>http</a:t>
            </a:r>
            <a:r>
              <a:rPr lang="en-US" dirty="0">
                <a:hlinkClick r:id="rId2"/>
              </a:rPr>
              <a:t>://www.agilenutshell.com/episodes/3-estimation</a:t>
            </a:r>
            <a:r>
              <a:rPr lang="en-US" sz="2200" dirty="0"/>
              <a:t/>
            </a:r>
            <a:br>
              <a:rPr lang="en-US" sz="2200" dirty="0"/>
            </a:br>
            <a:endParaRPr lang="en-US" sz="2200" dirty="0"/>
          </a:p>
          <a:p>
            <a:endParaRPr lang="en-US" sz="2600" dirty="0"/>
          </a:p>
        </p:txBody>
      </p:sp>
    </p:spTree>
    <p:extLst>
      <p:ext uri="{BB962C8B-B14F-4D97-AF65-F5344CB8AC3E}">
        <p14:creationId xmlns:p14="http://schemas.microsoft.com/office/powerpoint/2010/main" val="1921892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Sprint Backlog</a:t>
            </a:r>
          </a:p>
        </p:txBody>
      </p:sp>
      <p:sp>
        <p:nvSpPr>
          <p:cNvPr id="3" name="Content Placeholder 2"/>
          <p:cNvSpPr>
            <a:spLocks noGrp="1"/>
          </p:cNvSpPr>
          <p:nvPr>
            <p:ph idx="1"/>
          </p:nvPr>
        </p:nvSpPr>
        <p:spPr/>
        <p:txBody>
          <a:bodyPr>
            <a:normAutofit lnSpcReduction="10000"/>
          </a:bodyPr>
          <a:lstStyle/>
          <a:p>
            <a:pPr marL="698500">
              <a:buFont typeface="Lucida Grande" charset="0"/>
              <a:buChar char="•"/>
              <a:defRPr/>
            </a:pPr>
            <a:r>
              <a:rPr lang="en-US" sz="3200" dirty="0">
                <a:sym typeface="Gill Sans" charset="0"/>
              </a:rPr>
              <a:t>Individuals sign up for work of their own choosing</a:t>
            </a:r>
          </a:p>
          <a:p>
            <a:pPr marL="1041400" lvl="1">
              <a:spcBef>
                <a:spcPts val="1400"/>
              </a:spcBef>
              <a:buFont typeface="Lucida Grande" charset="0"/>
              <a:buChar char="•"/>
              <a:defRPr/>
            </a:pPr>
            <a:r>
              <a:rPr lang="en-US" dirty="0">
                <a:sym typeface="Gill Sans" charset="0"/>
              </a:rPr>
              <a:t>Work is never assigned</a:t>
            </a:r>
          </a:p>
          <a:p>
            <a:pPr marL="698500">
              <a:spcBef>
                <a:spcPts val="1400"/>
              </a:spcBef>
              <a:buFont typeface="Lucida Grande" charset="0"/>
              <a:buChar char="•"/>
              <a:defRPr/>
            </a:pPr>
            <a:r>
              <a:rPr lang="en-US" sz="3200" dirty="0">
                <a:sym typeface="Gill Sans" charset="0"/>
              </a:rPr>
              <a:t>Estimated work remaining is updated daily</a:t>
            </a:r>
          </a:p>
          <a:p>
            <a:pPr marL="698500">
              <a:spcBef>
                <a:spcPts val="1400"/>
              </a:spcBef>
              <a:buFont typeface="Lucida Grande" charset="0"/>
              <a:buChar char="•"/>
              <a:defRPr/>
            </a:pPr>
            <a:r>
              <a:rPr lang="en-US" dirty="0">
                <a:sym typeface="Gill Sans" charset="0"/>
              </a:rPr>
              <a:t>Any team member can add, delete or change the sprint backlog</a:t>
            </a:r>
          </a:p>
          <a:p>
            <a:pPr marL="698500">
              <a:spcBef>
                <a:spcPts val="1400"/>
              </a:spcBef>
              <a:buFont typeface="Lucida Grande" charset="0"/>
              <a:buChar char="•"/>
              <a:defRPr/>
            </a:pPr>
            <a:r>
              <a:rPr lang="en-US" dirty="0">
                <a:sym typeface="Gill Sans" charset="0"/>
              </a:rPr>
              <a:t>Work for the sprint emerges</a:t>
            </a:r>
          </a:p>
          <a:p>
            <a:pPr marL="698500">
              <a:spcBef>
                <a:spcPts val="1400"/>
              </a:spcBef>
              <a:buFont typeface="Lucida Grande" charset="0"/>
              <a:buChar char="•"/>
              <a:defRPr/>
            </a:pPr>
            <a:r>
              <a:rPr lang="en-US" dirty="0">
                <a:sym typeface="Gill Sans" charset="0"/>
              </a:rPr>
              <a:t>If work is unclear, define a sprint backlog item with a larger amount of time and break it down later</a:t>
            </a:r>
            <a:endParaRPr lang="en-US" sz="3600" dirty="0">
              <a:sym typeface="Gill Sans" charset="0"/>
            </a:endParaRPr>
          </a:p>
          <a:p>
            <a:pPr marL="698500">
              <a:spcBef>
                <a:spcPts val="1400"/>
              </a:spcBef>
              <a:buFont typeface="Lucida Grande" charset="0"/>
              <a:buChar char="•"/>
              <a:defRPr/>
            </a:pPr>
            <a:r>
              <a:rPr lang="en-US" dirty="0">
                <a:sym typeface="Gill Sans" charset="0"/>
              </a:rPr>
              <a:t>Update work remaining as more becomes known</a:t>
            </a:r>
          </a:p>
          <a:p>
            <a:endParaRPr lang="en-US" dirty="0"/>
          </a:p>
        </p:txBody>
      </p:sp>
    </p:spTree>
    <p:extLst>
      <p:ext uri="{BB962C8B-B14F-4D97-AF65-F5344CB8AC3E}">
        <p14:creationId xmlns:p14="http://schemas.microsoft.com/office/powerpoint/2010/main" val="305015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Resources</a:t>
            </a:r>
          </a:p>
        </p:txBody>
      </p:sp>
      <p:sp>
        <p:nvSpPr>
          <p:cNvPr id="8" name="Content Placeholder 7">
            <a:extLst>
              <a:ext uri="{FF2B5EF4-FFF2-40B4-BE49-F238E27FC236}">
                <a16:creationId xmlns:a16="http://schemas.microsoft.com/office/drawing/2014/main" id="{1F3EBC88-7130-5A4D-B5C5-D5EFE1E75AD6}"/>
              </a:ext>
            </a:extLst>
          </p:cNvPr>
          <p:cNvSpPr>
            <a:spLocks noGrp="1"/>
          </p:cNvSpPr>
          <p:nvPr>
            <p:ph idx="1"/>
          </p:nvPr>
        </p:nvSpPr>
        <p:spPr/>
        <p:txBody>
          <a:bodyPr/>
          <a:lstStyle/>
          <a:p>
            <a:pPr lvl="1"/>
            <a:r>
              <a:rPr lang="fr-CA" dirty="0" err="1"/>
              <a:t>What</a:t>
            </a:r>
            <a:r>
              <a:rPr lang="fr-CA" dirty="0"/>
              <a:t> </a:t>
            </a:r>
            <a:r>
              <a:rPr lang="fr-CA" dirty="0" err="1"/>
              <a:t>is</a:t>
            </a:r>
            <a:r>
              <a:rPr lang="fr-CA" dirty="0"/>
              <a:t> Agile? </a:t>
            </a:r>
            <a:br>
              <a:rPr lang="fr-CA" dirty="0"/>
            </a:br>
            <a:r>
              <a:rPr lang="fr-CA" u="sng" dirty="0">
                <a:hlinkClick r:id="rId2"/>
              </a:rPr>
              <a:t>https://docs.microsoft.com/en-us/azure/devops/learn/agile/what-is-agile</a:t>
            </a:r>
            <a:endParaRPr lang="en-CA" u="sng" dirty="0"/>
          </a:p>
          <a:p>
            <a:pPr lvl="1"/>
            <a:endParaRPr lang="en-CA" u="sng" dirty="0"/>
          </a:p>
          <a:p>
            <a:pPr lvl="1"/>
            <a:r>
              <a:rPr lang="fr-CA" dirty="0" err="1"/>
              <a:t>What</a:t>
            </a:r>
            <a:r>
              <a:rPr lang="fr-CA" dirty="0"/>
              <a:t> </a:t>
            </a:r>
            <a:r>
              <a:rPr lang="fr-CA" dirty="0" err="1"/>
              <a:t>is</a:t>
            </a:r>
            <a:r>
              <a:rPr lang="fr-CA" dirty="0"/>
              <a:t> </a:t>
            </a:r>
            <a:r>
              <a:rPr lang="fr-CA" dirty="0" err="1"/>
              <a:t>Scrum</a:t>
            </a:r>
            <a:r>
              <a:rPr lang="fr-CA" dirty="0"/>
              <a:t>?</a:t>
            </a:r>
            <a:br>
              <a:rPr lang="fr-CA" dirty="0"/>
            </a:br>
            <a:r>
              <a:rPr lang="fr-CA" dirty="0">
                <a:hlinkClick r:id="rId3"/>
              </a:rPr>
              <a:t>https://docs.microsoft.com/en-us/azure/devops/learn/agile/what-is-scrum</a:t>
            </a:r>
            <a:r>
              <a:rPr lang="fr-CA" dirty="0"/>
              <a:t> </a:t>
            </a:r>
            <a:endParaRPr lang="en-CA" dirty="0"/>
          </a:p>
          <a:p>
            <a:endParaRPr lang="en-US" dirty="0"/>
          </a:p>
        </p:txBody>
      </p:sp>
    </p:spTree>
    <p:extLst>
      <p:ext uri="{BB962C8B-B14F-4D97-AF65-F5344CB8AC3E}">
        <p14:creationId xmlns:p14="http://schemas.microsoft.com/office/powerpoint/2010/main" val="48058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4849" y="365126"/>
            <a:ext cx="5169907" cy="3343154"/>
          </a:xfrm>
          <a:ln>
            <a:solidFill>
              <a:schemeClr val="accent1"/>
            </a:solidFill>
          </a:ln>
        </p:spPr>
      </p:pic>
      <p:sp>
        <p:nvSpPr>
          <p:cNvPr id="5" name="TextBox 4"/>
          <p:cNvSpPr txBox="1"/>
          <p:nvPr/>
        </p:nvSpPr>
        <p:spPr>
          <a:xfrm>
            <a:off x="7755038" y="3708280"/>
            <a:ext cx="3996607" cy="369332"/>
          </a:xfrm>
          <a:prstGeom prst="rect">
            <a:avLst/>
          </a:prstGeom>
          <a:noFill/>
        </p:spPr>
        <p:txBody>
          <a:bodyPr wrap="none" rtlCol="0">
            <a:spAutoFit/>
          </a:bodyPr>
          <a:lstStyle/>
          <a:p>
            <a:r>
              <a:rPr lang="en-US" dirty="0"/>
              <a:t>White Paper on Agile for the Enterprise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68" y="1168671"/>
            <a:ext cx="4907101" cy="4486228"/>
          </a:xfrm>
          <a:prstGeom prst="rect">
            <a:avLst/>
          </a:prstGeom>
          <a:ln>
            <a:solidFill>
              <a:schemeClr val="accent1"/>
            </a:solidFill>
          </a:ln>
        </p:spPr>
      </p:pic>
      <p:sp>
        <p:nvSpPr>
          <p:cNvPr id="7" name="TextBox 6"/>
          <p:cNvSpPr txBox="1"/>
          <p:nvPr/>
        </p:nvSpPr>
        <p:spPr>
          <a:xfrm>
            <a:off x="2530825" y="5654899"/>
            <a:ext cx="2597186" cy="369332"/>
          </a:xfrm>
          <a:prstGeom prst="rect">
            <a:avLst/>
          </a:prstGeom>
          <a:noFill/>
        </p:spPr>
        <p:txBody>
          <a:bodyPr wrap="none" rtlCol="0">
            <a:spAutoFit/>
          </a:bodyPr>
          <a:lstStyle/>
          <a:p>
            <a:r>
              <a:rPr lang="en-US" dirty="0"/>
              <a:t>Mountain Goat Software</a:t>
            </a:r>
          </a:p>
        </p:txBody>
      </p:sp>
    </p:spTree>
    <p:extLst>
      <p:ext uri="{BB962C8B-B14F-4D97-AF65-F5344CB8AC3E}">
        <p14:creationId xmlns:p14="http://schemas.microsoft.com/office/powerpoint/2010/main" val="394194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 - Application</a:t>
            </a:r>
            <a:endParaRPr lang="en-US" dirty="0"/>
          </a:p>
        </p:txBody>
      </p:sp>
      <p:sp>
        <p:nvSpPr>
          <p:cNvPr id="3" name="Content Placeholder 2"/>
          <p:cNvSpPr>
            <a:spLocks noGrp="1"/>
          </p:cNvSpPr>
          <p:nvPr>
            <p:ph idx="1"/>
          </p:nvPr>
        </p:nvSpPr>
        <p:spPr>
          <a:xfrm>
            <a:off x="838199" y="1230085"/>
            <a:ext cx="6512170" cy="4458538"/>
          </a:xfrm>
        </p:spPr>
        <p:txBody>
          <a:bodyPr>
            <a:normAutofit/>
          </a:bodyPr>
          <a:lstStyle/>
          <a:p>
            <a:r>
              <a:rPr lang="en-US" dirty="0"/>
              <a:t>Requirements are very well documented, clear and fixed.</a:t>
            </a:r>
          </a:p>
          <a:p>
            <a:r>
              <a:rPr lang="en-US" dirty="0"/>
              <a:t>Product definition is stable.</a:t>
            </a:r>
          </a:p>
          <a:p>
            <a:r>
              <a:rPr lang="en-US" dirty="0"/>
              <a:t>Technology is understood and is not dynamic.</a:t>
            </a:r>
          </a:p>
          <a:p>
            <a:r>
              <a:rPr lang="en-US" dirty="0"/>
              <a:t>There are no ambiguous requirements.</a:t>
            </a:r>
          </a:p>
          <a:p>
            <a:r>
              <a:rPr lang="en-US" dirty="0"/>
              <a:t>Ample resources with required expertise are available to support the product.</a:t>
            </a:r>
          </a:p>
          <a:p>
            <a:r>
              <a:rPr lang="en-US" dirty="0"/>
              <a:t>The project is short.</a:t>
            </a:r>
          </a:p>
        </p:txBody>
      </p:sp>
      <p:sp>
        <p:nvSpPr>
          <p:cNvPr id="5" name="TextBox 4"/>
          <p:cNvSpPr txBox="1"/>
          <p:nvPr/>
        </p:nvSpPr>
        <p:spPr>
          <a:xfrm>
            <a:off x="7071934" y="5822140"/>
            <a:ext cx="5208862" cy="276999"/>
          </a:xfrm>
          <a:prstGeom prst="rect">
            <a:avLst/>
          </a:prstGeom>
          <a:noFill/>
        </p:spPr>
        <p:txBody>
          <a:bodyPr wrap="none" rtlCol="0">
            <a:spAutoFit/>
          </a:bodyPr>
          <a:lstStyle/>
          <a:p>
            <a:r>
              <a:rPr lang="en-US" sz="1200" dirty="0"/>
              <a:t>[Taken from </a:t>
            </a:r>
            <a:r>
              <a:rPr lang="en-US" sz="1200" dirty="0">
                <a:hlinkClick r:id="rId2"/>
              </a:rPr>
              <a:t>https://www.tutorialspoint.com/sdlc/sdlc_waterfall_model.htm</a:t>
            </a:r>
            <a:r>
              <a:rPr lang="en-US" sz="1200" dirty="0" smtClean="0"/>
              <a:t>]</a:t>
            </a:r>
            <a:endParaRPr lang="en-US" sz="1200" dirty="0"/>
          </a:p>
        </p:txBody>
      </p:sp>
      <p:pic>
        <p:nvPicPr>
          <p:cNvPr id="2050" name="Picture 2" descr="SDLC Waterfal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022" y="1530528"/>
            <a:ext cx="4516686" cy="301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2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 - Advantages</a:t>
            </a:r>
            <a:endParaRPr lang="en-US" dirty="0"/>
          </a:p>
        </p:txBody>
      </p:sp>
      <p:sp>
        <p:nvSpPr>
          <p:cNvPr id="3" name="Content Placeholder 2"/>
          <p:cNvSpPr>
            <a:spLocks noGrp="1"/>
          </p:cNvSpPr>
          <p:nvPr>
            <p:ph idx="1"/>
          </p:nvPr>
        </p:nvSpPr>
        <p:spPr>
          <a:xfrm>
            <a:off x="838199" y="1230085"/>
            <a:ext cx="6512170" cy="4458538"/>
          </a:xfrm>
        </p:spPr>
        <p:txBody>
          <a:bodyPr>
            <a:normAutofit fontScale="92500" lnSpcReduction="20000"/>
          </a:bodyPr>
          <a:lstStyle/>
          <a:p>
            <a:r>
              <a:rPr lang="en-US" dirty="0"/>
              <a:t>Simple and easy to understand and use</a:t>
            </a:r>
          </a:p>
          <a:p>
            <a:r>
              <a:rPr lang="en-US" dirty="0"/>
              <a:t>Easy 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stages.</a:t>
            </a:r>
          </a:p>
          <a:p>
            <a:r>
              <a:rPr lang="en-US" dirty="0"/>
              <a:t>Well understood milestones.</a:t>
            </a:r>
          </a:p>
          <a:p>
            <a:r>
              <a:rPr lang="en-US" dirty="0"/>
              <a:t>Easy to arrange tasks.</a:t>
            </a:r>
          </a:p>
          <a:p>
            <a:r>
              <a:rPr lang="en-US" dirty="0"/>
              <a:t>Process and results are well documented.</a:t>
            </a:r>
          </a:p>
        </p:txBody>
      </p:sp>
      <p:sp>
        <p:nvSpPr>
          <p:cNvPr id="5" name="TextBox 4"/>
          <p:cNvSpPr txBox="1"/>
          <p:nvPr/>
        </p:nvSpPr>
        <p:spPr>
          <a:xfrm>
            <a:off x="7071934" y="5869160"/>
            <a:ext cx="5208862" cy="276999"/>
          </a:xfrm>
          <a:prstGeom prst="rect">
            <a:avLst/>
          </a:prstGeom>
          <a:noFill/>
        </p:spPr>
        <p:txBody>
          <a:bodyPr wrap="none" rtlCol="0">
            <a:spAutoFit/>
          </a:bodyPr>
          <a:lstStyle/>
          <a:p>
            <a:r>
              <a:rPr lang="en-US" sz="1200" dirty="0"/>
              <a:t>[Taken from </a:t>
            </a:r>
            <a:r>
              <a:rPr lang="en-US" sz="1200" dirty="0">
                <a:hlinkClick r:id="rId2"/>
              </a:rPr>
              <a:t>https://www.tutorialspoint.com/sdlc/sdlc_waterfall_model.htm</a:t>
            </a:r>
            <a:r>
              <a:rPr lang="en-US" sz="1200" dirty="0" smtClean="0"/>
              <a:t>]</a:t>
            </a:r>
            <a:endParaRPr lang="en-US" sz="1200" dirty="0"/>
          </a:p>
        </p:txBody>
      </p:sp>
      <p:pic>
        <p:nvPicPr>
          <p:cNvPr id="2050" name="Picture 2" descr="SDLC Waterfal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022" y="1530528"/>
            <a:ext cx="4516686" cy="301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238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Waterfall Model - Disadvantages</a:t>
            </a:r>
            <a:endParaRPr lang="en-US" dirty="0"/>
          </a:p>
        </p:txBody>
      </p:sp>
      <p:sp>
        <p:nvSpPr>
          <p:cNvPr id="3" name="Content Placeholder 2"/>
          <p:cNvSpPr>
            <a:spLocks noGrp="1"/>
          </p:cNvSpPr>
          <p:nvPr>
            <p:ph idx="1"/>
          </p:nvPr>
        </p:nvSpPr>
        <p:spPr>
          <a:xfrm>
            <a:off x="838199" y="1230085"/>
            <a:ext cx="6512170" cy="4458538"/>
          </a:xfrm>
        </p:spPr>
        <p:txBody>
          <a:bodyPr>
            <a:normAutofit fontScale="70000" lnSpcReduction="20000"/>
          </a:bodyPr>
          <a:lstStyle/>
          <a:p>
            <a:r>
              <a:rPr lang="en-US" dirty="0"/>
              <a:t>No 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projects.</a:t>
            </a:r>
          </a:p>
          <a:p>
            <a:r>
              <a:rPr lang="en-US" dirty="0"/>
              <a:t>Not suitable for the projects where requirements are at a moderate to high risk of changing. So, risk and uncertainty is high with this process model.</a:t>
            </a:r>
          </a:p>
          <a:p>
            <a:r>
              <a:rPr lang="en-US" dirty="0"/>
              <a:t>It is difficult to measure progress within stages.</a:t>
            </a:r>
          </a:p>
          <a:p>
            <a:r>
              <a:rPr lang="en-US" dirty="0"/>
              <a:t>Cannot accommodate changing requirements.</a:t>
            </a:r>
          </a:p>
          <a:p>
            <a:r>
              <a:rPr lang="en-US" dirty="0"/>
              <a:t>Adjusting scope during the life cycle can end a project.</a:t>
            </a:r>
          </a:p>
          <a:p>
            <a:r>
              <a:rPr lang="en-US" dirty="0"/>
              <a:t>Integration is done as a "big-bang. at the very end, which doesn't allow identifying any technological or business bottleneck or challenges early.</a:t>
            </a:r>
          </a:p>
        </p:txBody>
      </p:sp>
      <p:sp>
        <p:nvSpPr>
          <p:cNvPr id="5" name="TextBox 4"/>
          <p:cNvSpPr txBox="1"/>
          <p:nvPr/>
        </p:nvSpPr>
        <p:spPr>
          <a:xfrm>
            <a:off x="7071934" y="5822140"/>
            <a:ext cx="5208862" cy="276999"/>
          </a:xfrm>
          <a:prstGeom prst="rect">
            <a:avLst/>
          </a:prstGeom>
          <a:noFill/>
        </p:spPr>
        <p:txBody>
          <a:bodyPr wrap="none" rtlCol="0">
            <a:spAutoFit/>
          </a:bodyPr>
          <a:lstStyle/>
          <a:p>
            <a:r>
              <a:rPr lang="en-US" sz="1200" dirty="0"/>
              <a:t>[Taken from </a:t>
            </a:r>
            <a:r>
              <a:rPr lang="en-US" sz="1200" dirty="0">
                <a:hlinkClick r:id="rId2"/>
              </a:rPr>
              <a:t>https://www.tutorialspoint.com/sdlc/sdlc_waterfall_model.htm</a:t>
            </a:r>
            <a:r>
              <a:rPr lang="en-US" sz="1200" dirty="0" smtClean="0"/>
              <a:t>]</a:t>
            </a:r>
            <a:endParaRPr lang="en-US" sz="1200" dirty="0"/>
          </a:p>
        </p:txBody>
      </p:sp>
      <p:pic>
        <p:nvPicPr>
          <p:cNvPr id="2050" name="Picture 2" descr="SDLC Waterfal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022" y="1530528"/>
            <a:ext cx="4516686" cy="301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4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1136924" cy="677262"/>
          </a:xfrm>
        </p:spPr>
        <p:txBody>
          <a:bodyPr>
            <a:normAutofit fontScale="90000"/>
          </a:bodyPr>
          <a:lstStyle/>
          <a:p>
            <a:r>
              <a:rPr lang="en-US" dirty="0" smtClean="0"/>
              <a:t>Software Engineering Project Management History</a:t>
            </a:r>
            <a:endParaRPr lang="en-US" dirty="0"/>
          </a:p>
        </p:txBody>
      </p:sp>
      <p:pic>
        <p:nvPicPr>
          <p:cNvPr id="1026" name="Picture 2" descr="https://upload.wikimedia.org/wikipedia/en/f/fd/Mythical_man-month_%28book_cover%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629" y="1257299"/>
            <a:ext cx="3025375" cy="4607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87562" y="2242039"/>
            <a:ext cx="5662246" cy="1200329"/>
          </a:xfrm>
          <a:prstGeom prst="rect">
            <a:avLst/>
          </a:prstGeom>
          <a:noFill/>
        </p:spPr>
        <p:txBody>
          <a:bodyPr wrap="square" rtlCol="0">
            <a:spAutoFit/>
          </a:bodyPr>
          <a:lstStyle/>
          <a:p>
            <a:r>
              <a:rPr lang="en-US" dirty="0" smtClean="0"/>
              <a:t>Clear disadvantages of Waterfall model are explained in real life project management in the book</a:t>
            </a:r>
          </a:p>
          <a:p>
            <a:r>
              <a:rPr lang="en-US" dirty="0" smtClean="0"/>
              <a:t>The Mythical Man-Month (1975): </a:t>
            </a:r>
          </a:p>
          <a:p>
            <a:r>
              <a:rPr lang="en-US" dirty="0">
                <a:hlinkClick r:id="rId3"/>
              </a:rPr>
              <a:t>https://en.wikipedia.org/wiki/The_Mythical_Man-Month</a:t>
            </a:r>
            <a:endParaRPr lang="en-US" dirty="0"/>
          </a:p>
        </p:txBody>
      </p:sp>
    </p:spTree>
    <p:extLst>
      <p:ext uri="{BB962C8B-B14F-4D97-AF65-F5344CB8AC3E}">
        <p14:creationId xmlns:p14="http://schemas.microsoft.com/office/powerpoint/2010/main" val="3982396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353800" cy="677262"/>
          </a:xfrm>
        </p:spPr>
        <p:txBody>
          <a:bodyPr>
            <a:noAutofit/>
          </a:bodyPr>
          <a:lstStyle/>
          <a:p>
            <a:r>
              <a:rPr lang="en-US" sz="2800" dirty="0"/>
              <a:t>Software Development </a:t>
            </a:r>
            <a:r>
              <a:rPr lang="en-US" sz="2800" dirty="0" smtClean="0"/>
              <a:t>Life </a:t>
            </a:r>
            <a:r>
              <a:rPr lang="en-US" sz="2800" dirty="0"/>
              <a:t>Cycle</a:t>
            </a:r>
          </a:p>
        </p:txBody>
      </p:sp>
      <p:sp>
        <p:nvSpPr>
          <p:cNvPr id="3" name="Content Placeholder 2"/>
          <p:cNvSpPr>
            <a:spLocks noGrp="1"/>
          </p:cNvSpPr>
          <p:nvPr>
            <p:ph idx="1"/>
          </p:nvPr>
        </p:nvSpPr>
        <p:spPr>
          <a:xfrm>
            <a:off x="838199" y="1230085"/>
            <a:ext cx="6512170" cy="4458538"/>
          </a:xfrm>
        </p:spPr>
        <p:txBody>
          <a:bodyPr>
            <a:normAutofit/>
          </a:bodyPr>
          <a:lstStyle/>
          <a:p>
            <a:pPr marL="514350" indent="-514350">
              <a:buFont typeface="+mj-lt"/>
              <a:buAutoNum type="arabicPeriod"/>
            </a:pPr>
            <a:r>
              <a:rPr lang="en-US" b="1" dirty="0" smtClean="0"/>
              <a:t>Planning</a:t>
            </a:r>
          </a:p>
          <a:p>
            <a:pPr marL="514350" indent="-514350">
              <a:buFont typeface="+mj-lt"/>
              <a:buAutoNum type="arabicPeriod"/>
            </a:pPr>
            <a:r>
              <a:rPr lang="en-US" b="1" dirty="0" smtClean="0"/>
              <a:t>Analysis</a:t>
            </a:r>
          </a:p>
          <a:p>
            <a:pPr marL="514350" indent="-514350">
              <a:buFont typeface="+mj-lt"/>
              <a:buAutoNum type="arabicPeriod"/>
            </a:pPr>
            <a:r>
              <a:rPr lang="en-US" b="1" dirty="0"/>
              <a:t>Design</a:t>
            </a:r>
            <a:endParaRPr lang="en-US" dirty="0"/>
          </a:p>
          <a:p>
            <a:pPr marL="514350" indent="-514350">
              <a:buFont typeface="+mj-lt"/>
              <a:buAutoNum type="arabicPeriod"/>
            </a:pPr>
            <a:r>
              <a:rPr lang="en-US" b="1" dirty="0"/>
              <a:t>Implementation</a:t>
            </a:r>
            <a:endParaRPr lang="en-US" dirty="0"/>
          </a:p>
          <a:p>
            <a:pPr marL="514350" indent="-514350">
              <a:buFont typeface="+mj-lt"/>
              <a:buAutoNum type="arabicPeriod"/>
            </a:pPr>
            <a:r>
              <a:rPr lang="en-US" b="1" dirty="0"/>
              <a:t>Testing and Integration</a:t>
            </a:r>
            <a:endParaRPr lang="en-US" dirty="0"/>
          </a:p>
          <a:p>
            <a:pPr marL="514350" indent="-514350">
              <a:buFont typeface="+mj-lt"/>
              <a:buAutoNum type="arabicPeriod"/>
            </a:pPr>
            <a:r>
              <a:rPr lang="en-US" b="1" dirty="0"/>
              <a:t>Maintenance</a:t>
            </a:r>
            <a:endParaRPr lang="en-US" dirty="0"/>
          </a:p>
          <a:p>
            <a:pPr marL="514350" indent="-514350">
              <a:buFont typeface="+mj-lt"/>
              <a:buAutoNum type="arabicPeriod"/>
            </a:pPr>
            <a:endParaRPr lang="en-US" dirty="0"/>
          </a:p>
          <a:p>
            <a:endParaRPr lang="en-US" dirty="0"/>
          </a:p>
        </p:txBody>
      </p:sp>
      <p:sp>
        <p:nvSpPr>
          <p:cNvPr id="5" name="TextBox 4"/>
          <p:cNvSpPr txBox="1"/>
          <p:nvPr/>
        </p:nvSpPr>
        <p:spPr>
          <a:xfrm>
            <a:off x="7071934" y="5822140"/>
            <a:ext cx="4651017" cy="276999"/>
          </a:xfrm>
          <a:prstGeom prst="rect">
            <a:avLst/>
          </a:prstGeom>
          <a:noFill/>
        </p:spPr>
        <p:txBody>
          <a:bodyPr wrap="none" rtlCol="0">
            <a:spAutoFit/>
          </a:bodyPr>
          <a:lstStyle/>
          <a:p>
            <a:r>
              <a:rPr lang="en-US" sz="1200" dirty="0"/>
              <a:t>[Taken </a:t>
            </a:r>
            <a:r>
              <a:rPr lang="en-US" sz="1200" dirty="0" smtClean="0"/>
              <a:t>from </a:t>
            </a:r>
            <a:r>
              <a:rPr lang="en-US" sz="1200" dirty="0">
                <a:hlinkClick r:id="rId2"/>
              </a:rPr>
              <a:t>https://online.husson.edu/software-development-cycle/</a:t>
            </a:r>
            <a:r>
              <a:rPr lang="en-US" sz="1200" dirty="0" smtClean="0"/>
              <a:t>]</a:t>
            </a:r>
            <a:endParaRPr lang="en-US" sz="1200" dirty="0"/>
          </a:p>
        </p:txBody>
      </p:sp>
      <p:pic>
        <p:nvPicPr>
          <p:cNvPr id="7170" name="Picture 2" descr="The Software Development Cyc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338" y="1175905"/>
            <a:ext cx="4290649" cy="429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3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Development</a:t>
            </a:r>
          </a:p>
        </p:txBody>
      </p:sp>
      <p:sp>
        <p:nvSpPr>
          <p:cNvPr id="3" name="Content Placeholder 2"/>
          <p:cNvSpPr>
            <a:spLocks noGrp="1"/>
          </p:cNvSpPr>
          <p:nvPr>
            <p:ph idx="1"/>
          </p:nvPr>
        </p:nvSpPr>
        <p:spPr>
          <a:xfrm>
            <a:off x="838199" y="1230085"/>
            <a:ext cx="10886955" cy="4103915"/>
          </a:xfrm>
        </p:spPr>
        <p:txBody>
          <a:bodyPr/>
          <a:lstStyle/>
          <a:p>
            <a:r>
              <a:rPr lang="en-US" dirty="0"/>
              <a:t>Agile Development is </a:t>
            </a:r>
            <a:r>
              <a:rPr lang="en-US" b="1" dirty="0">
                <a:solidFill>
                  <a:schemeClr val="accent1"/>
                </a:solidFill>
              </a:rPr>
              <a:t>an umbrella term</a:t>
            </a:r>
            <a:r>
              <a:rPr lang="en-US" dirty="0"/>
              <a:t> for several iterative and incremental software development methodologies. </a:t>
            </a:r>
            <a:br>
              <a:rPr lang="en-US" dirty="0"/>
            </a:br>
            <a:endParaRPr lang="en-US" dirty="0"/>
          </a:p>
          <a:p>
            <a:r>
              <a:rPr lang="en-US" dirty="0"/>
              <a:t>Popular agile methodologies include Extreme Programming (XP), Scrum and </a:t>
            </a:r>
            <a:r>
              <a:rPr lang="en-US" dirty="0" smtClean="0"/>
              <a:t>Kanban </a:t>
            </a:r>
            <a:r>
              <a:rPr lang="en-US" dirty="0"/>
              <a:t>(Lean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172" y="3420640"/>
            <a:ext cx="3810000" cy="2540000"/>
          </a:xfrm>
          <a:prstGeom prst="rect">
            <a:avLst/>
          </a:prstGeom>
        </p:spPr>
      </p:pic>
      <p:sp>
        <p:nvSpPr>
          <p:cNvPr id="5" name="TextBox 4"/>
          <p:cNvSpPr txBox="1"/>
          <p:nvPr/>
        </p:nvSpPr>
        <p:spPr>
          <a:xfrm>
            <a:off x="7233207" y="5822140"/>
            <a:ext cx="4958793" cy="276999"/>
          </a:xfrm>
          <a:prstGeom prst="rect">
            <a:avLst/>
          </a:prstGeom>
          <a:noFill/>
        </p:spPr>
        <p:txBody>
          <a:bodyPr wrap="none" rtlCol="0">
            <a:spAutoFit/>
          </a:bodyPr>
          <a:lstStyle/>
          <a:p>
            <a:r>
              <a:rPr lang="en-US" sz="1200" dirty="0"/>
              <a:t>[Taken from https://</a:t>
            </a:r>
            <a:r>
              <a:rPr lang="en-US" sz="1200" dirty="0" err="1"/>
              <a:t>www.versionone.com</a:t>
            </a:r>
            <a:r>
              <a:rPr lang="en-US" sz="1200" dirty="0"/>
              <a:t>/agile-101/agile-methodologies/]</a:t>
            </a:r>
          </a:p>
        </p:txBody>
      </p:sp>
    </p:spTree>
    <p:extLst>
      <p:ext uri="{BB962C8B-B14F-4D97-AF65-F5344CB8AC3E}">
        <p14:creationId xmlns:p14="http://schemas.microsoft.com/office/powerpoint/2010/main" val="2011544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base II" id="{86D510EF-836F-4044-A508-8DD848252C9F}" vid="{055477F3-F4D8-0040-836D-1FA0DE1C05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6EFCC3680C454BA0B48C2FD32998DE" ma:contentTypeVersion="12" ma:contentTypeDescription="Create a new document." ma:contentTypeScope="" ma:versionID="d38144add86de636c3a48d2dd05abce7">
  <xsd:schema xmlns:xsd="http://www.w3.org/2001/XMLSchema" xmlns:xs="http://www.w3.org/2001/XMLSchema" xmlns:p="http://schemas.microsoft.com/office/2006/metadata/properties" xmlns:ns3="ea9dcdf5-e6a6-43a0-9d2a-0475a0a6d28b" xmlns:ns4="f684f6e0-8185-440f-9735-0e6b87856d64" targetNamespace="http://schemas.microsoft.com/office/2006/metadata/properties" ma:root="true" ma:fieldsID="9b367fb93489d32cea264134b5720516" ns3:_="" ns4:_="">
    <xsd:import namespace="ea9dcdf5-e6a6-43a0-9d2a-0475a0a6d28b"/>
    <xsd:import namespace="f684f6e0-8185-440f-9735-0e6b87856d6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9dcdf5-e6a6-43a0-9d2a-0475a0a6d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84f6e0-8185-440f-9735-0e6b87856d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D09299-3A32-4197-8A6C-35BF7BC94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9dcdf5-e6a6-43a0-9d2a-0475a0a6d28b"/>
    <ds:schemaRef ds:uri="f684f6e0-8185-440f-9735-0e6b87856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CF7160-075D-4B9F-9369-41F418E7B856}">
  <ds:schemaRefs>
    <ds:schemaRef ds:uri="http://schemas.microsoft.com/sharepoint/v3/contenttype/forms"/>
  </ds:schemaRefs>
</ds:datastoreItem>
</file>

<file path=customXml/itemProps3.xml><?xml version="1.0" encoding="utf-8"?>
<ds:datastoreItem xmlns:ds="http://schemas.openxmlformats.org/officeDocument/2006/customXml" ds:itemID="{BFAD70CA-1574-4398-B1E8-F5FA6F50B6A3}">
  <ds:schemaRef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terms/"/>
    <ds:schemaRef ds:uri="ea9dcdf5-e6a6-43a0-9d2a-0475a0a6d28b"/>
    <ds:schemaRef ds:uri="f684f6e0-8185-440f-9735-0e6b87856d64"/>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Database II</Template>
  <TotalTime>6468</TotalTime>
  <Words>2489</Words>
  <Application>Microsoft Office PowerPoint</Application>
  <PresentationFormat>Widescreen</PresentationFormat>
  <Paragraphs>325</Paragraphs>
  <Slides>39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Rounded MT Bold</vt:lpstr>
      <vt:lpstr>Calibri</vt:lpstr>
      <vt:lpstr>Candara</vt:lpstr>
      <vt:lpstr>Gill Sans</vt:lpstr>
      <vt:lpstr>Lucida Grande</vt:lpstr>
      <vt:lpstr>Mangal</vt:lpstr>
      <vt:lpstr>Wingdings</vt:lpstr>
      <vt:lpstr>ヒラギノ角ゴ Pro W3</vt:lpstr>
      <vt:lpstr>Office Theme</vt:lpstr>
      <vt:lpstr>Software Development  Life Cycle (SDLC)</vt:lpstr>
      <vt:lpstr>Waterfall Model</vt:lpstr>
      <vt:lpstr>Waterfall Model</vt:lpstr>
      <vt:lpstr>Waterfall Model - Application</vt:lpstr>
      <vt:lpstr>Waterfall Model - Advantages</vt:lpstr>
      <vt:lpstr>Waterfall Model - Disadvantages</vt:lpstr>
      <vt:lpstr>Software Engineering Project Management History</vt:lpstr>
      <vt:lpstr>Software Development Life Cycle</vt:lpstr>
      <vt:lpstr>Agile Development</vt:lpstr>
      <vt:lpstr>Agile Development</vt:lpstr>
      <vt:lpstr>Read the Agile Manifesto</vt:lpstr>
      <vt:lpstr>The Agile Manifesto</vt:lpstr>
      <vt:lpstr>What Is Scrum?</vt:lpstr>
      <vt:lpstr>What Is Scrum? (cont.)</vt:lpstr>
      <vt:lpstr>Scrum Overview</vt:lpstr>
      <vt:lpstr>The Scrum Framework</vt:lpstr>
      <vt:lpstr>The Scrum Framework: Roles</vt:lpstr>
      <vt:lpstr>Product Owner</vt:lpstr>
      <vt:lpstr>Scrum Master</vt:lpstr>
      <vt:lpstr>Team</vt:lpstr>
      <vt:lpstr>The Scrum Framework: Ceremonies</vt:lpstr>
      <vt:lpstr>Sprint Planning</vt:lpstr>
      <vt:lpstr>Sprint Planning (cont.)</vt:lpstr>
      <vt:lpstr>Sprint Review</vt:lpstr>
      <vt:lpstr>Sprint Retrospective</vt:lpstr>
      <vt:lpstr>Sprint Retrospective (cont.)</vt:lpstr>
      <vt:lpstr>Daily Scrum Meeting</vt:lpstr>
      <vt:lpstr>Daily Scrum Meeting (cont.)</vt:lpstr>
      <vt:lpstr>The Scrum Framework: Artifacts</vt:lpstr>
      <vt:lpstr>Product Backlog</vt:lpstr>
      <vt:lpstr>User Stories</vt:lpstr>
      <vt:lpstr>User Stories (cont.)</vt:lpstr>
      <vt:lpstr>User Stories (cont.)</vt:lpstr>
      <vt:lpstr>User Stories (cont.)</vt:lpstr>
      <vt:lpstr>User Stories (cont.)</vt:lpstr>
      <vt:lpstr>User Stories (cont.)</vt:lpstr>
      <vt:lpstr>Sprint Backlog</vt:lpstr>
      <vt:lpstr>Resources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Kelly-Anne Frendo</dc:creator>
  <cp:lastModifiedBy>Claudiu Scotnotis</cp:lastModifiedBy>
  <cp:revision>48</cp:revision>
  <dcterms:created xsi:type="dcterms:W3CDTF">2017-04-20T18:42:01Z</dcterms:created>
  <dcterms:modified xsi:type="dcterms:W3CDTF">2020-09-22T20:56:16Z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0x0101005F6EFCC3680C454BA0B48C2FD32998DE</vt:lpwstr>
  </property>
</Properties>
</file>