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753E33-3B5B-405C-B75C-D4B1A1B5C44A}" v="2980" dt="2020-12-23T10:09:38.2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101" d="100"/>
          <a:sy n="101" d="100"/>
        </p:scale>
        <p:origin x="138"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12/23/2020</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159354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12/23/2020</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97763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12/23/2020</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177328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12/23/2020</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36458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12/23/2020</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420231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12/23/2020</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520698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12/23/2020</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712217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12/23/2020</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999971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12/23/2020</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42894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12/23/2020</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823137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12/23/2020</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955420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12/23/2020</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6781336"/>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80" r:id="rId6"/>
    <p:sldLayoutId id="2147483676" r:id="rId7"/>
    <p:sldLayoutId id="2147483677" r:id="rId8"/>
    <p:sldLayoutId id="2147483678" r:id="rId9"/>
    <p:sldLayoutId id="2147483679" r:id="rId10"/>
    <p:sldLayoutId id="2147483681"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CB65D0-496F-4797-A015-C85839E3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A6FF9A6-99D3-4AE0-A492-B9F1D9FB9F5F}"/>
              </a:ext>
            </a:extLst>
          </p:cNvPr>
          <p:cNvPicPr>
            <a:picLocks noChangeAspect="1"/>
          </p:cNvPicPr>
          <p:nvPr/>
        </p:nvPicPr>
        <p:blipFill rotWithShape="1">
          <a:blip r:embed="rId2"/>
          <a:srcRect t="15605" r="-2" b="-2"/>
          <a:stretch/>
        </p:blipFill>
        <p:spPr>
          <a:xfrm>
            <a:off x="1" y="10"/>
            <a:ext cx="12192000" cy="6857989"/>
          </a:xfrm>
          <a:prstGeom prst="rect">
            <a:avLst/>
          </a:prstGeom>
        </p:spPr>
      </p:pic>
      <p:sp>
        <p:nvSpPr>
          <p:cNvPr id="11" name="Rectangle 10">
            <a:extLst>
              <a:ext uri="{FF2B5EF4-FFF2-40B4-BE49-F238E27FC236}">
                <a16:creationId xmlns:a16="http://schemas.microsoft.com/office/drawing/2014/main" id="{95D2C779-8883-4E5F-A170-0F464918C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990598"/>
            <a:ext cx="12188952" cy="4745182"/>
          </a:xfrm>
          <a:prstGeom prst="rect">
            <a:avLst/>
          </a:prstGeom>
          <a:gradFill>
            <a:gsLst>
              <a:gs pos="35000">
                <a:srgbClr val="000000">
                  <a:alpha val="41000"/>
                </a:srgbClr>
              </a:gs>
              <a:gs pos="0">
                <a:srgbClr val="000000">
                  <a:alpha val="0"/>
                </a:srgbClr>
              </a:gs>
              <a:gs pos="47744">
                <a:srgbClr val="000000">
                  <a:alpha val="51000"/>
                </a:srgbClr>
              </a:gs>
              <a:gs pos="70000">
                <a:srgbClr val="000000">
                  <a:alpha val="37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833541" y="990599"/>
            <a:ext cx="5619054" cy="4849091"/>
          </a:xfrm>
        </p:spPr>
        <p:txBody>
          <a:bodyPr anchor="ctr">
            <a:normAutofit/>
          </a:bodyPr>
          <a:lstStyle/>
          <a:p>
            <a:pPr algn="ctr"/>
            <a:r>
              <a:rPr lang="en-US" b="1" dirty="0">
                <a:solidFill>
                  <a:schemeClr val="bg1"/>
                </a:solidFill>
              </a:rPr>
              <a:t>Exploratory Data Analysis</a:t>
            </a:r>
            <a:br>
              <a:rPr lang="en-US" b="1" dirty="0">
                <a:solidFill>
                  <a:schemeClr val="bg1"/>
                </a:solidFill>
              </a:rPr>
            </a:br>
            <a:r>
              <a:rPr lang="en-US" b="1" dirty="0">
                <a:solidFill>
                  <a:schemeClr val="bg1"/>
                </a:solidFill>
              </a:rPr>
              <a:t>ANZ</a:t>
            </a:r>
          </a:p>
          <a:p>
            <a:pPr algn="ctr"/>
            <a:r>
              <a:rPr lang="en-US" sz="2400" dirty="0">
                <a:solidFill>
                  <a:srgbClr val="FFFFFF"/>
                </a:solidFill>
              </a:rPr>
              <a:t>(Task 1)</a:t>
            </a:r>
          </a:p>
          <a:p>
            <a:endParaRPr lang="en-US" dirty="0"/>
          </a:p>
        </p:txBody>
      </p:sp>
      <p:sp>
        <p:nvSpPr>
          <p:cNvPr id="3" name="Subtitle 2"/>
          <p:cNvSpPr>
            <a:spLocks noGrp="1"/>
          </p:cNvSpPr>
          <p:nvPr>
            <p:ph type="subTitle" idx="1"/>
          </p:nvPr>
        </p:nvSpPr>
        <p:spPr>
          <a:xfrm>
            <a:off x="8339054" y="1447799"/>
            <a:ext cx="2742716" cy="4076699"/>
          </a:xfrm>
        </p:spPr>
        <p:txBody>
          <a:bodyPr anchor="ctr">
            <a:normAutofit/>
          </a:bodyPr>
          <a:lstStyle/>
          <a:p>
            <a:pPr algn="ctr"/>
            <a:r>
              <a:rPr lang="en-US" dirty="0">
                <a:solidFill>
                  <a:srgbClr val="FFFFFF"/>
                </a:solidFill>
              </a:rPr>
              <a:t>From </a:t>
            </a:r>
            <a:endParaRPr lang="en-US"/>
          </a:p>
          <a:p>
            <a:r>
              <a:rPr lang="en-US" dirty="0">
                <a:solidFill>
                  <a:srgbClr val="FFFFFF"/>
                </a:solidFill>
              </a:rPr>
              <a:t>Harpreet Singh Dhoot</a:t>
            </a:r>
            <a:endParaRPr lang="en-US" dirty="0"/>
          </a:p>
        </p:txBody>
      </p:sp>
      <p:cxnSp>
        <p:nvCxnSpPr>
          <p:cNvPr id="13" name="Straight Connector 12">
            <a:extLst>
              <a:ext uri="{FF2B5EF4-FFF2-40B4-BE49-F238E27FC236}">
                <a16:creationId xmlns:a16="http://schemas.microsoft.com/office/drawing/2014/main" id="{BD96A694-258D-4418-A83C-B9BA72FD44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15300" y="1780927"/>
            <a:ext cx="0" cy="3390901"/>
          </a:xfrm>
          <a:prstGeom prst="line">
            <a:avLst/>
          </a:prstGeom>
          <a:ln w="44450">
            <a:solidFill>
              <a:srgbClr val="FFFFFF"/>
            </a:solidFill>
          </a:ln>
          <a:effectLst>
            <a:outerShdw blurRad="50800" dist="38100" dir="2700000" sx="88000" sy="88000" algn="tl" rotWithShape="0">
              <a:prstClr val="black">
                <a:alpha val="26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32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E4CC9-D28B-44E9-907E-BAEABBC91EB5}"/>
              </a:ext>
            </a:extLst>
          </p:cNvPr>
          <p:cNvSpPr>
            <a:spLocks noGrp="1"/>
          </p:cNvSpPr>
          <p:nvPr>
            <p:ph type="title"/>
          </p:nvPr>
        </p:nvSpPr>
        <p:spPr>
          <a:xfrm>
            <a:off x="700635" y="922096"/>
            <a:ext cx="10691265" cy="709672"/>
          </a:xfrm>
        </p:spPr>
        <p:txBody>
          <a:bodyPr/>
          <a:lstStyle/>
          <a:p>
            <a:r>
              <a:rPr lang="en-US" dirty="0"/>
              <a:t>Facts:</a:t>
            </a:r>
          </a:p>
        </p:txBody>
      </p:sp>
      <p:sp>
        <p:nvSpPr>
          <p:cNvPr id="3" name="Content Placeholder 2">
            <a:extLst>
              <a:ext uri="{FF2B5EF4-FFF2-40B4-BE49-F238E27FC236}">
                <a16:creationId xmlns:a16="http://schemas.microsoft.com/office/drawing/2014/main" id="{3C4823D7-B4B1-44B3-A96B-EEC460AF17E7}"/>
              </a:ext>
            </a:extLst>
          </p:cNvPr>
          <p:cNvSpPr>
            <a:spLocks noGrp="1"/>
          </p:cNvSpPr>
          <p:nvPr>
            <p:ph idx="1"/>
          </p:nvPr>
        </p:nvSpPr>
        <p:spPr>
          <a:xfrm>
            <a:off x="700635" y="1718032"/>
            <a:ext cx="10691265" cy="4973181"/>
          </a:xfrm>
        </p:spPr>
        <p:txBody>
          <a:bodyPr vert="horz" lIns="91440" tIns="45720" rIns="91440" bIns="45720" rtlCol="0" anchor="t">
            <a:normAutofit fontScale="92500"/>
          </a:bodyPr>
          <a:lstStyle/>
          <a:p>
            <a:r>
              <a:rPr lang="en-US" dirty="0"/>
              <a:t>Average Transaction  Amount is 187.69 AUD with approx. 4014 transactions/month.</a:t>
            </a:r>
          </a:p>
          <a:p>
            <a:r>
              <a:rPr lang="en-US" dirty="0"/>
              <a:t>There is a drastic dip on 16th of</a:t>
            </a:r>
            <a:r>
              <a:rPr lang="en-US" dirty="0">
                <a:ea typeface="+mn-lt"/>
                <a:cs typeface="+mn-lt"/>
              </a:rPr>
              <a:t> each</a:t>
            </a:r>
            <a:r>
              <a:rPr lang="en-US" dirty="0"/>
              <a:t> month  in number of transactions as avg Balance is also least on this date, that can be due to variety of reasons like EMI's are mostly done before or after 16th.</a:t>
            </a:r>
          </a:p>
          <a:p>
            <a:r>
              <a:rPr lang="en-US" dirty="0"/>
              <a:t>There is a dip at the end of month, which is understandable as saving would be less as compared to start of the month.</a:t>
            </a:r>
          </a:p>
          <a:p>
            <a:r>
              <a:rPr lang="en-US" dirty="0"/>
              <a:t>Balance grows linearly over the given course of time given in data I.e. August, September &amp; October.</a:t>
            </a:r>
          </a:p>
          <a:p>
            <a:r>
              <a:rPr lang="en-US" dirty="0"/>
              <a:t>Unknown Merchants contribute the most amount I.e. 19,53,418  so, track has to be kept on them.</a:t>
            </a:r>
          </a:p>
          <a:p>
            <a:r>
              <a:rPr lang="en-US" dirty="0"/>
              <a:t>According to available data, Merchant States contribution in total amount is as shown:</a:t>
            </a:r>
          </a:p>
          <a:p>
            <a:pPr marL="0" indent="0">
              <a:buNone/>
            </a:pPr>
            <a:r>
              <a:rPr lang="en-US" dirty="0"/>
              <a:t>NSW &gt; VIC &gt; QLD &gt; WA &gt; SA &gt; NT &gt; ACT &gt; TAS in order of total amount or no. of transaction.</a:t>
            </a:r>
          </a:p>
          <a:p>
            <a:pPr marL="0" indent="0" algn="ctr">
              <a:buNone/>
            </a:pPr>
            <a:r>
              <a:rPr lang="en-US" dirty="0"/>
              <a:t>(Number of Transaction is Directly Proportional to Total Amount in a State)</a:t>
            </a:r>
          </a:p>
          <a:p>
            <a:pPr marL="0" indent="0">
              <a:buNone/>
            </a:pPr>
            <a:r>
              <a:rPr lang="en-US" dirty="0"/>
              <a:t>  </a:t>
            </a:r>
            <a:endParaRPr lang="en-US"/>
          </a:p>
        </p:txBody>
      </p:sp>
    </p:spTree>
    <p:extLst>
      <p:ext uri="{BB962C8B-B14F-4D97-AF65-F5344CB8AC3E}">
        <p14:creationId xmlns:p14="http://schemas.microsoft.com/office/powerpoint/2010/main" val="2496756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F8BB6-E609-47F9-B897-D85CEA7CAD0C}"/>
              </a:ext>
            </a:extLst>
          </p:cNvPr>
          <p:cNvSpPr>
            <a:spLocks noGrp="1"/>
          </p:cNvSpPr>
          <p:nvPr>
            <p:ph type="title"/>
          </p:nvPr>
        </p:nvSpPr>
        <p:spPr>
          <a:xfrm>
            <a:off x="700635" y="922096"/>
            <a:ext cx="10691265" cy="896577"/>
          </a:xfrm>
        </p:spPr>
        <p:txBody>
          <a:bodyPr/>
          <a:lstStyle/>
          <a:p>
            <a:r>
              <a:rPr lang="en-US" dirty="0"/>
              <a:t>Data In Respect To Gender</a:t>
            </a:r>
          </a:p>
        </p:txBody>
      </p:sp>
      <p:sp>
        <p:nvSpPr>
          <p:cNvPr id="3" name="Content Placeholder 2">
            <a:extLst>
              <a:ext uri="{FF2B5EF4-FFF2-40B4-BE49-F238E27FC236}">
                <a16:creationId xmlns:a16="http://schemas.microsoft.com/office/drawing/2014/main" id="{6209E40A-028B-47F8-9C5E-248FA449D143}"/>
              </a:ext>
            </a:extLst>
          </p:cNvPr>
          <p:cNvSpPr>
            <a:spLocks noGrp="1"/>
          </p:cNvSpPr>
          <p:nvPr>
            <p:ph idx="1"/>
          </p:nvPr>
        </p:nvSpPr>
        <p:spPr>
          <a:xfrm>
            <a:off x="700635" y="1890559"/>
            <a:ext cx="11395755" cy="4513107"/>
          </a:xfrm>
        </p:spPr>
        <p:txBody>
          <a:bodyPr vert="horz" lIns="91440" tIns="45720" rIns="91440" bIns="45720" rtlCol="0" anchor="t">
            <a:normAutofit/>
          </a:bodyPr>
          <a:lstStyle/>
          <a:p>
            <a:r>
              <a:rPr lang="en-US" dirty="0">
                <a:ea typeface="+mn-lt"/>
                <a:cs typeface="+mn-lt"/>
              </a:rPr>
              <a:t>Males have upper hand in the balance as well  as amount or number of transaction section as compared to females                                  </a:t>
            </a:r>
          </a:p>
          <a:p>
            <a:r>
              <a:rPr lang="en-US">
                <a:ea typeface="+mn-lt"/>
                <a:cs typeface="+mn-lt"/>
              </a:rPr>
              <a:t>Stats :-</a:t>
            </a:r>
          </a:p>
          <a:p>
            <a:pPr marL="0" indent="0">
              <a:buNone/>
            </a:pPr>
            <a:r>
              <a:rPr lang="en-US" dirty="0">
                <a:ea typeface="+mn-lt"/>
                <a:cs typeface="+mn-lt"/>
              </a:rPr>
              <a:t>    Males are 6,258 and females are 5,758 in total.</a:t>
            </a:r>
            <a:endParaRPr lang="en-US"/>
          </a:p>
          <a:p>
            <a:pPr marL="0" indent="0">
              <a:buNone/>
            </a:pPr>
            <a:r>
              <a:rPr lang="en-US" dirty="0">
                <a:ea typeface="+mn-lt"/>
                <a:cs typeface="+mn-lt"/>
              </a:rPr>
              <a:t>    Males - 12.92.962/10,76,33,889 vs Females - 9,70,323/6,94,48,738 (Total Amount/Balance)</a:t>
            </a:r>
          </a:p>
          <a:p>
            <a:r>
              <a:rPr lang="en-US" dirty="0"/>
              <a:t>Males are leading in transaction on merchant states like NSW ,VIC, ACT, TAS.</a:t>
            </a:r>
          </a:p>
          <a:p>
            <a:r>
              <a:rPr lang="en-US" dirty="0"/>
              <a:t>While, Females leading in SA, NT, Queens, WA.</a:t>
            </a:r>
          </a:p>
          <a:p>
            <a:r>
              <a:rPr lang="en-US" dirty="0"/>
              <a:t>According to this facts, further steps can be considered. </a:t>
            </a:r>
          </a:p>
          <a:p>
            <a:pPr marL="0" indent="0">
              <a:buNone/>
            </a:pPr>
            <a:endParaRPr lang="en-US" dirty="0"/>
          </a:p>
        </p:txBody>
      </p:sp>
    </p:spTree>
    <p:extLst>
      <p:ext uri="{BB962C8B-B14F-4D97-AF65-F5344CB8AC3E}">
        <p14:creationId xmlns:p14="http://schemas.microsoft.com/office/powerpoint/2010/main" val="327885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9C76B-5F88-40F5-9DB1-97C5DDFE899D}"/>
              </a:ext>
            </a:extLst>
          </p:cNvPr>
          <p:cNvSpPr>
            <a:spLocks noGrp="1"/>
          </p:cNvSpPr>
          <p:nvPr>
            <p:ph type="title"/>
          </p:nvPr>
        </p:nvSpPr>
        <p:spPr>
          <a:xfrm>
            <a:off x="542484" y="1945"/>
            <a:ext cx="10691265" cy="1371030"/>
          </a:xfrm>
        </p:spPr>
        <p:txBody>
          <a:bodyPr/>
          <a:lstStyle/>
          <a:p>
            <a:r>
              <a:rPr lang="en-US"/>
              <a:t>Visualizations (Tableau)</a:t>
            </a:r>
          </a:p>
        </p:txBody>
      </p:sp>
      <p:pic>
        <p:nvPicPr>
          <p:cNvPr id="17" name="Picture 17" descr="A picture containing graphical user interface&#10;&#10;Description automatically generated">
            <a:extLst>
              <a:ext uri="{FF2B5EF4-FFF2-40B4-BE49-F238E27FC236}">
                <a16:creationId xmlns:a16="http://schemas.microsoft.com/office/drawing/2014/main" id="{20CDFCB3-E06C-4D50-A02C-7187F0E5F0B1}"/>
              </a:ext>
            </a:extLst>
          </p:cNvPr>
          <p:cNvPicPr>
            <a:picLocks noGrp="1" noChangeAspect="1"/>
          </p:cNvPicPr>
          <p:nvPr>
            <p:ph idx="1"/>
          </p:nvPr>
        </p:nvPicPr>
        <p:blipFill>
          <a:blip r:embed="rId2"/>
          <a:stretch>
            <a:fillRect/>
          </a:stretch>
        </p:blipFill>
        <p:spPr>
          <a:xfrm>
            <a:off x="544072" y="682863"/>
            <a:ext cx="10788729" cy="6094613"/>
          </a:xfrm>
        </p:spPr>
      </p:pic>
    </p:spTree>
    <p:extLst>
      <p:ext uri="{BB962C8B-B14F-4D97-AF65-F5344CB8AC3E}">
        <p14:creationId xmlns:p14="http://schemas.microsoft.com/office/powerpoint/2010/main" val="1217554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99163-DF90-4BD5-804C-4EB728BD7C56}"/>
              </a:ext>
            </a:extLst>
          </p:cNvPr>
          <p:cNvSpPr>
            <a:spLocks noGrp="1"/>
          </p:cNvSpPr>
          <p:nvPr>
            <p:ph type="title"/>
          </p:nvPr>
        </p:nvSpPr>
        <p:spPr>
          <a:xfrm>
            <a:off x="700635" y="922096"/>
            <a:ext cx="10691265" cy="4936614"/>
          </a:xfrm>
        </p:spPr>
        <p:txBody>
          <a:bodyPr>
            <a:normAutofit/>
          </a:bodyPr>
          <a:lstStyle/>
          <a:p>
            <a:pPr algn="ctr"/>
            <a:br>
              <a:rPr lang="en-US" sz="5400" dirty="0"/>
            </a:br>
            <a:br>
              <a:rPr lang="en-US" sz="5400" dirty="0"/>
            </a:br>
            <a:r>
              <a:rPr lang="en-US" sz="5400"/>
              <a:t>Thanks!</a:t>
            </a:r>
          </a:p>
        </p:txBody>
      </p:sp>
      <p:sp>
        <p:nvSpPr>
          <p:cNvPr id="3" name="Content Placeholder 2">
            <a:extLst>
              <a:ext uri="{FF2B5EF4-FFF2-40B4-BE49-F238E27FC236}">
                <a16:creationId xmlns:a16="http://schemas.microsoft.com/office/drawing/2014/main" id="{3EB5F33C-29BD-40FC-A753-E83FB5D737DF}"/>
              </a:ext>
            </a:extLst>
          </p:cNvPr>
          <p:cNvSpPr>
            <a:spLocks noGrp="1"/>
          </p:cNvSpPr>
          <p:nvPr>
            <p:ph idx="1"/>
          </p:nvPr>
        </p:nvSpPr>
        <p:spPr>
          <a:xfrm flipV="1">
            <a:off x="700635" y="5929214"/>
            <a:ext cx="10374964" cy="87647"/>
          </a:xfrm>
        </p:spPr>
        <p:txBody>
          <a:bodyPr vert="horz" lIns="91440" tIns="45720" rIns="91440" bIns="45720" rtlCol="0" anchor="t">
            <a:normAutofit fontScale="25000" lnSpcReduction="20000"/>
          </a:bodyPr>
          <a:lstStyle/>
          <a:p>
            <a:r>
              <a:rPr lang="en-US"/>
              <a:t>.</a:t>
            </a:r>
          </a:p>
        </p:txBody>
      </p:sp>
    </p:spTree>
    <p:extLst>
      <p:ext uri="{BB962C8B-B14F-4D97-AF65-F5344CB8AC3E}">
        <p14:creationId xmlns:p14="http://schemas.microsoft.com/office/powerpoint/2010/main" val="1647967466"/>
      </p:ext>
    </p:extLst>
  </p:cSld>
  <p:clrMapOvr>
    <a:masterClrMapping/>
  </p:clrMapOvr>
</p:sld>
</file>

<file path=ppt/theme/theme1.xml><?xml version="1.0" encoding="utf-8"?>
<a:theme xmlns:a="http://schemas.openxmlformats.org/drawingml/2006/main" name="ChronicleVTI">
  <a:themeElements>
    <a:clrScheme name="AnalogousFromDarkSeedLeftStep">
      <a:dk1>
        <a:srgbClr val="000000"/>
      </a:dk1>
      <a:lt1>
        <a:srgbClr val="FFFFFF"/>
      </a:lt1>
      <a:dk2>
        <a:srgbClr val="1B2430"/>
      </a:dk2>
      <a:lt2>
        <a:srgbClr val="F0F3F1"/>
      </a:lt2>
      <a:accent1>
        <a:srgbClr val="C34DA9"/>
      </a:accent1>
      <a:accent2>
        <a:srgbClr val="9A3BB1"/>
      </a:accent2>
      <a:accent3>
        <a:srgbClr val="7B4DC3"/>
      </a:accent3>
      <a:accent4>
        <a:srgbClr val="4245B4"/>
      </a:accent4>
      <a:accent5>
        <a:srgbClr val="4D81C3"/>
      </a:accent5>
      <a:accent6>
        <a:srgbClr val="3BA1B1"/>
      </a:accent6>
      <a:hlink>
        <a:srgbClr val="3F63BF"/>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emplate>TF10001119</Template>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ChronicleVTI</vt:lpstr>
      <vt:lpstr>Exploratory Data Analysis ANZ (Task 1) </vt:lpstr>
      <vt:lpstr>Facts:</vt:lpstr>
      <vt:lpstr>Data In Respect To Gender</vt:lpstr>
      <vt:lpstr>Visualizations (Tableau)</vt:lpstr>
      <vt:lpstr>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267</cp:revision>
  <dcterms:created xsi:type="dcterms:W3CDTF">2020-12-23T08:38:28Z</dcterms:created>
  <dcterms:modified xsi:type="dcterms:W3CDTF">2020-12-23T10:11:48Z</dcterms:modified>
</cp:coreProperties>
</file>