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002250" cy="9001125"/>
  <p:notesSz cx="6858000" cy="9144000"/>
  <p:defaultTextStyle>
    <a:defPPr>
      <a:defRPr lang="zh-TW"/>
    </a:defPPr>
    <a:lvl1pPr marL="0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71525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43050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314575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86100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57625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629150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400675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72200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2778" y="72"/>
      </p:cViewPr>
      <p:guideLst>
        <p:guide orient="horz" pos="2835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50169" y="2796183"/>
            <a:ext cx="15301913" cy="192940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00338" y="5100637"/>
            <a:ext cx="12601575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14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57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00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3B7F-F664-4305-B8C8-A6A205F8B387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8470-EB0A-4EA0-A533-58925CBB15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7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3B7F-F664-4305-B8C8-A6A205F8B387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8470-EB0A-4EA0-A533-58925CBB15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37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25696963" y="472977"/>
            <a:ext cx="7972872" cy="1008042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772097" y="472977"/>
            <a:ext cx="23624827" cy="100804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3B7F-F664-4305-B8C8-A6A205F8B387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8470-EB0A-4EA0-A533-58925CBB15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49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3B7F-F664-4305-B8C8-A6A205F8B387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8470-EB0A-4EA0-A533-58925CBB15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52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2053" y="5784057"/>
            <a:ext cx="15301913" cy="1787723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22053" y="3815062"/>
            <a:ext cx="15301913" cy="1968995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7152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54305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1457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0861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5762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2915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0067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172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3B7F-F664-4305-B8C8-A6A205F8B387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8470-EB0A-4EA0-A533-58925CBB15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33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772097" y="2756596"/>
            <a:ext cx="15798849" cy="7796808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7870984" y="2756596"/>
            <a:ext cx="15798851" cy="7796808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3B7F-F664-4305-B8C8-A6A205F8B387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8470-EB0A-4EA0-A533-58925CBB15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58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0113" y="360462"/>
            <a:ext cx="16202025" cy="15001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00113" y="2014836"/>
            <a:ext cx="7954120" cy="83968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1525" indent="0">
              <a:buNone/>
              <a:defRPr sz="3400" b="1"/>
            </a:lvl2pPr>
            <a:lvl3pPr marL="1543050" indent="0">
              <a:buNone/>
              <a:defRPr sz="3000" b="1"/>
            </a:lvl3pPr>
            <a:lvl4pPr marL="2314575" indent="0">
              <a:buNone/>
              <a:defRPr sz="2700" b="1"/>
            </a:lvl4pPr>
            <a:lvl5pPr marL="3086100" indent="0">
              <a:buNone/>
              <a:defRPr sz="2700" b="1"/>
            </a:lvl5pPr>
            <a:lvl6pPr marL="3857625" indent="0">
              <a:buNone/>
              <a:defRPr sz="2700" b="1"/>
            </a:lvl6pPr>
            <a:lvl7pPr marL="4629150" indent="0">
              <a:buNone/>
              <a:defRPr sz="2700" b="1"/>
            </a:lvl7pPr>
            <a:lvl8pPr marL="5400675" indent="0">
              <a:buNone/>
              <a:defRPr sz="2700" b="1"/>
            </a:lvl8pPr>
            <a:lvl9pPr marL="6172200" indent="0">
              <a:buNone/>
              <a:defRPr sz="27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00113" y="2854523"/>
            <a:ext cx="7954120" cy="5186066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9144894" y="2014836"/>
            <a:ext cx="7957245" cy="83968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1525" indent="0">
              <a:buNone/>
              <a:defRPr sz="3400" b="1"/>
            </a:lvl2pPr>
            <a:lvl3pPr marL="1543050" indent="0">
              <a:buNone/>
              <a:defRPr sz="3000" b="1"/>
            </a:lvl3pPr>
            <a:lvl4pPr marL="2314575" indent="0">
              <a:buNone/>
              <a:defRPr sz="2700" b="1"/>
            </a:lvl4pPr>
            <a:lvl5pPr marL="3086100" indent="0">
              <a:buNone/>
              <a:defRPr sz="2700" b="1"/>
            </a:lvl5pPr>
            <a:lvl6pPr marL="3857625" indent="0">
              <a:buNone/>
              <a:defRPr sz="2700" b="1"/>
            </a:lvl6pPr>
            <a:lvl7pPr marL="4629150" indent="0">
              <a:buNone/>
              <a:defRPr sz="2700" b="1"/>
            </a:lvl7pPr>
            <a:lvl8pPr marL="5400675" indent="0">
              <a:buNone/>
              <a:defRPr sz="2700" b="1"/>
            </a:lvl8pPr>
            <a:lvl9pPr marL="6172200" indent="0">
              <a:buNone/>
              <a:defRPr sz="27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9144894" y="2854523"/>
            <a:ext cx="7957245" cy="5186066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3B7F-F664-4305-B8C8-A6A205F8B387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8470-EB0A-4EA0-A533-58925CBB15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49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3B7F-F664-4305-B8C8-A6A205F8B387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8470-EB0A-4EA0-A533-58925CBB15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17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3B7F-F664-4305-B8C8-A6A205F8B387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8470-EB0A-4EA0-A533-58925CBB15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86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0114" y="358378"/>
            <a:ext cx="5922616" cy="152519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38380" y="358379"/>
            <a:ext cx="10063758" cy="7682211"/>
          </a:xfrm>
        </p:spPr>
        <p:txBody>
          <a:bodyPr/>
          <a:lstStyle>
            <a:lvl1pPr>
              <a:defRPr sz="5400"/>
            </a:lvl1pPr>
            <a:lvl2pPr>
              <a:defRPr sz="47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00114" y="1883570"/>
            <a:ext cx="5922616" cy="6157020"/>
          </a:xfrm>
        </p:spPr>
        <p:txBody>
          <a:bodyPr/>
          <a:lstStyle>
            <a:lvl1pPr marL="0" indent="0">
              <a:buNone/>
              <a:defRPr sz="2400"/>
            </a:lvl1pPr>
            <a:lvl2pPr marL="771525" indent="0">
              <a:buNone/>
              <a:defRPr sz="2000"/>
            </a:lvl2pPr>
            <a:lvl3pPr marL="1543050" indent="0">
              <a:buNone/>
              <a:defRPr sz="1700"/>
            </a:lvl3pPr>
            <a:lvl4pPr marL="2314575" indent="0">
              <a:buNone/>
              <a:defRPr sz="1500"/>
            </a:lvl4pPr>
            <a:lvl5pPr marL="3086100" indent="0">
              <a:buNone/>
              <a:defRPr sz="1500"/>
            </a:lvl5pPr>
            <a:lvl6pPr marL="3857625" indent="0">
              <a:buNone/>
              <a:defRPr sz="1500"/>
            </a:lvl6pPr>
            <a:lvl7pPr marL="4629150" indent="0">
              <a:buNone/>
              <a:defRPr sz="1500"/>
            </a:lvl7pPr>
            <a:lvl8pPr marL="5400675" indent="0">
              <a:buNone/>
              <a:defRPr sz="1500"/>
            </a:lvl8pPr>
            <a:lvl9pPr marL="6172200" indent="0">
              <a:buNone/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3B7F-F664-4305-B8C8-A6A205F8B387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8470-EB0A-4EA0-A533-58925CBB15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07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28567" y="6300787"/>
            <a:ext cx="10801350" cy="743844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528567" y="804267"/>
            <a:ext cx="10801350" cy="5400675"/>
          </a:xfrm>
        </p:spPr>
        <p:txBody>
          <a:bodyPr/>
          <a:lstStyle>
            <a:lvl1pPr marL="0" indent="0">
              <a:buNone/>
              <a:defRPr sz="5400"/>
            </a:lvl1pPr>
            <a:lvl2pPr marL="771525" indent="0">
              <a:buNone/>
              <a:defRPr sz="4700"/>
            </a:lvl2pPr>
            <a:lvl3pPr marL="1543050" indent="0">
              <a:buNone/>
              <a:defRPr sz="4100"/>
            </a:lvl3pPr>
            <a:lvl4pPr marL="2314575" indent="0">
              <a:buNone/>
              <a:defRPr sz="3400"/>
            </a:lvl4pPr>
            <a:lvl5pPr marL="3086100" indent="0">
              <a:buNone/>
              <a:defRPr sz="3400"/>
            </a:lvl5pPr>
            <a:lvl6pPr marL="3857625" indent="0">
              <a:buNone/>
              <a:defRPr sz="3400"/>
            </a:lvl6pPr>
            <a:lvl7pPr marL="4629150" indent="0">
              <a:buNone/>
              <a:defRPr sz="3400"/>
            </a:lvl7pPr>
            <a:lvl8pPr marL="5400675" indent="0">
              <a:buNone/>
              <a:defRPr sz="3400"/>
            </a:lvl8pPr>
            <a:lvl9pPr marL="6172200" indent="0">
              <a:buNone/>
              <a:defRPr sz="34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528567" y="7044631"/>
            <a:ext cx="10801350" cy="1056381"/>
          </a:xfrm>
        </p:spPr>
        <p:txBody>
          <a:bodyPr/>
          <a:lstStyle>
            <a:lvl1pPr marL="0" indent="0">
              <a:buNone/>
              <a:defRPr sz="2400"/>
            </a:lvl1pPr>
            <a:lvl2pPr marL="771525" indent="0">
              <a:buNone/>
              <a:defRPr sz="2000"/>
            </a:lvl2pPr>
            <a:lvl3pPr marL="1543050" indent="0">
              <a:buNone/>
              <a:defRPr sz="1700"/>
            </a:lvl3pPr>
            <a:lvl4pPr marL="2314575" indent="0">
              <a:buNone/>
              <a:defRPr sz="1500"/>
            </a:lvl4pPr>
            <a:lvl5pPr marL="3086100" indent="0">
              <a:buNone/>
              <a:defRPr sz="1500"/>
            </a:lvl5pPr>
            <a:lvl6pPr marL="3857625" indent="0">
              <a:buNone/>
              <a:defRPr sz="1500"/>
            </a:lvl6pPr>
            <a:lvl7pPr marL="4629150" indent="0">
              <a:buNone/>
              <a:defRPr sz="1500"/>
            </a:lvl7pPr>
            <a:lvl8pPr marL="5400675" indent="0">
              <a:buNone/>
              <a:defRPr sz="1500"/>
            </a:lvl8pPr>
            <a:lvl9pPr marL="6172200" indent="0">
              <a:buNone/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3B7F-F664-4305-B8C8-A6A205F8B387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8470-EB0A-4EA0-A533-58925CBB15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35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900113" y="360462"/>
            <a:ext cx="16202025" cy="1500188"/>
          </a:xfrm>
          <a:prstGeom prst="rect">
            <a:avLst/>
          </a:prstGeom>
        </p:spPr>
        <p:txBody>
          <a:bodyPr vert="horz" lIns="154305" tIns="77153" rIns="154305" bIns="77153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00113" y="2100263"/>
            <a:ext cx="16202025" cy="5940326"/>
          </a:xfrm>
          <a:prstGeom prst="rect">
            <a:avLst/>
          </a:prstGeom>
        </p:spPr>
        <p:txBody>
          <a:bodyPr vert="horz" lIns="154305" tIns="77153" rIns="154305" bIns="77153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00113" y="8342710"/>
            <a:ext cx="4200525" cy="479227"/>
          </a:xfrm>
          <a:prstGeom prst="rect">
            <a:avLst/>
          </a:prstGeom>
        </p:spPr>
        <p:txBody>
          <a:bodyPr vert="horz" lIns="154305" tIns="77153" rIns="154305" bIns="77153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3B7F-F664-4305-B8C8-A6A205F8B387}" type="datetimeFigureOut">
              <a:rPr lang="zh-TW" altLang="en-US" smtClean="0"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150769" y="8342710"/>
            <a:ext cx="5700713" cy="479227"/>
          </a:xfrm>
          <a:prstGeom prst="rect">
            <a:avLst/>
          </a:prstGeom>
        </p:spPr>
        <p:txBody>
          <a:bodyPr vert="horz" lIns="154305" tIns="77153" rIns="154305" bIns="77153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2901613" y="8342710"/>
            <a:ext cx="4200525" cy="479227"/>
          </a:xfrm>
          <a:prstGeom prst="rect">
            <a:avLst/>
          </a:prstGeom>
        </p:spPr>
        <p:txBody>
          <a:bodyPr vert="horz" lIns="154305" tIns="77153" rIns="154305" bIns="77153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D8470-EB0A-4EA0-A533-58925CBB15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69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43050" rtl="0" eaLnBrk="1" latinLnBrk="0" hangingPunct="1">
        <a:spcBef>
          <a:spcPct val="0"/>
        </a:spcBef>
        <a:buNone/>
        <a:defRPr sz="7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8644" indent="-578644" algn="l" defTabSz="154305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253728" indent="-482203" algn="l" defTabSz="1543050" rtl="0" eaLnBrk="1" latinLnBrk="0" hangingPunct="1">
        <a:spcBef>
          <a:spcPct val="20000"/>
        </a:spcBef>
        <a:buFont typeface="Arial" panose="020B0604020202020204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1928813" indent="-385763" algn="l" defTabSz="1543050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00338" indent="-385763" algn="l" defTabSz="1543050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71863" indent="-385763" algn="l" defTabSz="1543050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43388" indent="-385763" algn="l" defTabSz="154305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14913" indent="-385763" algn="l" defTabSz="154305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786438" indent="-385763" algn="l" defTabSz="154305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57963" indent="-385763" algn="l" defTabSz="154305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4575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57625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29150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675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72200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hyperlink" Target="https://reurl.cc/2yGer" TargetMode="External"/><Relationship Id="rId18" Type="http://schemas.openxmlformats.org/officeDocument/2006/relationships/image" Target="../media/image8.png"/><Relationship Id="rId3" Type="http://schemas.openxmlformats.org/officeDocument/2006/relationships/image" Target="../media/image1.jpeg"/><Relationship Id="rId21" Type="http://schemas.microsoft.com/office/2007/relationships/hdphoto" Target="../media/hdphoto8.wdp"/><Relationship Id="rId7" Type="http://schemas.openxmlformats.org/officeDocument/2006/relationships/image" Target="../media/image3.jpeg"/><Relationship Id="rId12" Type="http://schemas.openxmlformats.org/officeDocument/2006/relationships/hyperlink" Target="http://bit.ly/30aWnvA" TargetMode="External"/><Relationship Id="rId17" Type="http://schemas.microsoft.com/office/2007/relationships/hdphoto" Target="../media/hdphoto6.wdp"/><Relationship Id="rId2" Type="http://schemas.openxmlformats.org/officeDocument/2006/relationships/hyperlink" Target="https://reurl.cc/m45b9" TargetMode="External"/><Relationship Id="rId16" Type="http://schemas.openxmlformats.org/officeDocument/2006/relationships/image" Target="../media/image7.jpe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2.png"/><Relationship Id="rId15" Type="http://schemas.microsoft.com/office/2007/relationships/hdphoto" Target="../media/hdphoto5.wdp"/><Relationship Id="rId23" Type="http://schemas.openxmlformats.org/officeDocument/2006/relationships/hyperlink" Target="https://reurl.cc/KLYRM" TargetMode="External"/><Relationship Id="rId10" Type="http://schemas.openxmlformats.org/officeDocument/2006/relationships/image" Target="../media/image5.jpeg"/><Relationship Id="rId19" Type="http://schemas.microsoft.com/office/2007/relationships/hdphoto" Target="../media/hdphoto7.wdp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6.png"/><Relationship Id="rId2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直線接點 386"/>
          <p:cNvCxnSpPr/>
          <p:nvPr/>
        </p:nvCxnSpPr>
        <p:spPr>
          <a:xfrm>
            <a:off x="7050748" y="3475065"/>
            <a:ext cx="531774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/>
          <p:cNvCxnSpPr/>
          <p:nvPr/>
        </p:nvCxnSpPr>
        <p:spPr>
          <a:xfrm>
            <a:off x="4452178" y="6192105"/>
            <a:ext cx="0" cy="82221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9875928" y="4020014"/>
            <a:ext cx="7140" cy="46527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H="1">
            <a:off x="8396971" y="2433262"/>
            <a:ext cx="7284" cy="590205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8126476" y="4894778"/>
            <a:ext cx="0" cy="16449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7859161" y="4732921"/>
            <a:ext cx="10124" cy="923107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9180128" y="4782460"/>
            <a:ext cx="0" cy="86321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7661759" y="2736325"/>
            <a:ext cx="1" cy="23969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7330586" y="2733089"/>
            <a:ext cx="1" cy="23969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8873436" y="2478454"/>
            <a:ext cx="9810" cy="187517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1145976" y="3548748"/>
            <a:ext cx="0" cy="26524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9245607" y="2700252"/>
            <a:ext cx="0" cy="28560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9444483" y="3249154"/>
            <a:ext cx="278803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8945950" y="2982128"/>
            <a:ext cx="635907" cy="57516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11482635" y="2376339"/>
            <a:ext cx="713571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0223694" y="1690511"/>
            <a:ext cx="0" cy="49030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8795112" y="2331313"/>
            <a:ext cx="301891" cy="20383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167093" y="1181329"/>
            <a:ext cx="6430671" cy="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3369743" y="1715745"/>
            <a:ext cx="12442" cy="552227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6311216" y="1953774"/>
            <a:ext cx="23141" cy="211958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5939547" y="1409654"/>
            <a:ext cx="1" cy="23969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470342" y="1310291"/>
            <a:ext cx="4561893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3736586" y="4699931"/>
            <a:ext cx="0" cy="97844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10069891" y="7138094"/>
            <a:ext cx="7196" cy="81368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8177884" y="6991585"/>
            <a:ext cx="0" cy="34025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8972717" y="6409673"/>
            <a:ext cx="6495" cy="40355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1792713" y="3186078"/>
            <a:ext cx="0" cy="171985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2763518" y="3626047"/>
            <a:ext cx="0" cy="45900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3453206" y="4697500"/>
            <a:ext cx="0" cy="241506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4452178" y="3288303"/>
            <a:ext cx="3" cy="237922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>
            <a:off x="4304202" y="2714932"/>
            <a:ext cx="1" cy="2958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6128246" y="2997990"/>
            <a:ext cx="0" cy="265680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5169810" y="4659236"/>
            <a:ext cx="2" cy="1000113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2583155" y="5340472"/>
            <a:ext cx="0" cy="33857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5493577" y="4621919"/>
            <a:ext cx="2" cy="3417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5711997" y="5170898"/>
            <a:ext cx="0" cy="50005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2274069" y="2091816"/>
            <a:ext cx="3310674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1976499" y="2540290"/>
            <a:ext cx="1" cy="2958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2274069" y="2091816"/>
            <a:ext cx="2510" cy="18000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4963364" y="779105"/>
            <a:ext cx="1337022" cy="7200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026110" y="884714"/>
            <a:ext cx="1170651" cy="539641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鴻海精密工業</a:t>
            </a:r>
            <a:endParaRPr lang="en-US" altLang="zh-TW" sz="10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Hon </a:t>
            </a:r>
            <a:r>
              <a:rPr lang="en-US" altLang="zh-TW" sz="10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Hai Precision </a:t>
            </a:r>
          </a:p>
          <a:p>
            <a:pPr algn="ctr"/>
            <a:r>
              <a:rPr lang="en-US" altLang="zh-TW" sz="10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Industry Co., </a:t>
            </a:r>
            <a:r>
              <a:rPr lang="en-US" altLang="zh-TW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Ltd</a:t>
            </a:r>
            <a:endParaRPr lang="en-US" altLang="zh-TW" sz="10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2831094" y="1551150"/>
            <a:ext cx="995870" cy="4030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1697016" y="2292426"/>
            <a:ext cx="962712" cy="4078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39055" y="1591181"/>
            <a:ext cx="987908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Foxconn ( Far East)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Limited, Cayman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772808" y="2334227"/>
            <a:ext cx="886920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Foxteq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Holdings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Inc., Cayman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1161291" y="2858375"/>
            <a:ext cx="1049840" cy="4078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1189222" y="2900176"/>
            <a:ext cx="1006795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Lyell International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BVI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084129" y="5656028"/>
            <a:ext cx="481360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b="1" dirty="0" smtClean="0">
                <a:latin typeface="華康黑體 Std W5" pitchFamily="34" charset="-120"/>
                <a:ea typeface="華康黑體 Std W5" pitchFamily="34" charset="-120"/>
              </a:rPr>
              <a:t>24.6 %</a:t>
            </a:r>
            <a:endParaRPr lang="zh-TW" altLang="en-US" sz="800" b="1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1" name="圓角矩形 50"/>
          <p:cNvSpPr/>
          <p:nvPr/>
        </p:nvSpPr>
        <p:spPr>
          <a:xfrm>
            <a:off x="5109906" y="2302330"/>
            <a:ext cx="996513" cy="4078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5009584" y="2344131"/>
            <a:ext cx="1230214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Star Vision Precision Limited, Cayman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4968944" y="2893823"/>
            <a:ext cx="1275774" cy="4078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5011069" y="2935624"/>
            <a:ext cx="1230214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Star Vision Technology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Hong Kong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5" name="圓角矩形 54"/>
          <p:cNvSpPr/>
          <p:nvPr/>
        </p:nvSpPr>
        <p:spPr>
          <a:xfrm>
            <a:off x="5224668" y="5111196"/>
            <a:ext cx="850345" cy="4038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263369" y="5149874"/>
            <a:ext cx="841905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鴻富錦精密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工業（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鄭州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）</a:t>
            </a:r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5958323" y="2570770"/>
            <a:ext cx="1" cy="2958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5584743" y="2091816"/>
            <a:ext cx="0" cy="19374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2749974" y="2276964"/>
            <a:ext cx="2260665" cy="50538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3215129" y="2344496"/>
            <a:ext cx="1452779" cy="385753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Best </a:t>
            </a:r>
            <a:r>
              <a:rPr lang="en-US" altLang="zh-TW" sz="10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Behaviour</a:t>
            </a:r>
            <a:r>
              <a:rPr lang="en-US" altLang="zh-TW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Holding </a:t>
            </a:r>
          </a:p>
          <a:p>
            <a:pPr algn="ctr"/>
            <a:r>
              <a:rPr lang="en-US" altLang="zh-TW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BVI</a:t>
            </a:r>
            <a:endParaRPr lang="en-US" altLang="zh-TW" sz="10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>
            <a:off x="3321138" y="3275655"/>
            <a:ext cx="0" cy="3503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465340" y="2085609"/>
            <a:ext cx="180363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3332260" y="2669666"/>
            <a:ext cx="1" cy="2958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圓角矩形 63"/>
          <p:cNvSpPr/>
          <p:nvPr/>
        </p:nvSpPr>
        <p:spPr>
          <a:xfrm>
            <a:off x="2987290" y="2976704"/>
            <a:ext cx="832341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033700" y="3030629"/>
            <a:ext cx="785931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Best </a:t>
            </a:r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Behaviour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BVI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6" name="圓角矩形 65"/>
          <p:cNvSpPr/>
          <p:nvPr/>
        </p:nvSpPr>
        <p:spPr>
          <a:xfrm>
            <a:off x="3126931" y="3667883"/>
            <a:ext cx="1219170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3382185" y="3721808"/>
            <a:ext cx="869287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Argyle Holdings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Samoa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8" name="圓角矩形 67"/>
          <p:cNvSpPr/>
          <p:nvPr/>
        </p:nvSpPr>
        <p:spPr>
          <a:xfrm>
            <a:off x="4541031" y="3628592"/>
            <a:ext cx="1523349" cy="54119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713245" y="3657946"/>
            <a:ext cx="1230214" cy="447308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香港中堅企業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China Galaxy Enterprises Limited , Hong Kong</a:t>
            </a:r>
          </a:p>
        </p:txBody>
      </p:sp>
      <p:cxnSp>
        <p:nvCxnSpPr>
          <p:cNvPr id="70" name="直線單箭頭接點 69"/>
          <p:cNvCxnSpPr/>
          <p:nvPr/>
        </p:nvCxnSpPr>
        <p:spPr>
          <a:xfrm flipH="1">
            <a:off x="4852513" y="2750093"/>
            <a:ext cx="2" cy="848041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4988085" y="4325476"/>
            <a:ext cx="804078" cy="4574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990465" y="4389357"/>
            <a:ext cx="801502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富泰華工業</a:t>
            </a:r>
          </a:p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（深圳）</a:t>
            </a:r>
          </a:p>
        </p:txBody>
      </p:sp>
      <p:cxnSp>
        <p:nvCxnSpPr>
          <p:cNvPr id="73" name="直線單箭頭接點 72"/>
          <p:cNvCxnSpPr/>
          <p:nvPr/>
        </p:nvCxnSpPr>
        <p:spPr>
          <a:xfrm flipH="1">
            <a:off x="5534748" y="4010793"/>
            <a:ext cx="1" cy="29583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>
            <a:off x="4186432" y="3973500"/>
            <a:ext cx="2" cy="170554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882373" y="5660585"/>
            <a:ext cx="463727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1.84 %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>
            <a:off x="4861777" y="3994463"/>
            <a:ext cx="0" cy="1649702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666575" y="5660585"/>
            <a:ext cx="481360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b="1" dirty="0" smtClean="0">
                <a:latin typeface="華康黑體 Std W5" pitchFamily="34" charset="-120"/>
                <a:ea typeface="華康黑體 Std W5" pitchFamily="34" charset="-120"/>
              </a:rPr>
              <a:t>41.4 %</a:t>
            </a:r>
            <a:endParaRPr lang="zh-TW" altLang="en-US" sz="800" b="1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494005" y="5647154"/>
            <a:ext cx="463727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3.37 %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24956" y="4933772"/>
            <a:ext cx="353120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15%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80" name="圓角矩形 79"/>
          <p:cNvSpPr/>
          <p:nvPr/>
        </p:nvSpPr>
        <p:spPr>
          <a:xfrm>
            <a:off x="1076031" y="5078490"/>
            <a:ext cx="858796" cy="432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1085556" y="5132415"/>
            <a:ext cx="838830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泰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精密電子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煙台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426099" y="4875061"/>
            <a:ext cx="526244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>
                <a:latin typeface="華康黑體 Std W5" pitchFamily="34" charset="-120"/>
                <a:ea typeface="華康黑體 Std W5" pitchFamily="34" charset="-120"/>
              </a:rPr>
              <a:t>59.46 %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83" name="圓角矩形 82"/>
          <p:cNvSpPr/>
          <p:nvPr/>
        </p:nvSpPr>
        <p:spPr>
          <a:xfrm>
            <a:off x="1994568" y="5088895"/>
            <a:ext cx="1392278" cy="432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2243195" y="5146140"/>
            <a:ext cx="838830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鴻富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錦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精密電子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煙台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85" name="圓角矩形 84"/>
          <p:cNvSpPr/>
          <p:nvPr/>
        </p:nvSpPr>
        <p:spPr>
          <a:xfrm>
            <a:off x="979308" y="5710518"/>
            <a:ext cx="2263377" cy="12453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84252" y="5830300"/>
            <a:ext cx="2105202" cy="1062861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鴻富錦精密電子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文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山、淮安鴻富錦精密電子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貴州富華達精密電子、南陽鴻富錦精密電子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鴻富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錦精密電子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凱里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、凱里富利通商貿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昆明富利通商貿、盤縣富貴康精密電子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60% 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河南冠鴻置業、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48.8% 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南京鴻富夏精密電子、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51% 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甘肅富廣源電子科技、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50.48% 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鑫成科技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成都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</a:p>
        </p:txBody>
      </p:sp>
      <p:sp>
        <p:nvSpPr>
          <p:cNvPr id="87" name="矩形 86"/>
          <p:cNvSpPr/>
          <p:nvPr/>
        </p:nvSpPr>
        <p:spPr>
          <a:xfrm>
            <a:off x="5911901" y="5650467"/>
            <a:ext cx="463727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0.36 %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88" name="直線單箭頭接點 87"/>
          <p:cNvCxnSpPr/>
          <p:nvPr/>
        </p:nvCxnSpPr>
        <p:spPr>
          <a:xfrm flipH="1">
            <a:off x="3204636" y="4092480"/>
            <a:ext cx="1" cy="8412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2867015" y="4897216"/>
            <a:ext cx="519832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72.03 %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90" name="直線單箭頭接點 89"/>
          <p:cNvCxnSpPr/>
          <p:nvPr/>
        </p:nvCxnSpPr>
        <p:spPr>
          <a:xfrm>
            <a:off x="3628733" y="3848287"/>
            <a:ext cx="1073" cy="44659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圓角矩形 90"/>
          <p:cNvSpPr/>
          <p:nvPr/>
        </p:nvSpPr>
        <p:spPr>
          <a:xfrm>
            <a:off x="533157" y="7131020"/>
            <a:ext cx="3115620" cy="13350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30676" y="7196588"/>
            <a:ext cx="2978548" cy="1185972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上海瞻膽投資、深圳市富鴻杰科技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服務、深圳市富龍小額貸款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77.91% 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上海富士康、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20% 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安品精密工業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惠州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40.54 % 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鴻富泰精密電子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煙台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、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34.12%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鴻富錦精密工業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武漢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</a:p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佛山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市順德區基順精密工業、衡陽市富湘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雲文化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上海富金通商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業保險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、富晉精密工業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晉城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</a:p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深圳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市鴻飛精密科技、鴻馳諮詢顧問、鴻鼎管理顧問、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深圳市金機虎投資控股、深圳市兆螢光電、深圳市富迅通貿易、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深圳富士康先進製造生產力培訓學院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富金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通金融信息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上海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、鴻富錦精密電子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成都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3963822" y="3023467"/>
            <a:ext cx="740409" cy="4576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982873" y="3023467"/>
            <a:ext cx="697300" cy="447308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Joy Even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Holdings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BVI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273227" y="5664871"/>
            <a:ext cx="463727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1.39 %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96" name="圓角矩形 95"/>
          <p:cNvSpPr/>
          <p:nvPr/>
        </p:nvSpPr>
        <p:spPr>
          <a:xfrm>
            <a:off x="2151888" y="3518412"/>
            <a:ext cx="886631" cy="4432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2132838" y="3514360"/>
            <a:ext cx="973482" cy="447308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Asia Sino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Industrial Limited,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Hong Kong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98" name="直線單箭頭接點 97"/>
          <p:cNvCxnSpPr/>
          <p:nvPr/>
        </p:nvCxnSpPr>
        <p:spPr>
          <a:xfrm flipH="1">
            <a:off x="2846700" y="2762048"/>
            <a:ext cx="2" cy="71906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圓角矩形 98"/>
          <p:cNvSpPr/>
          <p:nvPr/>
        </p:nvSpPr>
        <p:spPr>
          <a:xfrm>
            <a:off x="2217928" y="4252698"/>
            <a:ext cx="858796" cy="432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2224278" y="4306623"/>
            <a:ext cx="838829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鴻富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錦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精密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工業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武漢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490058" y="4073355"/>
            <a:ext cx="519832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65.88 %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102" name="直線單箭頭接點 101"/>
          <p:cNvCxnSpPr/>
          <p:nvPr/>
        </p:nvCxnSpPr>
        <p:spPr>
          <a:xfrm flipH="1">
            <a:off x="2063654" y="3248447"/>
            <a:ext cx="1" cy="168532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1937743" y="4894504"/>
            <a:ext cx="519832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27.97 %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104" name="直線單箭頭接點 103"/>
          <p:cNvCxnSpPr/>
          <p:nvPr/>
        </p:nvCxnSpPr>
        <p:spPr>
          <a:xfrm flipH="1">
            <a:off x="5870818" y="3975492"/>
            <a:ext cx="2" cy="100011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5636654" y="4933772"/>
            <a:ext cx="353120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85%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06" name="圓角矩形 105"/>
          <p:cNvSpPr/>
          <p:nvPr/>
        </p:nvSpPr>
        <p:spPr>
          <a:xfrm>
            <a:off x="3258891" y="4344576"/>
            <a:ext cx="858795" cy="432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3271591" y="4392151"/>
            <a:ext cx="838829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鴻富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錦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精密工業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深圳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08" name="圓角矩形 107"/>
          <p:cNvSpPr/>
          <p:nvPr/>
        </p:nvSpPr>
        <p:spPr>
          <a:xfrm>
            <a:off x="7919601" y="6883802"/>
            <a:ext cx="2259995" cy="28576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7953075" y="6919740"/>
            <a:ext cx="2155045" cy="20108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Focus PC Enterprises Limited, Hong Kong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10" name="圓角矩形 109"/>
          <p:cNvSpPr/>
          <p:nvPr/>
        </p:nvSpPr>
        <p:spPr>
          <a:xfrm>
            <a:off x="9204330" y="7976386"/>
            <a:ext cx="1036790" cy="5009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9219946" y="7990671"/>
            <a:ext cx="1006795" cy="447308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Rich </a:t>
            </a:r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Exccel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International Ltd,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Singapore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12" name="圓角矩形 111"/>
          <p:cNvSpPr/>
          <p:nvPr/>
        </p:nvSpPr>
        <p:spPr>
          <a:xfrm>
            <a:off x="9126390" y="7331835"/>
            <a:ext cx="882876" cy="5579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9058913" y="7373636"/>
            <a:ext cx="1006795" cy="447308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Glory Star Investments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Samoa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14" name="圓角矩形 113"/>
          <p:cNvSpPr/>
          <p:nvPr/>
        </p:nvSpPr>
        <p:spPr>
          <a:xfrm>
            <a:off x="7886926" y="7327199"/>
            <a:ext cx="1049840" cy="4690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7919601" y="7369000"/>
            <a:ext cx="1006795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Ingrasys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(Singapore)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Pte. Ltd., Singapore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16" name="圓角矩形 115"/>
          <p:cNvSpPr/>
          <p:nvPr/>
        </p:nvSpPr>
        <p:spPr>
          <a:xfrm>
            <a:off x="8068794" y="7917386"/>
            <a:ext cx="1049840" cy="5255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8101469" y="7959187"/>
            <a:ext cx="1006795" cy="447308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Cloud Network Technology Singapore Pte. Ltd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118" name="直線單箭頭接點 117"/>
          <p:cNvCxnSpPr/>
          <p:nvPr/>
        </p:nvCxnSpPr>
        <p:spPr>
          <a:xfrm>
            <a:off x="9007215" y="7020284"/>
            <a:ext cx="1730" cy="86945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>
            <a:off x="9627401" y="6943721"/>
            <a:ext cx="0" cy="37428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>
            <a:off x="9990541" y="6957843"/>
            <a:ext cx="348205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3503290" y="5660912"/>
            <a:ext cx="463727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9.22 %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22" name="圓角矩形 121"/>
          <p:cNvSpPr/>
          <p:nvPr/>
        </p:nvSpPr>
        <p:spPr>
          <a:xfrm>
            <a:off x="1693892" y="1527778"/>
            <a:ext cx="1060896" cy="4030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1733216" y="1536851"/>
            <a:ext cx="1021572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Foxconn 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Singapore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Pte. Ltd., Singapore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24" name="圓角矩形 123"/>
          <p:cNvSpPr/>
          <p:nvPr/>
        </p:nvSpPr>
        <p:spPr>
          <a:xfrm>
            <a:off x="668244" y="1454467"/>
            <a:ext cx="921607" cy="4030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705613" y="1494498"/>
            <a:ext cx="912568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Foxconn Holding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BVI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26" name="圓角矩形 125"/>
          <p:cNvSpPr/>
          <p:nvPr/>
        </p:nvSpPr>
        <p:spPr>
          <a:xfrm>
            <a:off x="686209" y="2351708"/>
            <a:ext cx="921607" cy="4030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717176" y="2391739"/>
            <a:ext cx="925392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Margini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Holdings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BVI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28" name="圓角矩形 127"/>
          <p:cNvSpPr/>
          <p:nvPr/>
        </p:nvSpPr>
        <p:spPr>
          <a:xfrm>
            <a:off x="3892225" y="1549493"/>
            <a:ext cx="921607" cy="4030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3955255" y="1589524"/>
            <a:ext cx="861272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Foxconn SA B.V,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Netherlands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30" name="圓角矩形 129"/>
          <p:cNvSpPr/>
          <p:nvPr/>
        </p:nvSpPr>
        <p:spPr>
          <a:xfrm>
            <a:off x="682901" y="1907271"/>
            <a:ext cx="921607" cy="4030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50263" y="1980120"/>
            <a:ext cx="922186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Foxconn 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Holdings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B.V, Netherlands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32" name="圓角矩形 131"/>
          <p:cNvSpPr/>
          <p:nvPr/>
        </p:nvSpPr>
        <p:spPr>
          <a:xfrm>
            <a:off x="697319" y="4229827"/>
            <a:ext cx="969193" cy="50145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715472" y="4269859"/>
            <a:ext cx="951040" cy="447308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Ecmms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Precision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Singapore Pte. Ltd,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Singapore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699701" y="3335781"/>
            <a:ext cx="1018881" cy="4030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668156" y="3375812"/>
            <a:ext cx="1050426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Jin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Ji City Trading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Co., Ltd., Hong Kong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36" name="圓角矩形 135"/>
          <p:cNvSpPr/>
          <p:nvPr/>
        </p:nvSpPr>
        <p:spPr>
          <a:xfrm>
            <a:off x="715472" y="3787569"/>
            <a:ext cx="923504" cy="4030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779306" y="3827600"/>
            <a:ext cx="859669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鴻海美國加州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分公司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, USA/CA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138" name="直線接點 137"/>
          <p:cNvCxnSpPr/>
          <p:nvPr/>
        </p:nvCxnSpPr>
        <p:spPr>
          <a:xfrm>
            <a:off x="470342" y="1309793"/>
            <a:ext cx="7213" cy="318372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 flipV="1">
            <a:off x="480549" y="2527304"/>
            <a:ext cx="190601" cy="470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 flipV="1">
            <a:off x="475345" y="3532390"/>
            <a:ext cx="190601" cy="470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/>
          <p:nvPr/>
        </p:nvCxnSpPr>
        <p:spPr>
          <a:xfrm flipV="1">
            <a:off x="465340" y="4482101"/>
            <a:ext cx="190601" cy="470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/>
          <p:nvPr/>
        </p:nvCxnSpPr>
        <p:spPr>
          <a:xfrm flipV="1">
            <a:off x="477555" y="3968792"/>
            <a:ext cx="190601" cy="470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/>
          <p:cNvCxnSpPr/>
          <p:nvPr/>
        </p:nvCxnSpPr>
        <p:spPr>
          <a:xfrm>
            <a:off x="469900" y="1661775"/>
            <a:ext cx="180363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/>
          <p:nvPr/>
        </p:nvCxnSpPr>
        <p:spPr>
          <a:xfrm flipH="1">
            <a:off x="4358225" y="1309793"/>
            <a:ext cx="3634" cy="21431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/>
          <p:nvPr/>
        </p:nvCxnSpPr>
        <p:spPr>
          <a:xfrm flipH="1">
            <a:off x="2167289" y="1291937"/>
            <a:ext cx="3634" cy="21431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 flipH="1">
            <a:off x="3366109" y="1315548"/>
            <a:ext cx="3634" cy="214312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圓角矩形 146"/>
          <p:cNvSpPr/>
          <p:nvPr/>
        </p:nvSpPr>
        <p:spPr>
          <a:xfrm>
            <a:off x="5116414" y="1699714"/>
            <a:ext cx="1264186" cy="29791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5255077" y="1739745"/>
            <a:ext cx="1079280" cy="20108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鴻海新竹園區分公司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403061" y="441380"/>
            <a:ext cx="4575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</a:rPr>
              <a:t>根據</a:t>
            </a:r>
            <a:r>
              <a:rPr lang="en-US" altLang="zh-TW" sz="1200" dirty="0" smtClean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</a:rPr>
              <a:t>2017</a:t>
            </a:r>
            <a:r>
              <a:rPr lang="zh-TW" altLang="en-US" sz="1200" dirty="0" smtClean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</a:rPr>
              <a:t>年鴻海精密工業之企業年報，董事長郭台銘持股 </a:t>
            </a:r>
            <a:r>
              <a:rPr lang="en-US" altLang="zh-TW" sz="1200" dirty="0" smtClean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</a:rPr>
              <a:t>9.36</a:t>
            </a:r>
            <a:r>
              <a:rPr lang="zh-TW" altLang="en-US" sz="1200" dirty="0" smtClean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1200" dirty="0" smtClean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</a:rPr>
              <a:t>%</a:t>
            </a:r>
          </a:p>
          <a:p>
            <a:r>
              <a:rPr lang="zh-TW" altLang="en-US" sz="1200" dirty="0" smtClean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</a:rPr>
              <a:t>本圖僅部分關係企業，詳細參閱</a:t>
            </a:r>
            <a:r>
              <a:rPr lang="en-US" altLang="zh-TW" sz="1200" dirty="0" smtClean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</a:rPr>
              <a:t>2017</a:t>
            </a:r>
            <a:r>
              <a:rPr lang="zh-TW" altLang="en-US" sz="1200" dirty="0" smtClean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</a:rPr>
              <a:t>年企業年報 </a:t>
            </a:r>
            <a:r>
              <a:rPr lang="en-US" altLang="zh-TW" sz="1200" dirty="0" smtClean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</a:rPr>
              <a:t>pp.511-547</a:t>
            </a:r>
          </a:p>
          <a:p>
            <a:pPr algn="ctr"/>
            <a:r>
              <a:rPr lang="en-US" altLang="zh-TW" sz="1200" dirty="0" smtClean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  <a:hlinkClick r:id="rId2"/>
              </a:rPr>
              <a:t>https://reurl.cc/m45b9</a:t>
            </a:r>
            <a:r>
              <a:rPr lang="zh-TW" altLang="en-US" sz="1200" dirty="0" smtClean="0">
                <a:solidFill>
                  <a:srgbClr val="0094C8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endParaRPr lang="en-US" altLang="zh-TW" sz="1200" dirty="0" smtClean="0">
              <a:solidFill>
                <a:srgbClr val="0094C8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5695691" y="6670484"/>
            <a:ext cx="771503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r"/>
            <a:r>
              <a:rPr lang="zh-TW" altLang="en-US" sz="8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法人李軍旗</a:t>
            </a:r>
            <a:endParaRPr lang="en-US" altLang="zh-TW" sz="800" dirty="0">
              <a:solidFill>
                <a:srgbClr val="0079A4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r"/>
            <a:r>
              <a:rPr lang="zh-TW" altLang="en-US" sz="8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董事長</a:t>
            </a:r>
            <a:r>
              <a:rPr lang="zh-TW" altLang="en-US" sz="800" dirty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李</a:t>
            </a:r>
            <a:r>
              <a:rPr lang="zh-TW" altLang="en-US" sz="8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軍旗</a:t>
            </a:r>
            <a:endParaRPr lang="en-US" altLang="zh-TW" sz="800" dirty="0">
              <a:solidFill>
                <a:srgbClr val="0079A4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51" name="圓角矩形 150"/>
          <p:cNvSpPr/>
          <p:nvPr/>
        </p:nvSpPr>
        <p:spPr>
          <a:xfrm>
            <a:off x="3589647" y="5843466"/>
            <a:ext cx="6140941" cy="5462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4852579" y="5931262"/>
            <a:ext cx="3813724" cy="385753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富士康工業互聯網 </a:t>
            </a:r>
            <a:r>
              <a:rPr lang="en-US" altLang="zh-TW" sz="10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(FII</a:t>
            </a:r>
            <a:r>
              <a:rPr lang="en-US" altLang="zh-TW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 </a:t>
            </a:r>
            <a:r>
              <a:rPr lang="zh-TW" altLang="en-US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r>
              <a:rPr lang="en-US" altLang="zh-TW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(601138</a:t>
            </a:r>
            <a:r>
              <a:rPr lang="en-US" altLang="zh-TW" sz="10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, </a:t>
            </a:r>
            <a:r>
              <a:rPr lang="en-US" altLang="zh-TW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SHA</a:t>
            </a:r>
            <a:r>
              <a:rPr lang="en-US" altLang="zh-TW" sz="10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endParaRPr lang="en-US" altLang="zh-TW" sz="10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Foxconn </a:t>
            </a:r>
            <a:r>
              <a:rPr lang="en-US" altLang="zh-TW" sz="10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Industrial Internet </a:t>
            </a:r>
            <a:r>
              <a:rPr lang="en-US" altLang="zh-TW" sz="1000" dirty="0" err="1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Co.,ltd</a:t>
            </a:r>
            <a:endParaRPr lang="zh-TW" altLang="en-US" sz="10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53" name="圓角矩形 152"/>
          <p:cNvSpPr/>
          <p:nvPr/>
        </p:nvSpPr>
        <p:spPr>
          <a:xfrm>
            <a:off x="6203158" y="4648838"/>
            <a:ext cx="1026471" cy="4078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6143291" y="4690639"/>
            <a:ext cx="1143747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Ambit Microsystems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(Cayman) Ltd.</a:t>
            </a:r>
          </a:p>
        </p:txBody>
      </p:sp>
      <p:cxnSp>
        <p:nvCxnSpPr>
          <p:cNvPr id="155" name="直線單箭頭接點 154"/>
          <p:cNvCxnSpPr/>
          <p:nvPr/>
        </p:nvCxnSpPr>
        <p:spPr>
          <a:xfrm flipH="1">
            <a:off x="6521345" y="4731280"/>
            <a:ext cx="4169" cy="93127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圓角矩形 155"/>
          <p:cNvSpPr/>
          <p:nvPr/>
        </p:nvSpPr>
        <p:spPr>
          <a:xfrm>
            <a:off x="6613130" y="5097126"/>
            <a:ext cx="1194029" cy="4078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6613131" y="5138927"/>
            <a:ext cx="1207772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Rich Pacific Holdings Limited, Hong Kong</a:t>
            </a:r>
          </a:p>
        </p:txBody>
      </p:sp>
      <p:cxnSp>
        <p:nvCxnSpPr>
          <p:cNvPr id="158" name="直線單箭頭接點 157"/>
          <p:cNvCxnSpPr/>
          <p:nvPr/>
        </p:nvCxnSpPr>
        <p:spPr>
          <a:xfrm>
            <a:off x="7177786" y="5241121"/>
            <a:ext cx="0" cy="42348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圓角矩形 158"/>
          <p:cNvSpPr/>
          <p:nvPr/>
        </p:nvSpPr>
        <p:spPr>
          <a:xfrm>
            <a:off x="6196235" y="4105254"/>
            <a:ext cx="744205" cy="44687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6203158" y="4097000"/>
            <a:ext cx="737282" cy="447308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Ambit 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International 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Ltd., BVI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161" name="直線單箭頭接點 160"/>
          <p:cNvCxnSpPr/>
          <p:nvPr/>
        </p:nvCxnSpPr>
        <p:spPr>
          <a:xfrm flipH="1">
            <a:off x="6440483" y="4353630"/>
            <a:ext cx="1" cy="2958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6340029" y="5647669"/>
            <a:ext cx="519832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10.73 %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7005606" y="5654235"/>
            <a:ext cx="463727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0.87 %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64" name="圓角矩形 163"/>
          <p:cNvSpPr/>
          <p:nvPr/>
        </p:nvSpPr>
        <p:spPr>
          <a:xfrm>
            <a:off x="8303976" y="1979147"/>
            <a:ext cx="701999" cy="4977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65" name="文字方塊 164"/>
          <p:cNvSpPr txBox="1"/>
          <p:nvPr/>
        </p:nvSpPr>
        <p:spPr>
          <a:xfrm>
            <a:off x="8319191" y="2060467"/>
            <a:ext cx="665518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鴻揚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創業投資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8565362" y="1795475"/>
            <a:ext cx="486169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97.95%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167" name="直線單箭頭接點 166"/>
          <p:cNvCxnSpPr/>
          <p:nvPr/>
        </p:nvCxnSpPr>
        <p:spPr>
          <a:xfrm>
            <a:off x="8753136" y="1204884"/>
            <a:ext cx="0" cy="654352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/>
          <p:cNvCxnSpPr/>
          <p:nvPr/>
        </p:nvCxnSpPr>
        <p:spPr>
          <a:xfrm>
            <a:off x="10301155" y="2646771"/>
            <a:ext cx="2340" cy="112118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/>
          <p:nvPr/>
        </p:nvCxnSpPr>
        <p:spPr>
          <a:xfrm flipH="1">
            <a:off x="9730588" y="1626948"/>
            <a:ext cx="713571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/>
          <p:nvPr/>
        </p:nvCxnSpPr>
        <p:spPr>
          <a:xfrm flipH="1" flipV="1">
            <a:off x="9754196" y="1935666"/>
            <a:ext cx="2412486" cy="20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/>
          <p:nvPr/>
        </p:nvCxnSpPr>
        <p:spPr>
          <a:xfrm flipH="1" flipV="1">
            <a:off x="9048061" y="2056118"/>
            <a:ext cx="3181001" cy="20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/>
          <p:cNvCxnSpPr/>
          <p:nvPr/>
        </p:nvCxnSpPr>
        <p:spPr>
          <a:xfrm>
            <a:off x="12309349" y="1903251"/>
            <a:ext cx="0" cy="127984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/>
          <p:nvPr/>
        </p:nvCxnSpPr>
        <p:spPr>
          <a:xfrm flipH="1">
            <a:off x="10678441" y="1615335"/>
            <a:ext cx="2066" cy="156362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1940697" y="1597773"/>
            <a:ext cx="8502" cy="157172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單箭頭接點 174"/>
          <p:cNvCxnSpPr/>
          <p:nvPr/>
        </p:nvCxnSpPr>
        <p:spPr>
          <a:xfrm>
            <a:off x="11359963" y="1713459"/>
            <a:ext cx="0" cy="46863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/>
          <p:nvPr/>
        </p:nvCxnSpPr>
        <p:spPr>
          <a:xfrm>
            <a:off x="10977616" y="1681188"/>
            <a:ext cx="0" cy="49030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/>
          <p:nvPr/>
        </p:nvCxnSpPr>
        <p:spPr>
          <a:xfrm flipH="1">
            <a:off x="11724828" y="1461948"/>
            <a:ext cx="1033" cy="130598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/>
          <p:nvPr/>
        </p:nvCxnSpPr>
        <p:spPr>
          <a:xfrm>
            <a:off x="10807882" y="1454608"/>
            <a:ext cx="0" cy="129149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圓角矩形 178"/>
          <p:cNvSpPr/>
          <p:nvPr/>
        </p:nvSpPr>
        <p:spPr>
          <a:xfrm>
            <a:off x="12118311" y="1526232"/>
            <a:ext cx="853254" cy="29791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80" name="文字方塊 179"/>
          <p:cNvSpPr txBox="1"/>
          <p:nvPr/>
        </p:nvSpPr>
        <p:spPr>
          <a:xfrm>
            <a:off x="12173058" y="1566263"/>
            <a:ext cx="771503" cy="20108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三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創數位股份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81" name="圓角矩形 180"/>
          <p:cNvSpPr/>
          <p:nvPr/>
        </p:nvSpPr>
        <p:spPr>
          <a:xfrm>
            <a:off x="10587683" y="1403674"/>
            <a:ext cx="652665" cy="40302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82" name="文字方塊 181"/>
          <p:cNvSpPr txBox="1"/>
          <p:nvPr/>
        </p:nvSpPr>
        <p:spPr>
          <a:xfrm>
            <a:off x="10618229" y="1443705"/>
            <a:ext cx="566320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棋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國際投資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83" name="圓角矩形 182"/>
          <p:cNvSpPr/>
          <p:nvPr/>
        </p:nvSpPr>
        <p:spPr>
          <a:xfrm>
            <a:off x="11283974" y="1403674"/>
            <a:ext cx="754727" cy="40302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84" name="文字方塊 183"/>
          <p:cNvSpPr txBox="1"/>
          <p:nvPr/>
        </p:nvSpPr>
        <p:spPr>
          <a:xfrm>
            <a:off x="11374377" y="1443705"/>
            <a:ext cx="566320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鴻元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國際投資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85" name="圓角矩形 184"/>
          <p:cNvSpPr/>
          <p:nvPr/>
        </p:nvSpPr>
        <p:spPr>
          <a:xfrm>
            <a:off x="10784208" y="2889964"/>
            <a:ext cx="999535" cy="40302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86" name="文字方塊 185"/>
          <p:cNvSpPr txBox="1"/>
          <p:nvPr/>
        </p:nvSpPr>
        <p:spPr>
          <a:xfrm>
            <a:off x="11000815" y="2929995"/>
            <a:ext cx="566320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鴻景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國際投資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87" name="圓角矩形 186"/>
          <p:cNvSpPr/>
          <p:nvPr/>
        </p:nvSpPr>
        <p:spPr>
          <a:xfrm>
            <a:off x="10904467" y="2300202"/>
            <a:ext cx="573238" cy="40302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88" name="文字方塊 187"/>
          <p:cNvSpPr txBox="1"/>
          <p:nvPr/>
        </p:nvSpPr>
        <p:spPr>
          <a:xfrm>
            <a:off x="10964312" y="2336742"/>
            <a:ext cx="463727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富連網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股份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11532366" y="2718449"/>
            <a:ext cx="353120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50%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11186292" y="2143606"/>
            <a:ext cx="353120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35%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10801055" y="2135654"/>
            <a:ext cx="353120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>
                <a:latin typeface="華康黑體 Std W5" pitchFamily="34" charset="-120"/>
                <a:ea typeface="華康黑體 Std W5" pitchFamily="34" charset="-120"/>
              </a:rPr>
              <a:t>5</a:t>
            </a:r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5%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92" name="圓角矩形 191"/>
          <p:cNvSpPr/>
          <p:nvPr/>
        </p:nvSpPr>
        <p:spPr>
          <a:xfrm>
            <a:off x="10409728" y="3352127"/>
            <a:ext cx="2135210" cy="27163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93" name="文字方塊 192"/>
          <p:cNvSpPr txBox="1"/>
          <p:nvPr/>
        </p:nvSpPr>
        <p:spPr>
          <a:xfrm>
            <a:off x="11258376" y="3386050"/>
            <a:ext cx="566320" cy="20108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賜福科技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10300649" y="3148611"/>
            <a:ext cx="486169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37.32%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11727903" y="3142040"/>
            <a:ext cx="430064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17.8%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96" name="圓角矩形 195"/>
          <p:cNvSpPr/>
          <p:nvPr/>
        </p:nvSpPr>
        <p:spPr>
          <a:xfrm>
            <a:off x="12044695" y="1877844"/>
            <a:ext cx="1100490" cy="64396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97" name="文字方塊 196"/>
          <p:cNvSpPr txBox="1"/>
          <p:nvPr/>
        </p:nvSpPr>
        <p:spPr>
          <a:xfrm>
            <a:off x="12285795" y="1981185"/>
            <a:ext cx="668911" cy="385753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寶</a:t>
            </a:r>
            <a:r>
              <a:rPr lang="zh-TW" altLang="en-US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鑫</a:t>
            </a:r>
            <a:endParaRPr lang="en-US" altLang="zh-TW" sz="10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10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國際投資</a:t>
            </a:r>
            <a:endParaRPr lang="en-US" altLang="zh-TW" sz="10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12116142" y="3144633"/>
            <a:ext cx="486169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33.52%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8971358" y="2045376"/>
            <a:ext cx="430064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2.05%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11423726" y="2376340"/>
            <a:ext cx="353120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10%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01" name="圓角矩形 200"/>
          <p:cNvSpPr/>
          <p:nvPr/>
        </p:nvSpPr>
        <p:spPr>
          <a:xfrm>
            <a:off x="9030650" y="1568320"/>
            <a:ext cx="419612" cy="40302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9380511" y="1806668"/>
            <a:ext cx="430064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7.82%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9016882" y="1395895"/>
            <a:ext cx="486169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64.59%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204" name="直線單箭頭接點 203"/>
          <p:cNvCxnSpPr/>
          <p:nvPr/>
        </p:nvCxnSpPr>
        <p:spPr>
          <a:xfrm>
            <a:off x="9243396" y="1212504"/>
            <a:ext cx="1" cy="23969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/>
          <p:cNvCxnSpPr/>
          <p:nvPr/>
        </p:nvCxnSpPr>
        <p:spPr>
          <a:xfrm>
            <a:off x="10914015" y="1205558"/>
            <a:ext cx="1586" cy="15380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/>
          <p:nvPr/>
        </p:nvCxnSpPr>
        <p:spPr>
          <a:xfrm>
            <a:off x="11655951" y="1213857"/>
            <a:ext cx="1586" cy="15380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單箭頭接點 206"/>
          <p:cNvCxnSpPr/>
          <p:nvPr/>
        </p:nvCxnSpPr>
        <p:spPr>
          <a:xfrm>
            <a:off x="12582407" y="1189573"/>
            <a:ext cx="1586" cy="15380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 207"/>
          <p:cNvSpPr/>
          <p:nvPr/>
        </p:nvSpPr>
        <p:spPr>
          <a:xfrm>
            <a:off x="12404117" y="1355516"/>
            <a:ext cx="430064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74.8%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09" name="圓角矩形 208"/>
          <p:cNvSpPr/>
          <p:nvPr/>
        </p:nvSpPr>
        <p:spPr>
          <a:xfrm>
            <a:off x="9960022" y="1411476"/>
            <a:ext cx="597307" cy="40302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10" name="文字方塊 209"/>
          <p:cNvSpPr txBox="1"/>
          <p:nvPr/>
        </p:nvSpPr>
        <p:spPr>
          <a:xfrm>
            <a:off x="9982656" y="1443705"/>
            <a:ext cx="566319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利億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國際投資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9384252" y="1505302"/>
            <a:ext cx="430064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6.04%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212" name="直線單箭頭接點 211"/>
          <p:cNvCxnSpPr/>
          <p:nvPr/>
        </p:nvCxnSpPr>
        <p:spPr>
          <a:xfrm>
            <a:off x="10220654" y="1222100"/>
            <a:ext cx="1586" cy="15380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/>
          <p:cNvSpPr/>
          <p:nvPr/>
        </p:nvSpPr>
        <p:spPr>
          <a:xfrm>
            <a:off x="10005711" y="2135654"/>
            <a:ext cx="486169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83.04%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14" name="圓角矩形 213"/>
          <p:cNvSpPr/>
          <p:nvPr/>
        </p:nvSpPr>
        <p:spPr>
          <a:xfrm>
            <a:off x="9520645" y="3815172"/>
            <a:ext cx="991189" cy="50378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15" name="文字方塊 214"/>
          <p:cNvSpPr txBox="1"/>
          <p:nvPr/>
        </p:nvSpPr>
        <p:spPr>
          <a:xfrm>
            <a:off x="9494902" y="3840461"/>
            <a:ext cx="1068059" cy="447308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Synergy Integration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Technology (Samoa), </a:t>
            </a:r>
          </a:p>
          <a:p>
            <a:pPr algn="ctr"/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Inc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, Samoa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16" name="文字方塊 215"/>
          <p:cNvSpPr txBox="1"/>
          <p:nvPr/>
        </p:nvSpPr>
        <p:spPr>
          <a:xfrm>
            <a:off x="9057074" y="1585491"/>
            <a:ext cx="361135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揚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信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科技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17" name="圓角矩形 216"/>
          <p:cNvSpPr/>
          <p:nvPr/>
        </p:nvSpPr>
        <p:spPr>
          <a:xfrm>
            <a:off x="9909248" y="2297329"/>
            <a:ext cx="527917" cy="40302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18" name="文字方塊 217"/>
          <p:cNvSpPr txBox="1"/>
          <p:nvPr/>
        </p:nvSpPr>
        <p:spPr>
          <a:xfrm>
            <a:off x="10008504" y="2329558"/>
            <a:ext cx="361135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新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能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科技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0664291" y="2714672"/>
            <a:ext cx="353120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50%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220" name="直線單箭頭接點 219"/>
          <p:cNvCxnSpPr/>
          <p:nvPr/>
        </p:nvCxnSpPr>
        <p:spPr>
          <a:xfrm>
            <a:off x="9507023" y="5223723"/>
            <a:ext cx="11282" cy="44161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圓角矩形 220"/>
          <p:cNvSpPr/>
          <p:nvPr/>
        </p:nvSpPr>
        <p:spPr>
          <a:xfrm>
            <a:off x="9283398" y="5137678"/>
            <a:ext cx="1230214" cy="4078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22" name="文字方塊 221"/>
          <p:cNvSpPr txBox="1"/>
          <p:nvPr/>
        </p:nvSpPr>
        <p:spPr>
          <a:xfrm>
            <a:off x="9283399" y="5179479"/>
            <a:ext cx="1230214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Robot Holding Co., Ltd,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Hong Kong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23" name="圓角矩形 222"/>
          <p:cNvSpPr/>
          <p:nvPr/>
        </p:nvSpPr>
        <p:spPr>
          <a:xfrm>
            <a:off x="9851081" y="6302355"/>
            <a:ext cx="1230214" cy="3731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24" name="文字方塊 223"/>
          <p:cNvSpPr txBox="1"/>
          <p:nvPr/>
        </p:nvSpPr>
        <p:spPr>
          <a:xfrm>
            <a:off x="9851082" y="6320107"/>
            <a:ext cx="1230214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Automation Holding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Co., Ltd, Hong Kong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25" name="圓角矩形 224"/>
          <p:cNvSpPr/>
          <p:nvPr/>
        </p:nvSpPr>
        <p:spPr>
          <a:xfrm>
            <a:off x="9859332" y="5719992"/>
            <a:ext cx="1280089" cy="4078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26" name="文字方塊 225"/>
          <p:cNvSpPr txBox="1"/>
          <p:nvPr/>
        </p:nvSpPr>
        <p:spPr>
          <a:xfrm>
            <a:off x="9859334" y="5761793"/>
            <a:ext cx="1230214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Advance Automation Holding Co., Ltd, Cayman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227" name="直線單箭頭接點 226"/>
          <p:cNvCxnSpPr/>
          <p:nvPr/>
        </p:nvCxnSpPr>
        <p:spPr>
          <a:xfrm flipH="1">
            <a:off x="10073163" y="6071547"/>
            <a:ext cx="326" cy="22115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矩形 227"/>
          <p:cNvSpPr/>
          <p:nvPr/>
        </p:nvSpPr>
        <p:spPr>
          <a:xfrm>
            <a:off x="9287734" y="5639004"/>
            <a:ext cx="463727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0.58 %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29" name="圓角矩形 228"/>
          <p:cNvSpPr/>
          <p:nvPr/>
        </p:nvSpPr>
        <p:spPr>
          <a:xfrm>
            <a:off x="8505506" y="4381097"/>
            <a:ext cx="871761" cy="6151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30" name="文字方塊 229"/>
          <p:cNvSpPr txBox="1"/>
          <p:nvPr/>
        </p:nvSpPr>
        <p:spPr>
          <a:xfrm>
            <a:off x="8625872" y="4409254"/>
            <a:ext cx="654485" cy="570419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Hampden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Investments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Samoa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8913586" y="5635416"/>
            <a:ext cx="463727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0.52 %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32" name="圓角矩形 231"/>
          <p:cNvSpPr/>
          <p:nvPr/>
        </p:nvSpPr>
        <p:spPr>
          <a:xfrm>
            <a:off x="9128920" y="2303224"/>
            <a:ext cx="583998" cy="57516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33" name="文字方塊 232"/>
          <p:cNvSpPr txBox="1"/>
          <p:nvPr/>
        </p:nvSpPr>
        <p:spPr>
          <a:xfrm>
            <a:off x="9128640" y="2302330"/>
            <a:ext cx="636851" cy="570419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Socle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Technology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(BVI) Ltd.,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BVI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34" name="文字方塊 233"/>
          <p:cNvSpPr txBox="1"/>
          <p:nvPr/>
        </p:nvSpPr>
        <p:spPr>
          <a:xfrm>
            <a:off x="8889798" y="2968834"/>
            <a:ext cx="744253" cy="570419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Socle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Technology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(Samoa) Ltd.,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Samoa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35" name="圓角矩形 234"/>
          <p:cNvSpPr/>
          <p:nvPr/>
        </p:nvSpPr>
        <p:spPr>
          <a:xfrm>
            <a:off x="9723931" y="3048225"/>
            <a:ext cx="496723" cy="5636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36" name="文字方塊 235"/>
          <p:cNvSpPr txBox="1"/>
          <p:nvPr/>
        </p:nvSpPr>
        <p:spPr>
          <a:xfrm>
            <a:off x="9679741" y="3085022"/>
            <a:ext cx="605829" cy="447308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虹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晶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電子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上海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endParaRPr lang="zh-CN" altLang="en-US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37" name="圓角矩形 236"/>
          <p:cNvSpPr/>
          <p:nvPr/>
        </p:nvSpPr>
        <p:spPr>
          <a:xfrm>
            <a:off x="10792159" y="3808578"/>
            <a:ext cx="726488" cy="41536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38" name="文字方塊 237"/>
          <p:cNvSpPr txBox="1"/>
          <p:nvPr/>
        </p:nvSpPr>
        <p:spPr>
          <a:xfrm>
            <a:off x="10780587" y="3845591"/>
            <a:ext cx="801502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鴻錡機電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科技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（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安徽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）</a:t>
            </a:r>
          </a:p>
        </p:txBody>
      </p:sp>
      <p:sp>
        <p:nvSpPr>
          <p:cNvPr id="239" name="圓角矩形 238"/>
          <p:cNvSpPr/>
          <p:nvPr/>
        </p:nvSpPr>
        <p:spPr>
          <a:xfrm>
            <a:off x="9607330" y="4501806"/>
            <a:ext cx="643619" cy="3966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40" name="文字方塊 239"/>
          <p:cNvSpPr txBox="1"/>
          <p:nvPr/>
        </p:nvSpPr>
        <p:spPr>
          <a:xfrm>
            <a:off x="9555196" y="4526435"/>
            <a:ext cx="801502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新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巨科技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上海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endParaRPr lang="zh-CN" altLang="en-US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41" name="圓角矩形 240"/>
          <p:cNvSpPr/>
          <p:nvPr/>
        </p:nvSpPr>
        <p:spPr>
          <a:xfrm>
            <a:off x="7287038" y="2995528"/>
            <a:ext cx="1386987" cy="43432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42" name="文字方塊 241"/>
          <p:cNvSpPr txBox="1"/>
          <p:nvPr/>
        </p:nvSpPr>
        <p:spPr>
          <a:xfrm>
            <a:off x="7330587" y="3005650"/>
            <a:ext cx="1296900" cy="385753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群創光電</a:t>
            </a:r>
            <a:endParaRPr lang="en-US" altLang="zh-TW" sz="10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10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Innolux</a:t>
            </a:r>
            <a:r>
              <a:rPr lang="en-US" altLang="zh-TW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Corporation</a:t>
            </a:r>
            <a:endParaRPr lang="en-US" altLang="zh-TW" sz="10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43" name="圓角矩形 242"/>
          <p:cNvSpPr/>
          <p:nvPr/>
        </p:nvSpPr>
        <p:spPr>
          <a:xfrm>
            <a:off x="7016309" y="2475403"/>
            <a:ext cx="473168" cy="39119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44" name="文字方塊 243"/>
          <p:cNvSpPr txBox="1"/>
          <p:nvPr/>
        </p:nvSpPr>
        <p:spPr>
          <a:xfrm>
            <a:off x="7050748" y="2518855"/>
            <a:ext cx="404290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嘉聯投資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45" name="圓角矩形 244"/>
          <p:cNvSpPr/>
          <p:nvPr/>
        </p:nvSpPr>
        <p:spPr>
          <a:xfrm>
            <a:off x="7528965" y="2469401"/>
            <a:ext cx="424410" cy="3972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46" name="文字方塊 245"/>
          <p:cNvSpPr txBox="1"/>
          <p:nvPr/>
        </p:nvSpPr>
        <p:spPr>
          <a:xfrm>
            <a:off x="7534290" y="2502931"/>
            <a:ext cx="404290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怡誠投資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47" name="圓角矩形 246"/>
          <p:cNvSpPr/>
          <p:nvPr/>
        </p:nvSpPr>
        <p:spPr>
          <a:xfrm>
            <a:off x="6445692" y="1794463"/>
            <a:ext cx="1008112" cy="55125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48" name="文字方塊 247"/>
          <p:cNvSpPr txBox="1"/>
          <p:nvPr/>
        </p:nvSpPr>
        <p:spPr>
          <a:xfrm>
            <a:off x="6329449" y="1836263"/>
            <a:ext cx="1230214" cy="447308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薩摩亞商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Super Venture Investments Limited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249" name="直線單箭頭接點 248"/>
          <p:cNvCxnSpPr/>
          <p:nvPr/>
        </p:nvCxnSpPr>
        <p:spPr>
          <a:xfrm>
            <a:off x="7313021" y="2238351"/>
            <a:ext cx="1" cy="23969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圓角矩形 249"/>
          <p:cNvSpPr/>
          <p:nvPr/>
        </p:nvSpPr>
        <p:spPr>
          <a:xfrm>
            <a:off x="6412746" y="1261424"/>
            <a:ext cx="894227" cy="4078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51" name="文字方塊 250"/>
          <p:cNvSpPr txBox="1"/>
          <p:nvPr/>
        </p:nvSpPr>
        <p:spPr>
          <a:xfrm>
            <a:off x="6412748" y="1303225"/>
            <a:ext cx="894225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Diamond Luck Enterprises Ltd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252" name="直線單箭頭接點 251"/>
          <p:cNvCxnSpPr/>
          <p:nvPr/>
        </p:nvCxnSpPr>
        <p:spPr>
          <a:xfrm>
            <a:off x="6737966" y="1536959"/>
            <a:ext cx="1" cy="23969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圓角矩形 252"/>
          <p:cNvSpPr/>
          <p:nvPr/>
        </p:nvSpPr>
        <p:spPr>
          <a:xfrm>
            <a:off x="7528963" y="1947212"/>
            <a:ext cx="682577" cy="4078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54" name="文字方塊 253"/>
          <p:cNvSpPr txBox="1"/>
          <p:nvPr/>
        </p:nvSpPr>
        <p:spPr>
          <a:xfrm>
            <a:off x="7528965" y="1989013"/>
            <a:ext cx="682575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薩摩亞商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康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寧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發展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255" name="直線單箭頭接點 254"/>
          <p:cNvCxnSpPr/>
          <p:nvPr/>
        </p:nvCxnSpPr>
        <p:spPr>
          <a:xfrm>
            <a:off x="7661758" y="2221013"/>
            <a:ext cx="1" cy="23969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圓角矩形 255"/>
          <p:cNvSpPr/>
          <p:nvPr/>
        </p:nvSpPr>
        <p:spPr>
          <a:xfrm>
            <a:off x="7488256" y="1286343"/>
            <a:ext cx="1017251" cy="5598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57" name="文字方塊 256"/>
          <p:cNvSpPr txBox="1"/>
          <p:nvPr/>
        </p:nvSpPr>
        <p:spPr>
          <a:xfrm>
            <a:off x="7488258" y="1328144"/>
            <a:ext cx="1011783" cy="447308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Perfect Impulse Investments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58" name="圓角矩形 257"/>
          <p:cNvSpPr/>
          <p:nvPr/>
        </p:nvSpPr>
        <p:spPr>
          <a:xfrm>
            <a:off x="7301083" y="4274722"/>
            <a:ext cx="1095888" cy="65117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59" name="文字方塊 258"/>
          <p:cNvSpPr txBox="1"/>
          <p:nvPr/>
        </p:nvSpPr>
        <p:spPr>
          <a:xfrm>
            <a:off x="7301083" y="4315098"/>
            <a:ext cx="1112501" cy="570419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深超光電（深圳）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CTC, Century </a:t>
            </a:r>
            <a:endParaRPr lang="en-US" altLang="zh-CN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Technology</a:t>
            </a:r>
          </a:p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r>
              <a:rPr lang="en-US" altLang="zh-CN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en-US" altLang="zh-CN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Schenzfen</a:t>
            </a:r>
            <a:r>
              <a:rPr lang="en-US" altLang="zh-CN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 Co., </a:t>
            </a:r>
            <a:r>
              <a:rPr lang="en-US" altLang="zh-CN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Ltd</a:t>
            </a:r>
            <a:endParaRPr lang="zh-CN" altLang="en-US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7620217" y="5660912"/>
            <a:ext cx="463727" cy="201087"/>
          </a:xfrm>
          <a:prstGeom prst="rect">
            <a:avLst/>
          </a:prstGeom>
        </p:spPr>
        <p:txBody>
          <a:bodyPr wrap="none" lIns="77221" tIns="38611" rIns="77221" bIns="38611">
            <a:spAutoFit/>
          </a:bodyPr>
          <a:lstStyle/>
          <a:p>
            <a:r>
              <a:rPr lang="en-US" altLang="zh-TW" sz="800" dirty="0" smtClean="0">
                <a:latin typeface="華康黑體 Std W5" pitchFamily="34" charset="-120"/>
                <a:ea typeface="華康黑體 Std W5" pitchFamily="34" charset="-120"/>
              </a:rPr>
              <a:t>2.04 %</a:t>
            </a:r>
            <a:endParaRPr lang="zh-TW" altLang="en-US" sz="800" dirty="0"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261" name="直線單箭頭接點 260"/>
          <p:cNvCxnSpPr/>
          <p:nvPr/>
        </p:nvCxnSpPr>
        <p:spPr>
          <a:xfrm>
            <a:off x="7399226" y="3933965"/>
            <a:ext cx="11525" cy="316666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圓角矩形 261"/>
          <p:cNvSpPr/>
          <p:nvPr/>
        </p:nvSpPr>
        <p:spPr>
          <a:xfrm>
            <a:off x="6395347" y="3569534"/>
            <a:ext cx="1150551" cy="445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63" name="文字方塊 262"/>
          <p:cNvSpPr txBox="1"/>
          <p:nvPr/>
        </p:nvSpPr>
        <p:spPr>
          <a:xfrm>
            <a:off x="6406768" y="3624060"/>
            <a:ext cx="1154691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深圳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市人民政府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國有資產監督管理局</a:t>
            </a:r>
            <a:endParaRPr lang="zh-TW" altLang="en-US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64" name="圓角矩形 263"/>
          <p:cNvSpPr/>
          <p:nvPr/>
        </p:nvSpPr>
        <p:spPr>
          <a:xfrm>
            <a:off x="6396011" y="2929440"/>
            <a:ext cx="803474" cy="58720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65" name="文字方塊 264"/>
          <p:cNvSpPr txBox="1"/>
          <p:nvPr/>
        </p:nvSpPr>
        <p:spPr>
          <a:xfrm>
            <a:off x="6398806" y="2929440"/>
            <a:ext cx="779616" cy="570419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CTC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Technology 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Holding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BVI</a:t>
            </a:r>
            <a:endParaRPr lang="zh-TW" altLang="en-US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266" name="直線單箭頭接點 265"/>
          <p:cNvCxnSpPr/>
          <p:nvPr/>
        </p:nvCxnSpPr>
        <p:spPr>
          <a:xfrm>
            <a:off x="7582522" y="3475065"/>
            <a:ext cx="5277" cy="77763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圓角矩形 266"/>
          <p:cNvSpPr/>
          <p:nvPr/>
        </p:nvSpPr>
        <p:spPr>
          <a:xfrm>
            <a:off x="7958273" y="5061688"/>
            <a:ext cx="1121938" cy="52928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68" name="文字方塊 267"/>
          <p:cNvSpPr txBox="1"/>
          <p:nvPr/>
        </p:nvSpPr>
        <p:spPr>
          <a:xfrm>
            <a:off x="7969693" y="5116215"/>
            <a:ext cx="1154691" cy="447308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超微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晶科技（深圳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）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技超科技（深圳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）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龍超科技（深圳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）</a:t>
            </a:r>
            <a:endParaRPr lang="zh-TW" altLang="en-US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269" name="直線單箭頭接點 268"/>
          <p:cNvCxnSpPr/>
          <p:nvPr/>
        </p:nvCxnSpPr>
        <p:spPr>
          <a:xfrm>
            <a:off x="7755353" y="1711654"/>
            <a:ext cx="1" cy="23969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單箭頭接點 269"/>
          <p:cNvCxnSpPr/>
          <p:nvPr/>
        </p:nvCxnSpPr>
        <p:spPr>
          <a:xfrm>
            <a:off x="10815936" y="6883802"/>
            <a:ext cx="0" cy="37368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圓角矩形 270"/>
          <p:cNvSpPr/>
          <p:nvPr/>
        </p:nvSpPr>
        <p:spPr>
          <a:xfrm>
            <a:off x="10354479" y="6777822"/>
            <a:ext cx="1350228" cy="37343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72" name="文字方塊 271"/>
          <p:cNvSpPr txBox="1"/>
          <p:nvPr/>
        </p:nvSpPr>
        <p:spPr>
          <a:xfrm>
            <a:off x="10272365" y="6795770"/>
            <a:ext cx="1507276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Cloud Network Technology</a:t>
            </a:r>
          </a:p>
          <a:p>
            <a:pPr algn="ctr"/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Kft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., Hungary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273" name="直線單箭頭接點 272"/>
          <p:cNvCxnSpPr/>
          <p:nvPr/>
        </p:nvCxnSpPr>
        <p:spPr>
          <a:xfrm>
            <a:off x="9990541" y="6957843"/>
            <a:ext cx="348205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圓角矩形 273"/>
          <p:cNvSpPr/>
          <p:nvPr/>
        </p:nvSpPr>
        <p:spPr>
          <a:xfrm>
            <a:off x="10146308" y="7259113"/>
            <a:ext cx="984298" cy="5579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75" name="文字方塊 274"/>
          <p:cNvSpPr txBox="1"/>
          <p:nvPr/>
        </p:nvSpPr>
        <p:spPr>
          <a:xfrm>
            <a:off x="10139713" y="7300914"/>
            <a:ext cx="1006795" cy="447308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Cloud Network 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Technology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USA Inc., USA/ TX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10299687" y="7872647"/>
            <a:ext cx="984298" cy="5579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77" name="文字方塊 276"/>
          <p:cNvSpPr txBox="1"/>
          <p:nvPr/>
        </p:nvSpPr>
        <p:spPr>
          <a:xfrm>
            <a:off x="10277190" y="7914448"/>
            <a:ext cx="1006795" cy="447308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PCE Paragon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Solutions (USA) </a:t>
            </a:r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Inc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.,USA/ NC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78" name="圓角矩形 277"/>
          <p:cNvSpPr/>
          <p:nvPr/>
        </p:nvSpPr>
        <p:spPr>
          <a:xfrm>
            <a:off x="11344743" y="7952509"/>
            <a:ext cx="916249" cy="4515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79" name="文字方塊 278"/>
          <p:cNvSpPr txBox="1"/>
          <p:nvPr/>
        </p:nvSpPr>
        <p:spPr>
          <a:xfrm>
            <a:off x="11322246" y="7994309"/>
            <a:ext cx="1006795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NEW Technology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Inc., USA/CA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80" name="圓角矩形 279"/>
          <p:cNvSpPr/>
          <p:nvPr/>
        </p:nvSpPr>
        <p:spPr>
          <a:xfrm>
            <a:off x="11846565" y="6784264"/>
            <a:ext cx="854683" cy="4515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81" name="文字方塊 280"/>
          <p:cNvSpPr txBox="1"/>
          <p:nvPr/>
        </p:nvSpPr>
        <p:spPr>
          <a:xfrm>
            <a:off x="11772027" y="6845114"/>
            <a:ext cx="1006795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NSG Technology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Inc., USA/CA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282" name="直線單箭頭接點 281"/>
          <p:cNvCxnSpPr/>
          <p:nvPr/>
        </p:nvCxnSpPr>
        <p:spPr>
          <a:xfrm>
            <a:off x="11621244" y="7067976"/>
            <a:ext cx="0" cy="26684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單箭頭接點 282"/>
          <p:cNvCxnSpPr/>
          <p:nvPr/>
        </p:nvCxnSpPr>
        <p:spPr>
          <a:xfrm flipH="1">
            <a:off x="11457611" y="6885525"/>
            <a:ext cx="1" cy="102991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單箭頭接點 283"/>
          <p:cNvCxnSpPr/>
          <p:nvPr/>
        </p:nvCxnSpPr>
        <p:spPr>
          <a:xfrm>
            <a:off x="11201562" y="6883802"/>
            <a:ext cx="0" cy="96968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圓角矩形 284"/>
          <p:cNvSpPr/>
          <p:nvPr/>
        </p:nvSpPr>
        <p:spPr>
          <a:xfrm>
            <a:off x="11534856" y="7349471"/>
            <a:ext cx="1049840" cy="4690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286" name="文字方塊 285"/>
          <p:cNvSpPr txBox="1"/>
          <p:nvPr/>
        </p:nvSpPr>
        <p:spPr>
          <a:xfrm>
            <a:off x="11567531" y="7391272"/>
            <a:ext cx="1006795" cy="324197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Ingrasys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Technology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USA Inc., USA/CA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287" name="直線單箭頭接點 286"/>
          <p:cNvCxnSpPr/>
          <p:nvPr/>
        </p:nvCxnSpPr>
        <p:spPr>
          <a:xfrm>
            <a:off x="11475251" y="6943721"/>
            <a:ext cx="348205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單箭頭接點 287"/>
          <p:cNvCxnSpPr/>
          <p:nvPr/>
        </p:nvCxnSpPr>
        <p:spPr>
          <a:xfrm flipV="1">
            <a:off x="14921312" y="5788712"/>
            <a:ext cx="0" cy="369252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單箭頭接點 288"/>
          <p:cNvCxnSpPr/>
          <p:nvPr/>
        </p:nvCxnSpPr>
        <p:spPr>
          <a:xfrm flipV="1">
            <a:off x="17001909" y="4727194"/>
            <a:ext cx="0" cy="38224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單箭頭接點 289"/>
          <p:cNvCxnSpPr/>
          <p:nvPr/>
        </p:nvCxnSpPr>
        <p:spPr>
          <a:xfrm flipV="1">
            <a:off x="14581481" y="6348096"/>
            <a:ext cx="0" cy="369252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單箭頭接點 290"/>
          <p:cNvCxnSpPr/>
          <p:nvPr/>
        </p:nvCxnSpPr>
        <p:spPr>
          <a:xfrm>
            <a:off x="13569286" y="5775880"/>
            <a:ext cx="4188" cy="811265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單箭頭接點 291"/>
          <p:cNvCxnSpPr/>
          <p:nvPr/>
        </p:nvCxnSpPr>
        <p:spPr>
          <a:xfrm>
            <a:off x="16254320" y="3767957"/>
            <a:ext cx="3802" cy="367338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單箭頭接點 292"/>
          <p:cNvCxnSpPr/>
          <p:nvPr/>
        </p:nvCxnSpPr>
        <p:spPr>
          <a:xfrm>
            <a:off x="16555600" y="3257541"/>
            <a:ext cx="3802" cy="367338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單箭頭接點 293"/>
          <p:cNvCxnSpPr/>
          <p:nvPr/>
        </p:nvCxnSpPr>
        <p:spPr>
          <a:xfrm>
            <a:off x="15540476" y="3284102"/>
            <a:ext cx="394561" cy="6481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/>
          <p:cNvCxnSpPr/>
          <p:nvPr/>
        </p:nvCxnSpPr>
        <p:spPr>
          <a:xfrm>
            <a:off x="12616516" y="2502931"/>
            <a:ext cx="0" cy="1540924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單箭頭接點 295"/>
          <p:cNvCxnSpPr/>
          <p:nvPr/>
        </p:nvCxnSpPr>
        <p:spPr>
          <a:xfrm>
            <a:off x="16478166" y="1593584"/>
            <a:ext cx="0" cy="22915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單箭頭接點 296"/>
          <p:cNvCxnSpPr>
            <a:endCxn id="308" idx="3"/>
          </p:cNvCxnSpPr>
          <p:nvPr/>
        </p:nvCxnSpPr>
        <p:spPr>
          <a:xfrm flipH="1" flipV="1">
            <a:off x="15680869" y="2134739"/>
            <a:ext cx="602625" cy="292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單箭頭接點 297"/>
          <p:cNvCxnSpPr/>
          <p:nvPr/>
        </p:nvCxnSpPr>
        <p:spPr>
          <a:xfrm>
            <a:off x="14913778" y="2349956"/>
            <a:ext cx="0" cy="23237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單箭頭接點 298"/>
          <p:cNvCxnSpPr/>
          <p:nvPr/>
        </p:nvCxnSpPr>
        <p:spPr>
          <a:xfrm flipH="1">
            <a:off x="14391155" y="2986598"/>
            <a:ext cx="12371" cy="110785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單箭頭接點 299"/>
          <p:cNvCxnSpPr/>
          <p:nvPr/>
        </p:nvCxnSpPr>
        <p:spPr>
          <a:xfrm flipH="1">
            <a:off x="13996062" y="1862117"/>
            <a:ext cx="14292" cy="75804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單箭頭接點 300"/>
          <p:cNvCxnSpPr/>
          <p:nvPr/>
        </p:nvCxnSpPr>
        <p:spPr>
          <a:xfrm>
            <a:off x="13586374" y="2981403"/>
            <a:ext cx="0" cy="29297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單箭頭接點 301"/>
          <p:cNvCxnSpPr/>
          <p:nvPr/>
        </p:nvCxnSpPr>
        <p:spPr>
          <a:xfrm>
            <a:off x="14101008" y="1325581"/>
            <a:ext cx="5937" cy="34454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單箭頭接點 302"/>
          <p:cNvCxnSpPr/>
          <p:nvPr/>
        </p:nvCxnSpPr>
        <p:spPr>
          <a:xfrm>
            <a:off x="13415528" y="3797195"/>
            <a:ext cx="0" cy="29297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圓角矩形 303"/>
          <p:cNvSpPr/>
          <p:nvPr/>
        </p:nvSpPr>
        <p:spPr>
          <a:xfrm>
            <a:off x="11761928" y="4092684"/>
            <a:ext cx="3166672" cy="571630"/>
          </a:xfrm>
          <a:prstGeom prst="roundRect">
            <a:avLst/>
          </a:prstGeom>
          <a:solidFill>
            <a:schemeClr val="accent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05" name="文字方塊 304"/>
          <p:cNvSpPr txBox="1"/>
          <p:nvPr/>
        </p:nvSpPr>
        <p:spPr>
          <a:xfrm>
            <a:off x="12597764" y="4174406"/>
            <a:ext cx="1754145" cy="385753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亞太電信</a:t>
            </a:r>
            <a:endParaRPr lang="en-US" altLang="zh-TW" sz="10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10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Asia Pacific Telecom Co., Ltd</a:t>
            </a:r>
          </a:p>
        </p:txBody>
      </p:sp>
      <p:sp>
        <p:nvSpPr>
          <p:cNvPr id="306" name="圓角矩形 305"/>
          <p:cNvSpPr/>
          <p:nvPr/>
        </p:nvSpPr>
        <p:spPr>
          <a:xfrm>
            <a:off x="14314433" y="2578158"/>
            <a:ext cx="811507" cy="44540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07" name="文字方塊 306"/>
          <p:cNvSpPr txBox="1"/>
          <p:nvPr/>
        </p:nvSpPr>
        <p:spPr>
          <a:xfrm>
            <a:off x="14391155" y="2679142"/>
            <a:ext cx="668911" cy="231864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裕晟投資</a:t>
            </a:r>
            <a:endParaRPr lang="en-US" altLang="zh-TW" sz="10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08" name="圓角矩形 307"/>
          <p:cNvSpPr/>
          <p:nvPr/>
        </p:nvSpPr>
        <p:spPr>
          <a:xfrm>
            <a:off x="14800042" y="1912035"/>
            <a:ext cx="880827" cy="44540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09" name="文字方塊 308"/>
          <p:cNvSpPr txBox="1"/>
          <p:nvPr/>
        </p:nvSpPr>
        <p:spPr>
          <a:xfrm>
            <a:off x="14907014" y="2013019"/>
            <a:ext cx="668911" cy="231864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光華</a:t>
            </a:r>
            <a:r>
              <a:rPr lang="zh-TW" altLang="en-US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投資</a:t>
            </a:r>
            <a:endParaRPr lang="en-US" altLang="zh-TW" sz="10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10" name="圓角矩形 309"/>
          <p:cNvSpPr/>
          <p:nvPr/>
        </p:nvSpPr>
        <p:spPr>
          <a:xfrm>
            <a:off x="16153084" y="1822774"/>
            <a:ext cx="668561" cy="44540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11" name="文字方塊 310"/>
          <p:cNvSpPr txBox="1"/>
          <p:nvPr/>
        </p:nvSpPr>
        <p:spPr>
          <a:xfrm>
            <a:off x="16211731" y="1905796"/>
            <a:ext cx="540671" cy="231864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欣</a:t>
            </a:r>
            <a:r>
              <a:rPr lang="zh-TW" altLang="en-US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光華</a:t>
            </a:r>
            <a:endParaRPr lang="en-US" altLang="zh-TW" sz="10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12" name="圓角矩形 311"/>
          <p:cNvSpPr/>
          <p:nvPr/>
        </p:nvSpPr>
        <p:spPr>
          <a:xfrm>
            <a:off x="16220647" y="1152993"/>
            <a:ext cx="744122" cy="47115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13" name="文字方塊 312"/>
          <p:cNvSpPr txBox="1"/>
          <p:nvPr/>
        </p:nvSpPr>
        <p:spPr>
          <a:xfrm>
            <a:off x="16257625" y="1262696"/>
            <a:ext cx="668911" cy="231864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中央</a:t>
            </a:r>
            <a:r>
              <a:rPr lang="zh-TW" altLang="en-US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投資</a:t>
            </a:r>
            <a:endParaRPr lang="en-US" altLang="zh-TW" sz="10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14" name="圓角矩形 313"/>
          <p:cNvSpPr/>
          <p:nvPr/>
        </p:nvSpPr>
        <p:spPr>
          <a:xfrm>
            <a:off x="12784625" y="3292986"/>
            <a:ext cx="1396902" cy="63782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15" name="文字方塊 314"/>
          <p:cNvSpPr txBox="1"/>
          <p:nvPr/>
        </p:nvSpPr>
        <p:spPr>
          <a:xfrm>
            <a:off x="12814788" y="3371749"/>
            <a:ext cx="1258816" cy="447308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華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榮電線電纜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HUA 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ENG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WIRE &amp; CABLE CO., LTD</a:t>
            </a:r>
          </a:p>
        </p:txBody>
      </p:sp>
      <p:sp>
        <p:nvSpPr>
          <p:cNvPr id="316" name="圓角矩形 315"/>
          <p:cNvSpPr/>
          <p:nvPr/>
        </p:nvSpPr>
        <p:spPr>
          <a:xfrm>
            <a:off x="12737790" y="2649675"/>
            <a:ext cx="1520470" cy="50821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17" name="文字方塊 316"/>
          <p:cNvSpPr txBox="1"/>
          <p:nvPr/>
        </p:nvSpPr>
        <p:spPr>
          <a:xfrm>
            <a:off x="12792150" y="2688462"/>
            <a:ext cx="1464001" cy="447308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美達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股份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MEI 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DA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WOODS 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INDUSTRY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CO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., LTD</a:t>
            </a:r>
          </a:p>
        </p:txBody>
      </p:sp>
      <p:sp>
        <p:nvSpPr>
          <p:cNvPr id="318" name="圓角矩形 317"/>
          <p:cNvSpPr/>
          <p:nvPr/>
        </p:nvSpPr>
        <p:spPr>
          <a:xfrm>
            <a:off x="13764891" y="1704223"/>
            <a:ext cx="956268" cy="68230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19" name="文字方塊 318"/>
          <p:cNvSpPr txBox="1"/>
          <p:nvPr/>
        </p:nvSpPr>
        <p:spPr>
          <a:xfrm>
            <a:off x="13827139" y="1743109"/>
            <a:ext cx="837226" cy="570419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第一伸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銅科技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FIRST 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COPPER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TECHNOLOGY 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CO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., LTD</a:t>
            </a:r>
          </a:p>
        </p:txBody>
      </p:sp>
      <p:sp>
        <p:nvSpPr>
          <p:cNvPr id="320" name="圓角矩形 319"/>
          <p:cNvSpPr/>
          <p:nvPr/>
        </p:nvSpPr>
        <p:spPr>
          <a:xfrm>
            <a:off x="13243030" y="811256"/>
            <a:ext cx="1146708" cy="5877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21" name="文字方塊 320"/>
          <p:cNvSpPr txBox="1"/>
          <p:nvPr/>
        </p:nvSpPr>
        <p:spPr>
          <a:xfrm>
            <a:off x="13204015" y="861682"/>
            <a:ext cx="1230214" cy="447308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三菱伸銅株式會社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Mitsubishi 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Shindoh 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Co., Ltd.</a:t>
            </a:r>
          </a:p>
        </p:txBody>
      </p:sp>
      <p:pic>
        <p:nvPicPr>
          <p:cNvPr id="322" name="圖片 32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83" r="37813" b="44841"/>
          <a:stretch/>
        </p:blipFill>
        <p:spPr>
          <a:xfrm>
            <a:off x="15649699" y="1358539"/>
            <a:ext cx="688386" cy="653376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323" name="直線單箭頭接點 322"/>
          <p:cNvCxnSpPr/>
          <p:nvPr/>
        </p:nvCxnSpPr>
        <p:spPr>
          <a:xfrm>
            <a:off x="13746287" y="5218199"/>
            <a:ext cx="1" cy="248973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圓角矩形 323"/>
          <p:cNvSpPr/>
          <p:nvPr/>
        </p:nvSpPr>
        <p:spPr>
          <a:xfrm>
            <a:off x="15938664" y="3096059"/>
            <a:ext cx="1105777" cy="3337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25" name="文字方塊 324"/>
          <p:cNvSpPr txBox="1"/>
          <p:nvPr/>
        </p:nvSpPr>
        <p:spPr>
          <a:xfrm>
            <a:off x="16034893" y="3136090"/>
            <a:ext cx="968673" cy="20108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Brave Guts Limited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26" name="圓角矩形 325"/>
          <p:cNvSpPr/>
          <p:nvPr/>
        </p:nvSpPr>
        <p:spPr>
          <a:xfrm>
            <a:off x="15717920" y="3617763"/>
            <a:ext cx="1649535" cy="33386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27" name="文字方塊 326"/>
          <p:cNvSpPr txBox="1"/>
          <p:nvPr/>
        </p:nvSpPr>
        <p:spPr>
          <a:xfrm>
            <a:off x="15827347" y="3679552"/>
            <a:ext cx="1412705" cy="20108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Gear Rise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Limited, ,Singapore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28" name="圓角矩形 327"/>
          <p:cNvSpPr/>
          <p:nvPr/>
        </p:nvSpPr>
        <p:spPr>
          <a:xfrm>
            <a:off x="15516734" y="4117294"/>
            <a:ext cx="1197758" cy="6359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29" name="文字方塊 328"/>
          <p:cNvSpPr txBox="1"/>
          <p:nvPr/>
        </p:nvSpPr>
        <p:spPr>
          <a:xfrm>
            <a:off x="15681358" y="4196513"/>
            <a:ext cx="971879" cy="570419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err="1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Dynami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Vision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Pte. Ltd., Singapore</a:t>
            </a:r>
          </a:p>
          <a:p>
            <a:pPr algn="ctr"/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(Trustee Manager)</a:t>
            </a:r>
          </a:p>
          <a:p>
            <a:pPr algn="ctr"/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30" name="圓角矩形 329"/>
          <p:cNvSpPr/>
          <p:nvPr/>
        </p:nvSpPr>
        <p:spPr>
          <a:xfrm>
            <a:off x="16065973" y="4927034"/>
            <a:ext cx="1529514" cy="61506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31" name="文字方塊 330"/>
          <p:cNvSpPr txBox="1"/>
          <p:nvPr/>
        </p:nvSpPr>
        <p:spPr>
          <a:xfrm>
            <a:off x="16177276" y="5002872"/>
            <a:ext cx="1306907" cy="447308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APTT</a:t>
            </a:r>
          </a:p>
          <a:p>
            <a:pPr algn="ctr"/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Asian Pay Television Trust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亞洲付費電視信託基金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32" name="圓角矩形 331"/>
          <p:cNvSpPr/>
          <p:nvPr/>
        </p:nvSpPr>
        <p:spPr>
          <a:xfrm>
            <a:off x="14491046" y="3213828"/>
            <a:ext cx="1163474" cy="48346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33" name="文字方塊 332"/>
          <p:cNvSpPr txBox="1"/>
          <p:nvPr/>
        </p:nvSpPr>
        <p:spPr>
          <a:xfrm>
            <a:off x="14532886" y="3240428"/>
            <a:ext cx="1109737" cy="354975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悅視界</a:t>
            </a:r>
            <a:endParaRPr lang="en-US" altLang="zh-TW" sz="9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900" dirty="0" err="1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Dynami</a:t>
            </a:r>
            <a:r>
              <a:rPr lang="en-US" altLang="zh-TW" sz="9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Vision </a:t>
            </a:r>
            <a:r>
              <a:rPr lang="en-US" altLang="zh-TW" sz="9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Ltd. </a:t>
            </a:r>
            <a:endParaRPr lang="en-US" altLang="zh-TW" sz="9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34" name="圓角矩形 333"/>
          <p:cNvSpPr/>
          <p:nvPr/>
        </p:nvSpPr>
        <p:spPr>
          <a:xfrm>
            <a:off x="13128403" y="4759302"/>
            <a:ext cx="1143090" cy="5110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35" name="文字方塊 334"/>
          <p:cNvSpPr txBox="1"/>
          <p:nvPr/>
        </p:nvSpPr>
        <p:spPr>
          <a:xfrm>
            <a:off x="13248417" y="4850632"/>
            <a:ext cx="872492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TBC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Holding B.V</a:t>
            </a: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荷蘭商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36" name="圓角矩形 335"/>
          <p:cNvSpPr/>
          <p:nvPr/>
        </p:nvSpPr>
        <p:spPr>
          <a:xfrm>
            <a:off x="16770233" y="4121551"/>
            <a:ext cx="980405" cy="5851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37" name="文字方塊 336"/>
          <p:cNvSpPr txBox="1"/>
          <p:nvPr/>
        </p:nvSpPr>
        <p:spPr>
          <a:xfrm>
            <a:off x="16886504" y="4172899"/>
            <a:ext cx="774709" cy="447308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Harvest Cable </a:t>
            </a: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Holdings B.V</a:t>
            </a: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荷蘭商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38" name="圓角矩形 337"/>
          <p:cNvSpPr/>
          <p:nvPr/>
        </p:nvSpPr>
        <p:spPr>
          <a:xfrm>
            <a:off x="13206634" y="5486566"/>
            <a:ext cx="1018881" cy="40302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39" name="文字方塊 338"/>
          <p:cNvSpPr txBox="1"/>
          <p:nvPr/>
        </p:nvSpPr>
        <p:spPr>
          <a:xfrm>
            <a:off x="13417143" y="5526597"/>
            <a:ext cx="566320" cy="20108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杰廣股份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340" name="直線單箭頭接點 339"/>
          <p:cNvCxnSpPr/>
          <p:nvPr/>
        </p:nvCxnSpPr>
        <p:spPr>
          <a:xfrm flipH="1">
            <a:off x="14295338" y="5048112"/>
            <a:ext cx="1806260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圓角矩形 340"/>
          <p:cNvSpPr/>
          <p:nvPr/>
        </p:nvSpPr>
        <p:spPr>
          <a:xfrm>
            <a:off x="14350668" y="5185443"/>
            <a:ext cx="1630470" cy="615637"/>
          </a:xfrm>
          <a:prstGeom prst="roundRect">
            <a:avLst/>
          </a:prstGeom>
          <a:solidFill>
            <a:schemeClr val="accent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42" name="文字方塊 341"/>
          <p:cNvSpPr txBox="1"/>
          <p:nvPr/>
        </p:nvSpPr>
        <p:spPr>
          <a:xfrm>
            <a:off x="14439834" y="5257915"/>
            <a:ext cx="1443162" cy="447308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台灣寬頻通訊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顧問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TBC, TAIWAN 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BROADBAND 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COMMUNICATIONS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, CO., LTD</a:t>
            </a:r>
          </a:p>
        </p:txBody>
      </p:sp>
      <p:sp>
        <p:nvSpPr>
          <p:cNvPr id="343" name="圓角矩形 342"/>
          <p:cNvSpPr/>
          <p:nvPr/>
        </p:nvSpPr>
        <p:spPr>
          <a:xfrm>
            <a:off x="13399140" y="6575647"/>
            <a:ext cx="1348929" cy="40302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44" name="文字方塊 343"/>
          <p:cNvSpPr txBox="1"/>
          <p:nvPr/>
        </p:nvSpPr>
        <p:spPr>
          <a:xfrm>
            <a:off x="13751211" y="6663509"/>
            <a:ext cx="566320" cy="20108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佳光股份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45" name="圓角矩形 344"/>
          <p:cNvSpPr/>
          <p:nvPr/>
        </p:nvSpPr>
        <p:spPr>
          <a:xfrm>
            <a:off x="14372947" y="5954946"/>
            <a:ext cx="880907" cy="40302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46" name="文字方塊 345"/>
          <p:cNvSpPr txBox="1"/>
          <p:nvPr/>
        </p:nvSpPr>
        <p:spPr>
          <a:xfrm>
            <a:off x="14589766" y="6037100"/>
            <a:ext cx="566320" cy="20108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渥鈞股份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pic>
        <p:nvPicPr>
          <p:cNvPr id="347" name="圖片 346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72" b="3700"/>
          <a:stretch/>
        </p:blipFill>
        <p:spPr>
          <a:xfrm>
            <a:off x="13682068" y="5759669"/>
            <a:ext cx="819382" cy="870453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348" name="直線單箭頭接點 347"/>
          <p:cNvCxnSpPr/>
          <p:nvPr/>
        </p:nvCxnSpPr>
        <p:spPr>
          <a:xfrm>
            <a:off x="16275701" y="4549105"/>
            <a:ext cx="3802" cy="367338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圖片 348"/>
          <p:cNvPicPr>
            <a:picLocks noChangeAspect="1"/>
          </p:cNvPicPr>
          <p:nvPr/>
        </p:nvPicPr>
        <p:blipFill rotWithShape="1"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273" t="1746" r="18494" b="31846"/>
          <a:stretch/>
        </p:blipFill>
        <p:spPr>
          <a:xfrm>
            <a:off x="14714567" y="3605274"/>
            <a:ext cx="972687" cy="985849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50" name="矩形 349"/>
          <p:cNvSpPr/>
          <p:nvPr/>
        </p:nvSpPr>
        <p:spPr>
          <a:xfrm>
            <a:off x="13224323" y="6964501"/>
            <a:ext cx="1797425" cy="447308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rgbClr val="0079A4"/>
                </a:solidFill>
                <a:latin typeface="Adobe 繁黑體 Std B" pitchFamily="34" charset="-120"/>
                <a:ea typeface="Adobe 繁黑體 Std B" pitchFamily="34" charset="-120"/>
              </a:rPr>
              <a:t>法人代表</a:t>
            </a:r>
            <a:r>
              <a:rPr lang="en-US" altLang="zh-TW" sz="800" dirty="0">
                <a:solidFill>
                  <a:srgbClr val="0079A4"/>
                </a:solidFill>
                <a:latin typeface="Adobe 繁黑體 Std B" pitchFamily="34" charset="-120"/>
                <a:ea typeface="Adobe 繁黑體 Std B" pitchFamily="34" charset="-120"/>
              </a:rPr>
              <a:t>:</a:t>
            </a:r>
            <a:r>
              <a:rPr lang="zh-TW" altLang="en-US" sz="800" dirty="0">
                <a:solidFill>
                  <a:srgbClr val="0079A4"/>
                </a:solidFill>
                <a:latin typeface="Adobe 繁黑體 Std B" pitchFamily="34" charset="-120"/>
                <a:ea typeface="Adobe 繁黑體 Std B" pitchFamily="34" charset="-120"/>
              </a:rPr>
              <a:t>余宗艺</a:t>
            </a:r>
            <a:endParaRPr lang="en-US" altLang="zh-TW" sz="800" dirty="0">
              <a:solidFill>
                <a:srgbClr val="0079A4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800" dirty="0">
                <a:solidFill>
                  <a:srgbClr val="0079A4"/>
                </a:solidFill>
                <a:latin typeface="Adobe 繁黑體 Std B" pitchFamily="34" charset="-120"/>
                <a:ea typeface="Adobe 繁黑體 Std B" pitchFamily="34" charset="-120"/>
              </a:rPr>
              <a:t>臺北市中山區中山北路</a:t>
            </a:r>
            <a:r>
              <a:rPr lang="en-US" altLang="zh-TW" sz="800" dirty="0">
                <a:solidFill>
                  <a:srgbClr val="0079A4"/>
                </a:solidFill>
                <a:latin typeface="Adobe 繁黑體 Std B" pitchFamily="34" charset="-120"/>
                <a:ea typeface="Adobe 繁黑體 Std B" pitchFamily="34" charset="-120"/>
              </a:rPr>
              <a:t>2</a:t>
            </a:r>
            <a:r>
              <a:rPr lang="zh-TW" altLang="en-US" sz="800" dirty="0">
                <a:solidFill>
                  <a:srgbClr val="0079A4"/>
                </a:solidFill>
                <a:latin typeface="Adobe 繁黑體 Std B" pitchFamily="34" charset="-120"/>
                <a:ea typeface="Adobe 繁黑體 Std B" pitchFamily="34" charset="-120"/>
              </a:rPr>
              <a:t>段</a:t>
            </a:r>
            <a:r>
              <a:rPr lang="en-US" altLang="zh-TW" sz="800" dirty="0">
                <a:solidFill>
                  <a:srgbClr val="0079A4"/>
                </a:solidFill>
                <a:latin typeface="Adobe 繁黑體 Std B" pitchFamily="34" charset="-120"/>
                <a:ea typeface="Adobe 繁黑體 Std B" pitchFamily="34" charset="-120"/>
              </a:rPr>
              <a:t>44</a:t>
            </a:r>
            <a:r>
              <a:rPr lang="zh-TW" altLang="en-US" sz="800" dirty="0">
                <a:solidFill>
                  <a:srgbClr val="0079A4"/>
                </a:solidFill>
                <a:latin typeface="Adobe 繁黑體 Std B" pitchFamily="34" charset="-120"/>
                <a:ea typeface="Adobe 繁黑體 Std B" pitchFamily="34" charset="-120"/>
              </a:rPr>
              <a:t>號</a:t>
            </a:r>
            <a:r>
              <a:rPr lang="en-US" altLang="zh-TW" sz="800" dirty="0">
                <a:solidFill>
                  <a:srgbClr val="0079A4"/>
                </a:solidFill>
                <a:latin typeface="Adobe 繁黑體 Std B" pitchFamily="34" charset="-120"/>
                <a:ea typeface="Adobe 繁黑體 Std B" pitchFamily="34" charset="-120"/>
              </a:rPr>
              <a:t>5</a:t>
            </a:r>
            <a:r>
              <a:rPr lang="zh-TW" altLang="en-US" sz="800" dirty="0">
                <a:solidFill>
                  <a:srgbClr val="0079A4"/>
                </a:solidFill>
                <a:latin typeface="Adobe 繁黑體 Std B" pitchFamily="34" charset="-120"/>
                <a:ea typeface="Adobe 繁黑體 Std B" pitchFamily="34" charset="-120"/>
              </a:rPr>
              <a:t>樓</a:t>
            </a:r>
            <a:endParaRPr lang="en-US" altLang="zh-TW" sz="800" dirty="0">
              <a:solidFill>
                <a:srgbClr val="0079A4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800" dirty="0">
                <a:solidFill>
                  <a:srgbClr val="0079A4"/>
                </a:solidFill>
                <a:latin typeface="Adobe 繁黑體 Std B" pitchFamily="34" charset="-120"/>
                <a:ea typeface="Adobe 繁黑體 Std B" pitchFamily="34" charset="-120"/>
              </a:rPr>
              <a:t>董事林志峰、黃信煒、監察人</a:t>
            </a:r>
            <a:r>
              <a:rPr lang="zh-TW" altLang="en-US" sz="800" dirty="0" smtClean="0">
                <a:solidFill>
                  <a:srgbClr val="0079A4"/>
                </a:solidFill>
                <a:latin typeface="Adobe 繁黑體 Std B" pitchFamily="34" charset="-120"/>
                <a:ea typeface="Adobe 繁黑體 Std B" pitchFamily="34" charset="-120"/>
              </a:rPr>
              <a:t>羅夢珍</a:t>
            </a:r>
            <a:endParaRPr lang="en-US" altLang="zh-TW" sz="800" dirty="0" smtClean="0">
              <a:solidFill>
                <a:srgbClr val="0079A4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14181527" y="1132298"/>
            <a:ext cx="1508885" cy="693529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r"/>
            <a:r>
              <a:rPr lang="zh-TW" altLang="en-US" sz="800" dirty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中央投資代表人陳</a:t>
            </a:r>
            <a:r>
              <a:rPr lang="zh-TW" altLang="en-US" sz="8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樹</a:t>
            </a:r>
            <a:endParaRPr lang="en-US" altLang="zh-TW" sz="800" dirty="0" smtClean="0">
              <a:solidFill>
                <a:srgbClr val="0079A4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r"/>
            <a:r>
              <a:rPr lang="zh-TW" altLang="en-US" sz="8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欣光華代表人陳樹</a:t>
            </a:r>
            <a:endParaRPr lang="en-US" altLang="zh-TW" sz="800" dirty="0" smtClean="0">
              <a:solidFill>
                <a:srgbClr val="0079A4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r"/>
            <a:r>
              <a:rPr lang="zh-TW" altLang="en-US" sz="8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光華投資代表人陳樹</a:t>
            </a:r>
            <a:endParaRPr lang="en-US" altLang="zh-TW" sz="800" dirty="0" smtClean="0">
              <a:solidFill>
                <a:srgbClr val="0079A4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r"/>
            <a:r>
              <a:rPr lang="zh-TW" altLang="en-US" sz="8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臺北市中山區八德路</a:t>
            </a:r>
            <a:r>
              <a:rPr lang="en-US" altLang="zh-TW" sz="8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2</a:t>
            </a:r>
            <a:r>
              <a:rPr lang="zh-TW" altLang="en-US" sz="8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段</a:t>
            </a:r>
            <a:r>
              <a:rPr lang="en-US" altLang="zh-TW" sz="8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232</a:t>
            </a:r>
            <a:r>
              <a:rPr lang="zh-TW" altLang="en-US" sz="8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號</a:t>
            </a:r>
            <a:endParaRPr lang="en-US" altLang="zh-TW" sz="800" dirty="0" smtClean="0">
              <a:solidFill>
                <a:srgbClr val="0079A4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r"/>
            <a:r>
              <a:rPr lang="zh-TW" altLang="en-US" sz="8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中國國民黨黨部 </a:t>
            </a:r>
          </a:p>
        </p:txBody>
      </p:sp>
      <p:sp>
        <p:nvSpPr>
          <p:cNvPr id="352" name="矩形 351"/>
          <p:cNvSpPr/>
          <p:nvPr/>
        </p:nvSpPr>
        <p:spPr>
          <a:xfrm>
            <a:off x="14468780" y="4657755"/>
            <a:ext cx="1053632" cy="385753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r"/>
            <a:r>
              <a:rPr lang="zh-TW" altLang="en-US" sz="1000" dirty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法人代表呂芳銘</a:t>
            </a:r>
          </a:p>
          <a:p>
            <a:pPr algn="r"/>
            <a:r>
              <a:rPr lang="zh-TW" altLang="en-US" sz="10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董事長呂芳銘</a:t>
            </a:r>
            <a:endParaRPr lang="zh-TW" altLang="en-US" sz="1000" dirty="0">
              <a:solidFill>
                <a:srgbClr val="0079A4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pic>
        <p:nvPicPr>
          <p:cNvPr id="353" name="圖片 3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898" y="741898"/>
            <a:ext cx="2301171" cy="316411"/>
          </a:xfrm>
          <a:prstGeom prst="rect">
            <a:avLst/>
          </a:prstGeom>
        </p:spPr>
      </p:pic>
      <p:pic>
        <p:nvPicPr>
          <p:cNvPr id="354" name="圖片 353"/>
          <p:cNvPicPr>
            <a:picLocks noChangeAspect="1"/>
          </p:cNvPicPr>
          <p:nvPr/>
        </p:nvPicPr>
        <p:blipFill rotWithShape="1"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Marker/>
                    </a14:imgEffect>
                    <a14:imgEffect>
                      <a14:brightnessContrast bright="8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83" r="37813" b="44841"/>
          <a:stretch/>
        </p:blipFill>
        <p:spPr>
          <a:xfrm>
            <a:off x="15209151" y="2427357"/>
            <a:ext cx="648007" cy="615051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55" name="矩形 354"/>
          <p:cNvSpPr/>
          <p:nvPr/>
        </p:nvSpPr>
        <p:spPr>
          <a:xfrm>
            <a:off x="15222799" y="2641099"/>
            <a:ext cx="668911" cy="20108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r>
              <a:rPr lang="zh-TW" altLang="en-US" sz="8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法人曾忠正</a:t>
            </a:r>
            <a:endParaRPr lang="zh-TW" altLang="en-US" sz="800" dirty="0">
              <a:solidFill>
                <a:srgbClr val="0079A4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56" name="橢圓 355"/>
          <p:cNvSpPr/>
          <p:nvPr/>
        </p:nvSpPr>
        <p:spPr>
          <a:xfrm>
            <a:off x="8085233" y="583227"/>
            <a:ext cx="222964" cy="187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57" name="橢圓 356"/>
          <p:cNvSpPr/>
          <p:nvPr/>
        </p:nvSpPr>
        <p:spPr>
          <a:xfrm>
            <a:off x="8084446" y="831493"/>
            <a:ext cx="222964" cy="1870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58" name="橢圓 357"/>
          <p:cNvSpPr/>
          <p:nvPr/>
        </p:nvSpPr>
        <p:spPr>
          <a:xfrm>
            <a:off x="8989901" y="559416"/>
            <a:ext cx="222964" cy="1870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59" name="文字方塊 358"/>
          <p:cNvSpPr txBox="1"/>
          <p:nvPr/>
        </p:nvSpPr>
        <p:spPr>
          <a:xfrm>
            <a:off x="8335871" y="557583"/>
            <a:ext cx="6238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Taiwan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60" name="文字方塊 359"/>
          <p:cNvSpPr txBox="1"/>
          <p:nvPr/>
        </p:nvSpPr>
        <p:spPr>
          <a:xfrm>
            <a:off x="8284284" y="801635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5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Foreign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61" name="文字方塊 360"/>
          <p:cNvSpPr txBox="1"/>
          <p:nvPr/>
        </p:nvSpPr>
        <p:spPr>
          <a:xfrm>
            <a:off x="9222039" y="535727"/>
            <a:ext cx="5645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5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China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62" name="橢圓 361"/>
          <p:cNvSpPr/>
          <p:nvPr/>
        </p:nvSpPr>
        <p:spPr>
          <a:xfrm>
            <a:off x="8967844" y="810005"/>
            <a:ext cx="250333" cy="22866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63" name="文字方塊 362"/>
          <p:cNvSpPr txBox="1"/>
          <p:nvPr/>
        </p:nvSpPr>
        <p:spPr>
          <a:xfrm>
            <a:off x="9241387" y="785635"/>
            <a:ext cx="5645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Media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65" name="矩形 364"/>
          <p:cNvSpPr/>
          <p:nvPr/>
        </p:nvSpPr>
        <p:spPr>
          <a:xfrm>
            <a:off x="15253854" y="6813230"/>
            <a:ext cx="178392" cy="20108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r>
              <a:rPr lang="zh-TW" altLang="en-US" sz="800" dirty="0" smtClean="0">
                <a:solidFill>
                  <a:srgbClr val="0079A4"/>
                </a:solidFill>
                <a:latin typeface="Adobe 繁黑體 Std B" pitchFamily="34" charset="-120"/>
                <a:ea typeface="Adobe 繁黑體 Std B" pitchFamily="34" charset="-120"/>
                <a:hlinkClick r:id="rId12"/>
              </a:rPr>
              <a:t> </a:t>
            </a:r>
            <a:endParaRPr lang="zh-TW" altLang="en-US" sz="800" dirty="0">
              <a:solidFill>
                <a:srgbClr val="0079A4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66" name="矩形 365"/>
          <p:cNvSpPr/>
          <p:nvPr/>
        </p:nvSpPr>
        <p:spPr>
          <a:xfrm>
            <a:off x="16108803" y="5503154"/>
            <a:ext cx="1454383" cy="385753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r"/>
            <a:r>
              <a:rPr lang="en-US" altLang="zh-TW" sz="10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APTTAnnualReport2018</a:t>
            </a:r>
          </a:p>
          <a:p>
            <a:pPr algn="ctr"/>
            <a:r>
              <a:rPr lang="en-US" altLang="zh-TW" sz="10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  <a:hlinkClick r:id="rId13"/>
              </a:rPr>
              <a:t>https://reurl.cc/2yGer</a:t>
            </a:r>
            <a:r>
              <a:rPr lang="zh-TW" altLang="en-US" sz="10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endParaRPr lang="zh-TW" altLang="en-US" sz="1000" dirty="0">
              <a:solidFill>
                <a:srgbClr val="0079A4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67" name="矩形 366"/>
          <p:cNvSpPr/>
          <p:nvPr/>
        </p:nvSpPr>
        <p:spPr>
          <a:xfrm>
            <a:off x="13078441" y="2285649"/>
            <a:ext cx="771503" cy="324197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r>
              <a:rPr lang="zh-TW" altLang="en-US" sz="800" dirty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法人黃秋蓮</a:t>
            </a:r>
            <a:endParaRPr lang="en-US" altLang="zh-TW" sz="800" dirty="0">
              <a:solidFill>
                <a:srgbClr val="0079A4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r>
              <a:rPr lang="zh-TW" altLang="en-US" sz="800" dirty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董事長</a:t>
            </a:r>
            <a:r>
              <a:rPr lang="zh-TW" altLang="en-US" sz="8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黃秋蓮</a:t>
            </a:r>
            <a:endParaRPr lang="en-US" altLang="zh-TW" sz="800" dirty="0">
              <a:solidFill>
                <a:srgbClr val="0079A4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pic>
        <p:nvPicPr>
          <p:cNvPr id="368" name="圖片 367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399" b="42465"/>
          <a:stretch/>
        </p:blipFill>
        <p:spPr>
          <a:xfrm>
            <a:off x="12946441" y="1620599"/>
            <a:ext cx="735627" cy="687796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369" name="直線單箭頭接點 368"/>
          <p:cNvCxnSpPr/>
          <p:nvPr/>
        </p:nvCxnSpPr>
        <p:spPr>
          <a:xfrm>
            <a:off x="11428704" y="4531255"/>
            <a:ext cx="319928" cy="29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圓角矩形 369"/>
          <p:cNvSpPr/>
          <p:nvPr/>
        </p:nvSpPr>
        <p:spPr>
          <a:xfrm>
            <a:off x="10331284" y="4376326"/>
            <a:ext cx="1290048" cy="53782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71" name="文字方塊 370"/>
          <p:cNvSpPr txBox="1"/>
          <p:nvPr/>
        </p:nvSpPr>
        <p:spPr>
          <a:xfrm>
            <a:off x="10466188" y="4441222"/>
            <a:ext cx="1053632" cy="385753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交通部</a:t>
            </a:r>
            <a:endParaRPr lang="en-US" altLang="zh-TW" sz="10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10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台灣鐵路管理局</a:t>
            </a:r>
            <a:endParaRPr lang="en-US" altLang="zh-TW" sz="10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73" name="圓角矩形 372"/>
          <p:cNvSpPr/>
          <p:nvPr/>
        </p:nvSpPr>
        <p:spPr>
          <a:xfrm>
            <a:off x="3876237" y="7067203"/>
            <a:ext cx="3860198" cy="14653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zh-TW" altLang="en-US" sz="800">
              <a:latin typeface="華康黑體 Std W5" pitchFamily="34" charset="-120"/>
              <a:ea typeface="華康黑體 Std W5" pitchFamily="34" charset="-120"/>
            </a:endParaRPr>
          </a:p>
        </p:txBody>
      </p:sp>
      <p:sp>
        <p:nvSpPr>
          <p:cNvPr id="374" name="矩形 373"/>
          <p:cNvSpPr/>
          <p:nvPr/>
        </p:nvSpPr>
        <p:spPr>
          <a:xfrm>
            <a:off x="3995210" y="7134188"/>
            <a:ext cx="3648955" cy="1309082"/>
          </a:xfrm>
          <a:prstGeom prst="rect">
            <a:avLst/>
          </a:prstGeom>
          <a:noFill/>
        </p:spPr>
        <p:txBody>
          <a:bodyPr wrap="square" lIns="77221" tIns="38611" rIns="77221" bIns="38611" rtlCol="0">
            <a:spAutoFit/>
          </a:bodyPr>
          <a:lstStyle/>
          <a:p>
            <a:pPr algn="ctr"/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基準精密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香港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、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國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基電子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上海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、國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宙電子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上海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、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深圳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富桂精密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工業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南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寧富桂精密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工業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富泰華精密電子</a:t>
            </a:r>
            <a:r>
              <a:rPr lang="en-US" altLang="zh-CN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鄭州</a:t>
            </a:r>
            <a:r>
              <a:rPr lang="en-US" altLang="zh-CN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、富泰華精密電子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濟源</a:t>
            </a:r>
            <a:r>
              <a:rPr lang="en-US" altLang="zh-TW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、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成都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准刃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科技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晉城鴻刃科技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鄭州鴻刃切削工具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、河南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裕展精密科技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晉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城裕展精密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科技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、深圳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市裕展精密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科技、河南福匠精密科技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廣西富夢創新科技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鶴壁裕展精密科技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武漢裕展精密科技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富錦精密電子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天津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、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富錦精密電子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貴陽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、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鴻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富錦精密電子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濟源</a:t>
            </a:r>
            <a:r>
              <a:rPr lang="en-US" altLang="zh-CN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基準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精密工業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惠州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、統合電子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杭州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、百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佳泰資訊技術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北京</a:t>
            </a:r>
            <a:r>
              <a:rPr lang="en-US" altLang="zh-TW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、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廊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坊裕展科技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東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莞市富翼精密工業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晉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城富泰華精密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電子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聯智慧工坊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深圳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、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前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海裕展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深圳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諮詢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管理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</a:t>
            </a:r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佰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昌科技服務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天津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、</a:t>
            </a:r>
            <a:endParaRPr lang="en-US" altLang="zh-TW" sz="800" dirty="0" smtClean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富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華科精密工業</a:t>
            </a:r>
            <a:r>
              <a:rPr lang="en-US" altLang="zh-CN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(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深圳</a:t>
            </a:r>
            <a:r>
              <a:rPr lang="en-US" altLang="zh-CN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)</a:t>
            </a:r>
            <a:r>
              <a:rPr lang="zh-TW" altLang="en-US" sz="800" dirty="0" smtClean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 、山西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裕鼎精密科技、</a:t>
            </a:r>
            <a:r>
              <a:rPr lang="zh-CN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重慶富桂電子</a:t>
            </a:r>
            <a:r>
              <a:rPr lang="zh-TW" altLang="en-US" sz="800" dirty="0">
                <a:solidFill>
                  <a:schemeClr val="bg1"/>
                </a:solidFill>
                <a:latin typeface="華康黑體 Std W5" pitchFamily="34" charset="-120"/>
                <a:ea typeface="華康黑體 Std W5" pitchFamily="34" charset="-120"/>
              </a:rPr>
              <a:t>、鴻佰科技</a:t>
            </a:r>
            <a:endParaRPr lang="en-US" altLang="zh-TW" sz="800" dirty="0">
              <a:solidFill>
                <a:schemeClr val="bg1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pic>
        <p:nvPicPr>
          <p:cNvPr id="375" name="圖片 374"/>
          <p:cNvPicPr>
            <a:picLocks noChangeAspect="1"/>
          </p:cNvPicPr>
          <p:nvPr/>
        </p:nvPicPr>
        <p:blipFill rotWithShape="1">
          <a:blip r:embed="rId1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424" r="20670" b="39403"/>
          <a:stretch/>
        </p:blipFill>
        <p:spPr>
          <a:xfrm>
            <a:off x="4983266" y="6201980"/>
            <a:ext cx="836422" cy="746668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376" name="直線接點 375"/>
          <p:cNvCxnSpPr/>
          <p:nvPr/>
        </p:nvCxnSpPr>
        <p:spPr>
          <a:xfrm>
            <a:off x="17197404" y="440707"/>
            <a:ext cx="0" cy="312807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接點 376"/>
          <p:cNvCxnSpPr/>
          <p:nvPr/>
        </p:nvCxnSpPr>
        <p:spPr>
          <a:xfrm flipV="1">
            <a:off x="6892063" y="440707"/>
            <a:ext cx="10305341" cy="674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" name="圖片 377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647" r="5921" b="50000"/>
          <a:stretch/>
        </p:blipFill>
        <p:spPr>
          <a:xfrm>
            <a:off x="6107606" y="285981"/>
            <a:ext cx="851279" cy="796106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79" name="矩形 378"/>
          <p:cNvSpPr/>
          <p:nvPr/>
        </p:nvSpPr>
        <p:spPr>
          <a:xfrm>
            <a:off x="6948055" y="581024"/>
            <a:ext cx="925392" cy="385753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r>
              <a:rPr lang="zh-TW" altLang="en-US" sz="10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法人</a:t>
            </a:r>
            <a:r>
              <a:rPr lang="zh-TW" altLang="en-US" sz="1000" dirty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郭台銘</a:t>
            </a:r>
            <a:endParaRPr lang="en-US" altLang="zh-TW" sz="1000" dirty="0">
              <a:solidFill>
                <a:srgbClr val="0079A4"/>
              </a:solidFill>
              <a:latin typeface="華康黑體 Std W5" pitchFamily="34" charset="-120"/>
              <a:ea typeface="華康黑體 Std W5" pitchFamily="34" charset="-120"/>
            </a:endParaRPr>
          </a:p>
          <a:p>
            <a:r>
              <a:rPr lang="zh-TW" altLang="en-US" sz="1000" dirty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董事長</a:t>
            </a:r>
            <a:r>
              <a:rPr lang="zh-TW" altLang="en-US" sz="1000" dirty="0" smtClean="0">
                <a:solidFill>
                  <a:srgbClr val="0079A4"/>
                </a:solidFill>
                <a:latin typeface="華康黑體 Std W5" pitchFamily="34" charset="-120"/>
                <a:ea typeface="華康黑體 Std W5" pitchFamily="34" charset="-120"/>
              </a:rPr>
              <a:t>郭台銘</a:t>
            </a:r>
            <a:endParaRPr lang="en-US" altLang="zh-TW" sz="1000" dirty="0">
              <a:solidFill>
                <a:srgbClr val="0079A4"/>
              </a:solidFill>
              <a:latin typeface="華康黑體 Std W5" pitchFamily="34" charset="-120"/>
              <a:ea typeface="華康黑體 Std W5" pitchFamily="34" charset="-120"/>
            </a:endParaRPr>
          </a:p>
        </p:txBody>
      </p:sp>
      <p:cxnSp>
        <p:nvCxnSpPr>
          <p:cNvPr id="380" name="直線單箭頭接點 379"/>
          <p:cNvCxnSpPr/>
          <p:nvPr/>
        </p:nvCxnSpPr>
        <p:spPr>
          <a:xfrm flipH="1" flipV="1">
            <a:off x="10069891" y="5563523"/>
            <a:ext cx="163" cy="30986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2" name="圖片 381"/>
          <p:cNvPicPr>
            <a:picLocks noChangeAspect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7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7278" y="5923892"/>
            <a:ext cx="1543050" cy="525378"/>
          </a:xfrm>
          <a:prstGeom prst="rect">
            <a:avLst/>
          </a:prstGeom>
        </p:spPr>
      </p:pic>
      <p:pic>
        <p:nvPicPr>
          <p:cNvPr id="391" name="圖片 390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1" r="44269" b="21752"/>
          <a:stretch/>
        </p:blipFill>
        <p:spPr>
          <a:xfrm>
            <a:off x="7542231" y="3949045"/>
            <a:ext cx="1637965" cy="303126"/>
          </a:xfrm>
          <a:prstGeom prst="rect">
            <a:avLst/>
          </a:prstGeom>
        </p:spPr>
      </p:pic>
      <p:pic>
        <p:nvPicPr>
          <p:cNvPr id="392" name="圖片 391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8" t="14082" b="11017"/>
          <a:stretch/>
        </p:blipFill>
        <p:spPr>
          <a:xfrm>
            <a:off x="7609573" y="3649892"/>
            <a:ext cx="1045470" cy="323608"/>
          </a:xfrm>
          <a:prstGeom prst="rect">
            <a:avLst/>
          </a:prstGeom>
        </p:spPr>
      </p:pic>
      <p:sp>
        <p:nvSpPr>
          <p:cNvPr id="397" name="矩形 396"/>
          <p:cNvSpPr/>
          <p:nvPr/>
        </p:nvSpPr>
        <p:spPr>
          <a:xfrm>
            <a:off x="7567343" y="3383927"/>
            <a:ext cx="1369423" cy="231864"/>
          </a:xfrm>
          <a:prstGeom prst="rect">
            <a:avLst/>
          </a:prstGeom>
          <a:noFill/>
        </p:spPr>
        <p:txBody>
          <a:bodyPr wrap="none" lIns="77221" tIns="38611" rIns="77221" bIns="38611" rtlCol="0">
            <a:spAutoFit/>
          </a:bodyPr>
          <a:lstStyle/>
          <a:p>
            <a:pPr algn="ctr"/>
            <a:r>
              <a:rPr lang="en-US" altLang="zh-TW" sz="1000" dirty="0" smtClean="0">
                <a:latin typeface="華康黑體 Std W5" pitchFamily="34" charset="-120"/>
                <a:ea typeface="華康黑體 Std W5" pitchFamily="34" charset="-120"/>
                <a:hlinkClick r:id="rId23"/>
              </a:rPr>
              <a:t>https</a:t>
            </a:r>
            <a:r>
              <a:rPr lang="en-US" altLang="zh-TW" sz="1000" dirty="0">
                <a:latin typeface="華康黑體 Std W5" pitchFamily="34" charset="-120"/>
                <a:ea typeface="華康黑體 Std W5" pitchFamily="34" charset="-120"/>
                <a:hlinkClick r:id="rId23"/>
              </a:rPr>
              <a:t>://</a:t>
            </a:r>
            <a:r>
              <a:rPr lang="en-US" altLang="zh-TW" sz="1000" dirty="0" smtClean="0">
                <a:latin typeface="華康黑體 Std W5" pitchFamily="34" charset="-120"/>
                <a:ea typeface="華康黑體 Std W5" pitchFamily="34" charset="-120"/>
                <a:hlinkClick r:id="rId23"/>
              </a:rPr>
              <a:t>reurl.cc/KLYRM</a:t>
            </a:r>
            <a:r>
              <a:rPr lang="zh-TW" altLang="en-US" sz="1000" dirty="0" smtClean="0">
                <a:latin typeface="華康黑體 Std W5" pitchFamily="34" charset="-120"/>
                <a:ea typeface="華康黑體 Std W5" pitchFamily="34" charset="-120"/>
              </a:rPr>
              <a:t> </a:t>
            </a:r>
            <a:endParaRPr lang="zh-TW" altLang="en-US" sz="1000" dirty="0">
              <a:latin typeface="華康黑體 Std W5" pitchFamily="34" charset="-120"/>
              <a:ea typeface="華康黑體 Std W5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983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1286</Words>
  <Application>Microsoft Office PowerPoint</Application>
  <PresentationFormat>自訂</PresentationFormat>
  <Paragraphs>285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Harpre Ke</dc:creator>
  <cp:lastModifiedBy>Harpre Ke</cp:lastModifiedBy>
  <cp:revision>5</cp:revision>
  <dcterms:created xsi:type="dcterms:W3CDTF">2019-05-24T07:34:51Z</dcterms:created>
  <dcterms:modified xsi:type="dcterms:W3CDTF">2019-05-24T08:32:35Z</dcterms:modified>
</cp:coreProperties>
</file>