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826750" cy="8120063" type="B4ISO"/>
  <p:notesSz cx="6858000" cy="9144000"/>
  <p:defaultTextStyle>
    <a:defPPr>
      <a:defRPr lang="zh-TW"/>
    </a:defPPr>
    <a:lvl1pPr marL="0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08" autoAdjust="0"/>
  </p:normalViewPr>
  <p:slideViewPr>
    <p:cSldViewPr showGuides="1">
      <p:cViewPr>
        <p:scale>
          <a:sx n="90" d="100"/>
          <a:sy n="90" d="100"/>
        </p:scale>
        <p:origin x="-342" y="504"/>
      </p:cViewPr>
      <p:guideLst>
        <p:guide orient="horz" pos="1786"/>
        <p:guide pos="3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2006" y="2522483"/>
            <a:ext cx="9202738" cy="17405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1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57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94841" y="385328"/>
            <a:ext cx="2883374" cy="82027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40959" y="385328"/>
            <a:ext cx="8473436" cy="82027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7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4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238" y="5217893"/>
            <a:ext cx="9202738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5238" y="3441630"/>
            <a:ext cx="9202738" cy="17762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40960" y="2244296"/>
            <a:ext cx="5678404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99809" y="2244296"/>
            <a:ext cx="5678405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58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337" y="1817617"/>
            <a:ext cx="4783695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337" y="2575113"/>
            <a:ext cx="4783695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99839" y="1817617"/>
            <a:ext cx="478557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99839" y="2575113"/>
            <a:ext cx="478557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41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3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57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338" y="323299"/>
            <a:ext cx="3561926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32959" y="323299"/>
            <a:ext cx="6052454" cy="69302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1338" y="1699199"/>
            <a:ext cx="3561926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92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2119" y="5684044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22119" y="725543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22119" y="6355078"/>
            <a:ext cx="6496050" cy="95297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338" y="1894682"/>
            <a:ext cx="9744075" cy="5358866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1337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3C00-65C3-4F51-AF62-C447DE6F8106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9140" y="7526096"/>
            <a:ext cx="3428471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59171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3FAB-E456-4B70-BBC2-7AEFAB222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5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10826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xconn.com.tw/Files/annual_rpt/2017_annual_rpt_c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直線單箭頭接點 454"/>
          <p:cNvCxnSpPr/>
          <p:nvPr/>
        </p:nvCxnSpPr>
        <p:spPr>
          <a:xfrm>
            <a:off x="6139482" y="1413152"/>
            <a:ext cx="11247" cy="22335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單箭頭接點 500"/>
          <p:cNvCxnSpPr/>
          <p:nvPr/>
        </p:nvCxnSpPr>
        <p:spPr>
          <a:xfrm flipV="1">
            <a:off x="8242072" y="5459542"/>
            <a:ext cx="537406" cy="20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單箭頭接點 407"/>
          <p:cNvCxnSpPr/>
          <p:nvPr/>
        </p:nvCxnSpPr>
        <p:spPr>
          <a:xfrm>
            <a:off x="6948683" y="2980761"/>
            <a:ext cx="30765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>
            <a:off x="7705123" y="3500131"/>
            <a:ext cx="0" cy="38667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>
            <a:off x="6327749" y="1871428"/>
            <a:ext cx="0" cy="13185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單箭頭接點 478"/>
          <p:cNvCxnSpPr/>
          <p:nvPr/>
        </p:nvCxnSpPr>
        <p:spPr>
          <a:xfrm flipV="1">
            <a:off x="7871486" y="3223616"/>
            <a:ext cx="245794" cy="206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單箭頭接點 447"/>
          <p:cNvCxnSpPr/>
          <p:nvPr/>
        </p:nvCxnSpPr>
        <p:spPr>
          <a:xfrm>
            <a:off x="5767813" y="869032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>
            <a:off x="298608" y="769669"/>
            <a:ext cx="456189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單箭頭接點 403"/>
          <p:cNvCxnSpPr/>
          <p:nvPr/>
        </p:nvCxnSpPr>
        <p:spPr>
          <a:xfrm>
            <a:off x="6569435" y="1803874"/>
            <a:ext cx="0" cy="67897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單箭頭接點 311"/>
          <p:cNvCxnSpPr/>
          <p:nvPr/>
        </p:nvCxnSpPr>
        <p:spPr>
          <a:xfrm>
            <a:off x="9080144" y="2924745"/>
            <a:ext cx="0" cy="2652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/>
          <p:cNvCxnSpPr/>
          <p:nvPr/>
        </p:nvCxnSpPr>
        <p:spPr>
          <a:xfrm flipH="1">
            <a:off x="7721919" y="1965188"/>
            <a:ext cx="20157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/>
          <p:cNvCxnSpPr/>
          <p:nvPr/>
        </p:nvCxnSpPr>
        <p:spPr>
          <a:xfrm>
            <a:off x="8077222" y="1118045"/>
            <a:ext cx="0" cy="49030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單箭頭接點 381"/>
          <p:cNvCxnSpPr/>
          <p:nvPr/>
        </p:nvCxnSpPr>
        <p:spPr>
          <a:xfrm flipH="1">
            <a:off x="7405991" y="1054482"/>
            <a:ext cx="713571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>
            <a:off x="5995359" y="640707"/>
            <a:ext cx="4280742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單箭頭接點 342"/>
          <p:cNvCxnSpPr/>
          <p:nvPr/>
        </p:nvCxnSpPr>
        <p:spPr>
          <a:xfrm flipH="1" flipV="1">
            <a:off x="7429599" y="1363200"/>
            <a:ext cx="2412486" cy="2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單箭頭接點 334"/>
          <p:cNvCxnSpPr/>
          <p:nvPr/>
        </p:nvCxnSpPr>
        <p:spPr>
          <a:xfrm flipH="1">
            <a:off x="9158038" y="1803873"/>
            <a:ext cx="713571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單箭頭接點 327"/>
          <p:cNvCxnSpPr/>
          <p:nvPr/>
        </p:nvCxnSpPr>
        <p:spPr>
          <a:xfrm flipH="1" flipV="1">
            <a:off x="6723464" y="1483652"/>
            <a:ext cx="3181001" cy="2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單箭頭接點 316"/>
          <p:cNvCxnSpPr/>
          <p:nvPr/>
        </p:nvCxnSpPr>
        <p:spPr>
          <a:xfrm>
            <a:off x="9984752" y="1330785"/>
            <a:ext cx="0" cy="1279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單箭頭接點 308"/>
          <p:cNvCxnSpPr/>
          <p:nvPr/>
        </p:nvCxnSpPr>
        <p:spPr>
          <a:xfrm flipH="1">
            <a:off x="8353844" y="1042869"/>
            <a:ext cx="2066" cy="156362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單箭頭接點 305"/>
          <p:cNvCxnSpPr/>
          <p:nvPr/>
        </p:nvCxnSpPr>
        <p:spPr>
          <a:xfrm flipH="1">
            <a:off x="9616100" y="1025307"/>
            <a:ext cx="8502" cy="15717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98"/>
          <p:cNvCxnSpPr/>
          <p:nvPr/>
        </p:nvCxnSpPr>
        <p:spPr>
          <a:xfrm>
            <a:off x="9035366" y="1140993"/>
            <a:ext cx="0" cy="4686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/>
          <p:nvPr/>
        </p:nvCxnSpPr>
        <p:spPr>
          <a:xfrm>
            <a:off x="8653019" y="1108722"/>
            <a:ext cx="0" cy="49030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/>
          <p:cNvCxnSpPr/>
          <p:nvPr/>
        </p:nvCxnSpPr>
        <p:spPr>
          <a:xfrm flipH="1">
            <a:off x="9400231" y="889482"/>
            <a:ext cx="1033" cy="13059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單箭頭接點 279"/>
          <p:cNvCxnSpPr/>
          <p:nvPr/>
        </p:nvCxnSpPr>
        <p:spPr>
          <a:xfrm>
            <a:off x="8483285" y="882142"/>
            <a:ext cx="0" cy="129149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/>
          <p:cNvCxnSpPr/>
          <p:nvPr/>
        </p:nvCxnSpPr>
        <p:spPr>
          <a:xfrm>
            <a:off x="3564852" y="4159309"/>
            <a:ext cx="0" cy="9784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/>
          <p:nvPr/>
        </p:nvCxnSpPr>
        <p:spPr>
          <a:xfrm>
            <a:off x="6437529" y="6028457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/>
          <p:nvPr/>
        </p:nvCxnSpPr>
        <p:spPr>
          <a:xfrm>
            <a:off x="5691484" y="6409120"/>
            <a:ext cx="7196" cy="8136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flipV="1">
            <a:off x="8015289" y="5603681"/>
            <a:ext cx="660929" cy="4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3799477" y="6102804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/>
          <p:nvPr/>
        </p:nvCxnSpPr>
        <p:spPr>
          <a:xfrm>
            <a:off x="4997111" y="5485683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1620979" y="2645456"/>
            <a:ext cx="0" cy="171985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2591784" y="3085425"/>
            <a:ext cx="0" cy="4590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>
            <a:off x="3281472" y="4156878"/>
            <a:ext cx="0" cy="241506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H="1">
            <a:off x="4280444" y="2747681"/>
            <a:ext cx="3" cy="237922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H="1">
            <a:off x="4132468" y="2174310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>
            <a:off x="8166483" y="4668226"/>
            <a:ext cx="11282" cy="4416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956512" y="2457368"/>
            <a:ext cx="0" cy="26568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H="1">
            <a:off x="5007601" y="4118614"/>
            <a:ext cx="2" cy="10001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411421" y="4799850"/>
            <a:ext cx="0" cy="33857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5321843" y="4081297"/>
            <a:ext cx="2" cy="3417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5540263" y="4630276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8680456" y="5603681"/>
            <a:ext cx="0" cy="1271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V="1">
            <a:off x="2102335" y="1551194"/>
            <a:ext cx="3310674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1804765" y="1999668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102335" y="1551194"/>
            <a:ext cx="2510" cy="18000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4791630" y="238483"/>
            <a:ext cx="1337022" cy="7200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54376" y="344092"/>
            <a:ext cx="1170651" cy="53964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鴻海精密工業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 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Hai Precision </a:t>
            </a: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Industry Co., 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Ltd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659360" y="1010528"/>
            <a:ext cx="995870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525282" y="1751804"/>
            <a:ext cx="962712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67321" y="1050559"/>
            <a:ext cx="987908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( Far East)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Limited,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01074" y="1793605"/>
            <a:ext cx="8869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Foxteq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Holdings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Inc.,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89557" y="2317753"/>
            <a:ext cx="1049840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17488" y="2359554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Lyell International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95" y="5115406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24.6 %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938172" y="1761708"/>
            <a:ext cx="996513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837850" y="1803509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Star Vision Precision Limited,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4797210" y="2353201"/>
            <a:ext cx="1275774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839335" y="2395002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Star Vision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417914" y="5302844"/>
            <a:ext cx="4875653" cy="5462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042301" y="5467805"/>
            <a:ext cx="1570434" cy="231864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富士康工業互聯網</a:t>
            </a:r>
            <a:endParaRPr lang="zh-TW" altLang="en-US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858316" y="4431844"/>
            <a:ext cx="1230214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858317" y="4473645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Robot Holding Co., Ltd,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9152162" y="4304331"/>
            <a:ext cx="1230214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152163" y="4356765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Automation Holding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Co., Ltd,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179056" y="3755643"/>
            <a:ext cx="1280089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179058" y="3797444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Advance Automation Holding Co., Ltd,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9278189" y="4085073"/>
            <a:ext cx="326" cy="2010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5052934" y="4570574"/>
            <a:ext cx="850345" cy="403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091635" y="4609252"/>
            <a:ext cx="84190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鴻富錦精密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工業（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鄭州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）</a:t>
            </a:r>
          </a:p>
        </p:txBody>
      </p:sp>
      <p:sp>
        <p:nvSpPr>
          <p:cNvPr id="73" name="圓角矩形 72"/>
          <p:cNvSpPr/>
          <p:nvPr/>
        </p:nvSpPr>
        <p:spPr>
          <a:xfrm>
            <a:off x="6031424" y="4108216"/>
            <a:ext cx="1026471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971557" y="4150017"/>
            <a:ext cx="1143747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Ambit Microsystems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(Cayman) Ltd.</a:t>
            </a:r>
          </a:p>
        </p:txBody>
      </p:sp>
      <p:cxnSp>
        <p:nvCxnSpPr>
          <p:cNvPr id="76" name="直線單箭頭接點 75"/>
          <p:cNvCxnSpPr/>
          <p:nvPr/>
        </p:nvCxnSpPr>
        <p:spPr>
          <a:xfrm flipH="1">
            <a:off x="6349611" y="4190658"/>
            <a:ext cx="4169" cy="9312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H="1">
            <a:off x="5786589" y="2030148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>
            <a:off x="3198009" y="1175123"/>
            <a:ext cx="12442" cy="5522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5413009" y="1551194"/>
            <a:ext cx="0" cy="19374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圓角矩形 99"/>
          <p:cNvSpPr/>
          <p:nvPr/>
        </p:nvSpPr>
        <p:spPr>
          <a:xfrm>
            <a:off x="2578240" y="1736342"/>
            <a:ext cx="2260665" cy="5053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043395" y="1803874"/>
            <a:ext cx="1452779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Best </a:t>
            </a:r>
            <a:r>
              <a:rPr lang="en-US" altLang="zh-TW" sz="10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Behaviour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Holding </a:t>
            </a: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3149404" y="2735033"/>
            <a:ext cx="0" cy="350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293606" y="1544987"/>
            <a:ext cx="18036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H="1">
            <a:off x="3160526" y="2129044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圓角矩形 141"/>
          <p:cNvSpPr/>
          <p:nvPr/>
        </p:nvSpPr>
        <p:spPr>
          <a:xfrm>
            <a:off x="2815556" y="2436082"/>
            <a:ext cx="832341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2861966" y="2490007"/>
            <a:ext cx="785931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Best </a:t>
            </a:r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Behaviour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2955197" y="3127261"/>
            <a:ext cx="121917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210451" y="3181186"/>
            <a:ext cx="869287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Argyle Holdings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4369297" y="3087970"/>
            <a:ext cx="1523349" cy="5411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41511" y="3117324"/>
            <a:ext cx="1230214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香港中堅企業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China Galaxy Enterprises Limited , Hong Kong</a:t>
            </a:r>
          </a:p>
        </p:txBody>
      </p:sp>
      <p:cxnSp>
        <p:nvCxnSpPr>
          <p:cNvPr id="94" name="直線單箭頭接點 93"/>
          <p:cNvCxnSpPr/>
          <p:nvPr/>
        </p:nvCxnSpPr>
        <p:spPr>
          <a:xfrm flipH="1">
            <a:off x="4680779" y="2209471"/>
            <a:ext cx="2" cy="8480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圓角矩形 94"/>
          <p:cNvSpPr/>
          <p:nvPr/>
        </p:nvSpPr>
        <p:spPr>
          <a:xfrm>
            <a:off x="4816351" y="3784854"/>
            <a:ext cx="804078" cy="457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818731" y="3848735"/>
            <a:ext cx="80150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富泰華工業</a:t>
            </a: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（深圳）</a:t>
            </a:r>
          </a:p>
        </p:txBody>
      </p:sp>
      <p:cxnSp>
        <p:nvCxnSpPr>
          <p:cNvPr id="98" name="直線單箭頭接點 97"/>
          <p:cNvCxnSpPr/>
          <p:nvPr/>
        </p:nvCxnSpPr>
        <p:spPr>
          <a:xfrm flipH="1">
            <a:off x="5363014" y="3470171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8379656" y="5748314"/>
            <a:ext cx="2267311" cy="22409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58042" y="5858422"/>
            <a:ext cx="2307180" cy="2047746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基準精密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香港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基電子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宙電子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富桂精密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南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寧富桂精密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富泰華精密電子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鄭州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富泰華精密電子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濟源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、成都准刃科技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晉城鴻刃科技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鄭州鴻刃切削工具</a:t>
            </a:r>
            <a:endParaRPr lang="en-US" altLang="zh-CN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河南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裕展精密科技、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晉城裕展精密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市裕展精密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科技、河南福匠精密科技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廣西富夢創新科技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鶴壁裕展精密科技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武漢裕展精密科技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富錦精密電子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天津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富錦精密電子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貴陽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富錦精密電子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濟源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基準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精密工業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惠州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、統合電子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杭州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百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佳泰資訊技術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北京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、廊坊裕展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東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莞市富翼精密工業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城富泰華精密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聯智慧工坊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前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海裕展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諮詢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管理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佰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昌科技服務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天津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富華科精密工業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山西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裕鼎精密科技、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重慶富桂電子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、鴻佰科技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 flipH="1">
            <a:off x="4014698" y="3432878"/>
            <a:ext cx="2" cy="17055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710639" y="5119963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1.84 %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4690043" y="3453841"/>
            <a:ext cx="0" cy="16497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532941" y="5119963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41.4 %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322271" y="5106532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3.37 %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153222" y="4393150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168295" y="5107047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10.73 %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2" name="圓角矩形 131"/>
          <p:cNvSpPr/>
          <p:nvPr/>
        </p:nvSpPr>
        <p:spPr>
          <a:xfrm>
            <a:off x="6441396" y="4556504"/>
            <a:ext cx="1194029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6441397" y="4598305"/>
            <a:ext cx="120777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Rich Pacific Holdings Limited, Hong Kong</a:t>
            </a:r>
          </a:p>
        </p:txBody>
      </p:sp>
      <p:cxnSp>
        <p:nvCxnSpPr>
          <p:cNvPr id="139" name="直線單箭頭接點 138"/>
          <p:cNvCxnSpPr/>
          <p:nvPr/>
        </p:nvCxnSpPr>
        <p:spPr>
          <a:xfrm>
            <a:off x="7006052" y="4700499"/>
            <a:ext cx="0" cy="4234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833872" y="5113613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0.87 %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46" name="圓角矩形 145"/>
          <p:cNvSpPr/>
          <p:nvPr/>
        </p:nvSpPr>
        <p:spPr>
          <a:xfrm>
            <a:off x="6024501" y="3649969"/>
            <a:ext cx="1203356" cy="361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040732" y="3678255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Ambit International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Ltd.,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48" name="直線單箭頭接點 147"/>
          <p:cNvCxnSpPr/>
          <p:nvPr/>
        </p:nvCxnSpPr>
        <p:spPr>
          <a:xfrm flipH="1">
            <a:off x="6513308" y="3813008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 flipH="1">
            <a:off x="7127517" y="3770357"/>
            <a:ext cx="1" cy="7593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圓角矩形 151"/>
          <p:cNvSpPr/>
          <p:nvPr/>
        </p:nvSpPr>
        <p:spPr>
          <a:xfrm>
            <a:off x="904297" y="4537868"/>
            <a:ext cx="85879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913822" y="4591793"/>
            <a:ext cx="83883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泰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煙台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1254365" y="4334439"/>
            <a:ext cx="52624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>
                <a:latin typeface="華康黑體 Std W5" pitchFamily="34" charset="-120"/>
                <a:ea typeface="華康黑體 Std W5" pitchFamily="34" charset="-120"/>
              </a:rPr>
              <a:t>59.46 %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6" name="圓角矩形 155"/>
          <p:cNvSpPr/>
          <p:nvPr/>
        </p:nvSpPr>
        <p:spPr>
          <a:xfrm>
            <a:off x="1822834" y="4548273"/>
            <a:ext cx="1392278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2071461" y="4605518"/>
            <a:ext cx="83883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煙台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60" name="圓角矩形 159"/>
          <p:cNvSpPr/>
          <p:nvPr/>
        </p:nvSpPr>
        <p:spPr>
          <a:xfrm>
            <a:off x="855199" y="5150846"/>
            <a:ext cx="2263377" cy="12453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960143" y="5270628"/>
            <a:ext cx="2105202" cy="106286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鴻富錦精密電子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文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山、淮安鴻富錦精密電子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貴州富華達精密電子、南陽鴻富錦精密電子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凱里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、凱里富利通商貿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昆明富利通商貿、盤縣富貴康精密電子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60%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河南冠鴻置業、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48.8%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南京鴻富夏精密電子、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51%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甘肅富廣源電子科技、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50.48%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鑫成科技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成都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</p:txBody>
      </p:sp>
      <p:sp>
        <p:nvSpPr>
          <p:cNvPr id="198" name="矩形 197"/>
          <p:cNvSpPr/>
          <p:nvPr/>
        </p:nvSpPr>
        <p:spPr>
          <a:xfrm>
            <a:off x="7947194" y="5115406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0.58 %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740167" y="5109845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0.36 %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02" name="直線單箭頭接點 101"/>
          <p:cNvCxnSpPr/>
          <p:nvPr/>
        </p:nvCxnSpPr>
        <p:spPr>
          <a:xfrm flipH="1">
            <a:off x="3032902" y="3551858"/>
            <a:ext cx="1" cy="8412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695281" y="4356594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72.03 %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3456999" y="3307665"/>
            <a:ext cx="1073" cy="4465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332401" y="6590398"/>
            <a:ext cx="3115620" cy="13350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29920" y="6655966"/>
            <a:ext cx="2978548" cy="1185972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上海瞻膽投資、深圳市富鴻杰科技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服務、深圳市富龍小額貸款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77.91%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上海富士康、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20% 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安品精密工業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惠州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40.54 %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鴻富泰精密電子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煙台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34.12%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鴻富錦精密工業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武漢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佛山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市順德區基順精密工業、衡陽市富湘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雲文化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上海富金通商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業保險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、富晉精密工業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晉城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市鴻飛精密科技、鴻馳諮詢顧問、鴻鼎管理顧問、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深圳市金機虎投資控股、深圳市兆螢光電、深圳市富迅通貿易、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深圳富士康先進製造生產力培訓學院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富金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通金融信息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、鴻富錦精密電子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成都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3792088" y="2482845"/>
            <a:ext cx="740409" cy="4576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3811139" y="2482845"/>
            <a:ext cx="697300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Joy Even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101493" y="5124249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1.39 %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6" name="圓角矩形 125"/>
          <p:cNvSpPr/>
          <p:nvPr/>
        </p:nvSpPr>
        <p:spPr>
          <a:xfrm>
            <a:off x="1980154" y="2977790"/>
            <a:ext cx="886631" cy="4432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1961104" y="2973738"/>
            <a:ext cx="973482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Asia Sino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Industrial Limited,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34" name="直線單箭頭接點 133"/>
          <p:cNvCxnSpPr/>
          <p:nvPr/>
        </p:nvCxnSpPr>
        <p:spPr>
          <a:xfrm flipH="1">
            <a:off x="2674966" y="2221426"/>
            <a:ext cx="2" cy="71906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圓角矩形 134"/>
          <p:cNvSpPr/>
          <p:nvPr/>
        </p:nvSpPr>
        <p:spPr>
          <a:xfrm>
            <a:off x="2046194" y="3712076"/>
            <a:ext cx="85879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052544" y="3766001"/>
            <a:ext cx="83882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武漢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2318324" y="3532733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65.88 %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70" name="直線單箭頭接點 169"/>
          <p:cNvCxnSpPr/>
          <p:nvPr/>
        </p:nvCxnSpPr>
        <p:spPr>
          <a:xfrm flipH="1">
            <a:off x="1891920" y="2707825"/>
            <a:ext cx="1" cy="16853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1766009" y="4353882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27.97 %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72" name="直線單箭頭接點 171"/>
          <p:cNvCxnSpPr/>
          <p:nvPr/>
        </p:nvCxnSpPr>
        <p:spPr>
          <a:xfrm flipH="1">
            <a:off x="5699084" y="3434870"/>
            <a:ext cx="2" cy="10001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5464920" y="4393150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85%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74" name="圓角矩形 173"/>
          <p:cNvSpPr/>
          <p:nvPr/>
        </p:nvSpPr>
        <p:spPr>
          <a:xfrm>
            <a:off x="3087157" y="3803954"/>
            <a:ext cx="858795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3099857" y="3851529"/>
            <a:ext cx="83882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77" name="圓角矩形 176"/>
          <p:cNvSpPr/>
          <p:nvPr/>
        </p:nvSpPr>
        <p:spPr>
          <a:xfrm>
            <a:off x="3417914" y="6004127"/>
            <a:ext cx="2383275" cy="4364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3574668" y="6060261"/>
            <a:ext cx="1924797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Focus PC Enterprises Limited,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0" name="圓角矩形 179"/>
          <p:cNvSpPr/>
          <p:nvPr/>
        </p:nvSpPr>
        <p:spPr>
          <a:xfrm>
            <a:off x="4825923" y="7247412"/>
            <a:ext cx="1036790" cy="500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4841539" y="7261697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Rich </a:t>
            </a:r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Exccel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International Ltd,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2" name="圓角矩形 181"/>
          <p:cNvSpPr/>
          <p:nvPr/>
        </p:nvSpPr>
        <p:spPr>
          <a:xfrm>
            <a:off x="4747983" y="6602861"/>
            <a:ext cx="882876" cy="557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4680506" y="6644662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Glory Star Investments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4" name="圓角矩形 183"/>
          <p:cNvSpPr/>
          <p:nvPr/>
        </p:nvSpPr>
        <p:spPr>
          <a:xfrm>
            <a:off x="3508519" y="6598225"/>
            <a:ext cx="1049840" cy="469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5" name="文字方塊 184"/>
          <p:cNvSpPr txBox="1"/>
          <p:nvPr/>
        </p:nvSpPr>
        <p:spPr>
          <a:xfrm>
            <a:off x="3541194" y="6640026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Ingrasys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(Singapore)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Pte. Ltd., 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6" name="圓角矩形 185"/>
          <p:cNvSpPr/>
          <p:nvPr/>
        </p:nvSpPr>
        <p:spPr>
          <a:xfrm>
            <a:off x="3690387" y="7188412"/>
            <a:ext cx="1049840" cy="5255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3723062" y="7230213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Cloud Network Technology Singapore Pte. Ltd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8" name="圓角矩形 187"/>
          <p:cNvSpPr/>
          <p:nvPr/>
        </p:nvSpPr>
        <p:spPr>
          <a:xfrm>
            <a:off x="5976072" y="5997092"/>
            <a:ext cx="1350228" cy="3734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5893958" y="6015040"/>
            <a:ext cx="1507276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Cloud Network Technology</a:t>
            </a:r>
          </a:p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Kft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 Hungary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91" name="直線單箭頭接點 190"/>
          <p:cNvCxnSpPr/>
          <p:nvPr/>
        </p:nvCxnSpPr>
        <p:spPr>
          <a:xfrm>
            <a:off x="4628808" y="6291310"/>
            <a:ext cx="1730" cy="8694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>
            <a:off x="5248994" y="6088973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/>
          <p:nvPr/>
        </p:nvCxnSpPr>
        <p:spPr>
          <a:xfrm>
            <a:off x="5612134" y="6228869"/>
            <a:ext cx="34820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圓角矩形 196"/>
          <p:cNvSpPr/>
          <p:nvPr/>
        </p:nvSpPr>
        <p:spPr>
          <a:xfrm>
            <a:off x="5786951" y="6530139"/>
            <a:ext cx="984298" cy="557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0" name="文字方塊 199"/>
          <p:cNvSpPr txBox="1"/>
          <p:nvPr/>
        </p:nvSpPr>
        <p:spPr>
          <a:xfrm>
            <a:off x="5780356" y="6571940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Cloud Network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USA Inc., USA/ TX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1" name="圓角矩形 200"/>
          <p:cNvSpPr/>
          <p:nvPr/>
        </p:nvSpPr>
        <p:spPr>
          <a:xfrm>
            <a:off x="5921280" y="7143673"/>
            <a:ext cx="984298" cy="557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5898783" y="7185474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PCE Paragon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Solutions (USA) </a:t>
            </a:r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.,USA/ NC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3" name="圓角矩形 202"/>
          <p:cNvSpPr/>
          <p:nvPr/>
        </p:nvSpPr>
        <p:spPr>
          <a:xfrm>
            <a:off x="6966336" y="7223535"/>
            <a:ext cx="916249" cy="4515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6943839" y="7265335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NEW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Inc.,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5" name="圓角矩形 204"/>
          <p:cNvSpPr/>
          <p:nvPr/>
        </p:nvSpPr>
        <p:spPr>
          <a:xfrm>
            <a:off x="7468158" y="6055290"/>
            <a:ext cx="854683" cy="4515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7384095" y="6097090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NSG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Inc.,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08" name="直線單箭頭接點 207"/>
          <p:cNvCxnSpPr/>
          <p:nvPr/>
        </p:nvCxnSpPr>
        <p:spPr>
          <a:xfrm>
            <a:off x="7242837" y="6339002"/>
            <a:ext cx="0" cy="266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/>
          <p:nvPr/>
        </p:nvCxnSpPr>
        <p:spPr>
          <a:xfrm flipH="1">
            <a:off x="7079204" y="6156551"/>
            <a:ext cx="1" cy="102991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/>
          <p:cNvCxnSpPr/>
          <p:nvPr/>
        </p:nvCxnSpPr>
        <p:spPr>
          <a:xfrm>
            <a:off x="6832680" y="6154828"/>
            <a:ext cx="0" cy="9696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圓角矩形 214"/>
          <p:cNvSpPr/>
          <p:nvPr/>
        </p:nvSpPr>
        <p:spPr>
          <a:xfrm>
            <a:off x="7156449" y="6620497"/>
            <a:ext cx="1049840" cy="469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7189124" y="6662298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Ingrasys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USA Inc.,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17" name="直線單箭頭接點 216"/>
          <p:cNvCxnSpPr/>
          <p:nvPr/>
        </p:nvCxnSpPr>
        <p:spPr>
          <a:xfrm>
            <a:off x="7096844" y="6214747"/>
            <a:ext cx="34820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字方塊 222"/>
          <p:cNvSpPr txBox="1"/>
          <p:nvPr/>
        </p:nvSpPr>
        <p:spPr>
          <a:xfrm>
            <a:off x="8806787" y="5005501"/>
            <a:ext cx="1595283" cy="57041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latin typeface="華康黑體 Std W5" pitchFamily="34" charset="-120"/>
                <a:ea typeface="華康黑體 Std W5" pitchFamily="34" charset="-120"/>
              </a:rPr>
              <a:t>統一</a:t>
            </a:r>
            <a:r>
              <a:rPr lang="zh-TW" altLang="en-US" sz="800" dirty="0">
                <a:latin typeface="華康黑體 Std W5" pitchFamily="34" charset="-120"/>
                <a:ea typeface="華康黑體 Std W5" pitchFamily="34" charset="-120"/>
              </a:rPr>
              <a:t>信用代碼、納稅人識別號</a:t>
            </a:r>
            <a:endParaRPr lang="en-US" altLang="zh-TW" sz="800" dirty="0"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914403003296132911</a:t>
            </a:r>
          </a:p>
          <a:p>
            <a:pPr algn="ctr"/>
            <a:r>
              <a:rPr lang="zh-TW" altLang="en-US" sz="800" dirty="0" smtClean="0">
                <a:latin typeface="華康黑體 Std W5" pitchFamily="34" charset="-120"/>
                <a:ea typeface="華康黑體 Std W5" pitchFamily="34" charset="-120"/>
              </a:rPr>
              <a:t>工商註冊號 </a:t>
            </a:r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440301503498541</a:t>
            </a:r>
          </a:p>
          <a:p>
            <a:pPr algn="ctr"/>
            <a:r>
              <a:rPr lang="zh-TW" altLang="en-US" sz="800" dirty="0">
                <a:latin typeface="華康黑體 Std W5" pitchFamily="34" charset="-120"/>
                <a:ea typeface="華康黑體 Std W5" pitchFamily="34" charset="-120"/>
              </a:rPr>
              <a:t>組織</a:t>
            </a:r>
            <a:r>
              <a:rPr lang="zh-TW" altLang="en-US" sz="800" dirty="0" smtClean="0">
                <a:latin typeface="華康黑體 Std W5" pitchFamily="34" charset="-120"/>
                <a:ea typeface="華康黑體 Std W5" pitchFamily="34" charset="-120"/>
              </a:rPr>
              <a:t>機構代碼</a:t>
            </a:r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329613291</a:t>
            </a:r>
          </a:p>
        </p:txBody>
      </p:sp>
      <p:sp>
        <p:nvSpPr>
          <p:cNvPr id="239" name="矩形 238"/>
          <p:cNvSpPr/>
          <p:nvPr/>
        </p:nvSpPr>
        <p:spPr>
          <a:xfrm>
            <a:off x="3331556" y="5120290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9.22 %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1" name="圓角矩形 240"/>
          <p:cNvSpPr/>
          <p:nvPr/>
        </p:nvSpPr>
        <p:spPr>
          <a:xfrm>
            <a:off x="1522158" y="987156"/>
            <a:ext cx="1060896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2" name="文字方塊 241"/>
          <p:cNvSpPr txBox="1"/>
          <p:nvPr/>
        </p:nvSpPr>
        <p:spPr>
          <a:xfrm>
            <a:off x="1561482" y="996229"/>
            <a:ext cx="102157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Singapore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Pte. Ltd., 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3" name="圓角矩形 242"/>
          <p:cNvSpPr/>
          <p:nvPr/>
        </p:nvSpPr>
        <p:spPr>
          <a:xfrm>
            <a:off x="496510" y="913845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4" name="文字方塊 243"/>
          <p:cNvSpPr txBox="1"/>
          <p:nvPr/>
        </p:nvSpPr>
        <p:spPr>
          <a:xfrm>
            <a:off x="533879" y="953876"/>
            <a:ext cx="912568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Holding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5" name="圓角矩形 244"/>
          <p:cNvSpPr/>
          <p:nvPr/>
        </p:nvSpPr>
        <p:spPr>
          <a:xfrm>
            <a:off x="514475" y="1811086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6" name="文字方塊 245"/>
          <p:cNvSpPr txBox="1"/>
          <p:nvPr/>
        </p:nvSpPr>
        <p:spPr>
          <a:xfrm>
            <a:off x="545442" y="1851117"/>
            <a:ext cx="92539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Margini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Holdings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7" name="圓角矩形 246"/>
          <p:cNvSpPr/>
          <p:nvPr/>
        </p:nvSpPr>
        <p:spPr>
          <a:xfrm>
            <a:off x="3720491" y="1008871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8" name="文字方塊 247"/>
          <p:cNvSpPr txBox="1"/>
          <p:nvPr/>
        </p:nvSpPr>
        <p:spPr>
          <a:xfrm>
            <a:off x="3783521" y="1048902"/>
            <a:ext cx="86127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SA B.V,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Netherlands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9" name="圓角矩形 248"/>
          <p:cNvSpPr/>
          <p:nvPr/>
        </p:nvSpPr>
        <p:spPr>
          <a:xfrm>
            <a:off x="511167" y="1366649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0" name="文字方塊 249"/>
          <p:cNvSpPr txBox="1"/>
          <p:nvPr/>
        </p:nvSpPr>
        <p:spPr>
          <a:xfrm>
            <a:off x="478529" y="1439498"/>
            <a:ext cx="922186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B.V, Netherlands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1" name="圓角矩形 250"/>
          <p:cNvSpPr/>
          <p:nvPr/>
        </p:nvSpPr>
        <p:spPr>
          <a:xfrm>
            <a:off x="525585" y="3689205"/>
            <a:ext cx="969193" cy="5014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2" name="文字方塊 251"/>
          <p:cNvSpPr txBox="1"/>
          <p:nvPr/>
        </p:nvSpPr>
        <p:spPr>
          <a:xfrm>
            <a:off x="543738" y="3729237"/>
            <a:ext cx="951040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Ecmms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Precision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Singapore Pte. Ltd,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3" name="圓角矩形 252"/>
          <p:cNvSpPr/>
          <p:nvPr/>
        </p:nvSpPr>
        <p:spPr>
          <a:xfrm>
            <a:off x="527967" y="2795159"/>
            <a:ext cx="1018881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4" name="文字方塊 253"/>
          <p:cNvSpPr txBox="1"/>
          <p:nvPr/>
        </p:nvSpPr>
        <p:spPr>
          <a:xfrm>
            <a:off x="496422" y="2835190"/>
            <a:ext cx="1050426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Jin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Ji City Trading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Co., Ltd.,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5" name="圓角矩形 254"/>
          <p:cNvSpPr/>
          <p:nvPr/>
        </p:nvSpPr>
        <p:spPr>
          <a:xfrm>
            <a:off x="9793714" y="953766"/>
            <a:ext cx="853254" cy="2979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6" name="文字方塊 255"/>
          <p:cNvSpPr txBox="1"/>
          <p:nvPr/>
        </p:nvSpPr>
        <p:spPr>
          <a:xfrm>
            <a:off x="9848461" y="993797"/>
            <a:ext cx="771503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三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創數位股份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7" name="圓角矩形 256"/>
          <p:cNvSpPr/>
          <p:nvPr/>
        </p:nvSpPr>
        <p:spPr>
          <a:xfrm>
            <a:off x="8263086" y="831208"/>
            <a:ext cx="652665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8" name="文字方塊 257"/>
          <p:cNvSpPr txBox="1"/>
          <p:nvPr/>
        </p:nvSpPr>
        <p:spPr>
          <a:xfrm>
            <a:off x="8293632" y="871239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棋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9" name="圓角矩形 258"/>
          <p:cNvSpPr/>
          <p:nvPr/>
        </p:nvSpPr>
        <p:spPr>
          <a:xfrm>
            <a:off x="6240765" y="1406681"/>
            <a:ext cx="429120" cy="56748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61" name="圓角矩形 260"/>
          <p:cNvSpPr/>
          <p:nvPr/>
        </p:nvSpPr>
        <p:spPr>
          <a:xfrm>
            <a:off x="543738" y="3246947"/>
            <a:ext cx="923504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62" name="文字方塊 261"/>
          <p:cNvSpPr txBox="1"/>
          <p:nvPr/>
        </p:nvSpPr>
        <p:spPr>
          <a:xfrm>
            <a:off x="607572" y="3286978"/>
            <a:ext cx="85966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鴻海美國加州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分公司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63" name="文字方塊 262"/>
          <p:cNvSpPr txBox="1"/>
          <p:nvPr/>
        </p:nvSpPr>
        <p:spPr>
          <a:xfrm>
            <a:off x="6276851" y="1465413"/>
            <a:ext cx="361135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鴻揚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創業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1" name="圓角矩形 270"/>
          <p:cNvSpPr/>
          <p:nvPr/>
        </p:nvSpPr>
        <p:spPr>
          <a:xfrm>
            <a:off x="8959377" y="831208"/>
            <a:ext cx="754727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2" name="文字方塊 271"/>
          <p:cNvSpPr txBox="1"/>
          <p:nvPr/>
        </p:nvSpPr>
        <p:spPr>
          <a:xfrm>
            <a:off x="9049780" y="871239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鴻元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3" name="圓角矩形 272"/>
          <p:cNvSpPr/>
          <p:nvPr/>
        </p:nvSpPr>
        <p:spPr>
          <a:xfrm>
            <a:off x="8459611" y="2317498"/>
            <a:ext cx="999535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4" name="文字方塊 273"/>
          <p:cNvSpPr txBox="1"/>
          <p:nvPr/>
        </p:nvSpPr>
        <p:spPr>
          <a:xfrm>
            <a:off x="8676218" y="2357529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鴻景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5" name="圓角矩形 274"/>
          <p:cNvSpPr/>
          <p:nvPr/>
        </p:nvSpPr>
        <p:spPr>
          <a:xfrm>
            <a:off x="8579870" y="1727736"/>
            <a:ext cx="573238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6" name="文字方塊 275"/>
          <p:cNvSpPr txBox="1"/>
          <p:nvPr/>
        </p:nvSpPr>
        <p:spPr>
          <a:xfrm>
            <a:off x="8639715" y="1764276"/>
            <a:ext cx="463727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富連網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8339694" y="2142206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50%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9207769" y="2145983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50%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8861695" y="1571140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8476458" y="1563188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>
                <a:latin typeface="華康黑體 Std W5" pitchFamily="34" charset="-120"/>
                <a:ea typeface="華康黑體 Std W5" pitchFamily="34" charset="-120"/>
              </a:rPr>
              <a:t>5</a:t>
            </a:r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02" name="圓角矩形 301"/>
          <p:cNvSpPr/>
          <p:nvPr/>
        </p:nvSpPr>
        <p:spPr>
          <a:xfrm>
            <a:off x="8085131" y="2779661"/>
            <a:ext cx="2135210" cy="2716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03" name="文字方塊 302"/>
          <p:cNvSpPr txBox="1"/>
          <p:nvPr/>
        </p:nvSpPr>
        <p:spPr>
          <a:xfrm>
            <a:off x="8933779" y="2813584"/>
            <a:ext cx="56632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賜福科技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7976052" y="2576145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37.32%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9403306" y="2569574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17.8%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0" name="圓角矩形 309"/>
          <p:cNvSpPr/>
          <p:nvPr/>
        </p:nvSpPr>
        <p:spPr>
          <a:xfrm>
            <a:off x="8701274" y="3223980"/>
            <a:ext cx="726488" cy="4153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1" name="文字方塊 310"/>
          <p:cNvSpPr txBox="1"/>
          <p:nvPr/>
        </p:nvSpPr>
        <p:spPr>
          <a:xfrm>
            <a:off x="8689702" y="3260993"/>
            <a:ext cx="80150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鴻錡機電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（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安徽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）</a:t>
            </a:r>
          </a:p>
        </p:txBody>
      </p:sp>
      <p:sp>
        <p:nvSpPr>
          <p:cNvPr id="315" name="圓角矩形 314"/>
          <p:cNvSpPr/>
          <p:nvPr/>
        </p:nvSpPr>
        <p:spPr>
          <a:xfrm>
            <a:off x="9761042" y="1305378"/>
            <a:ext cx="709050" cy="68230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6" name="文字方塊 315"/>
          <p:cNvSpPr txBox="1"/>
          <p:nvPr/>
        </p:nvSpPr>
        <p:spPr>
          <a:xfrm>
            <a:off x="9829520" y="1418238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寶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鑫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9791545" y="2572167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33.52%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6646761" y="1472910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2.05%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9099129" y="1803874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10%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9" name="圓角矩形 338"/>
          <p:cNvSpPr/>
          <p:nvPr/>
        </p:nvSpPr>
        <p:spPr>
          <a:xfrm>
            <a:off x="6706053" y="995854"/>
            <a:ext cx="419612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40" name="文字方塊 339"/>
          <p:cNvSpPr txBox="1"/>
          <p:nvPr/>
        </p:nvSpPr>
        <p:spPr>
          <a:xfrm>
            <a:off x="6732477" y="1013025"/>
            <a:ext cx="361135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揚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信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7055914" y="1234202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7.82%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6692285" y="823429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64.59%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347" name="直線單箭頭接點 346"/>
          <p:cNvCxnSpPr/>
          <p:nvPr/>
        </p:nvCxnSpPr>
        <p:spPr>
          <a:xfrm>
            <a:off x="6918799" y="640038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 351"/>
          <p:cNvSpPr/>
          <p:nvPr/>
        </p:nvSpPr>
        <p:spPr>
          <a:xfrm>
            <a:off x="6240765" y="1223009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97.95%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359" name="直線單箭頭接點 358"/>
          <p:cNvCxnSpPr/>
          <p:nvPr/>
        </p:nvCxnSpPr>
        <p:spPr>
          <a:xfrm>
            <a:off x="6428539" y="632418"/>
            <a:ext cx="0" cy="6543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單箭頭接點 360"/>
          <p:cNvCxnSpPr/>
          <p:nvPr/>
        </p:nvCxnSpPr>
        <p:spPr>
          <a:xfrm>
            <a:off x="8589418" y="633092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/>
          <p:cNvCxnSpPr/>
          <p:nvPr/>
        </p:nvCxnSpPr>
        <p:spPr>
          <a:xfrm>
            <a:off x="9331354" y="641391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/>
          <p:cNvCxnSpPr/>
          <p:nvPr/>
        </p:nvCxnSpPr>
        <p:spPr>
          <a:xfrm>
            <a:off x="10268443" y="649006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10079520" y="783050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74.8%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67" name="圓角矩形 366"/>
          <p:cNvSpPr/>
          <p:nvPr/>
        </p:nvSpPr>
        <p:spPr>
          <a:xfrm>
            <a:off x="7635425" y="839010"/>
            <a:ext cx="597307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68" name="文字方塊 367"/>
          <p:cNvSpPr txBox="1"/>
          <p:nvPr/>
        </p:nvSpPr>
        <p:spPr>
          <a:xfrm>
            <a:off x="7658059" y="871239"/>
            <a:ext cx="56631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利億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72" name="矩形 371"/>
          <p:cNvSpPr/>
          <p:nvPr/>
        </p:nvSpPr>
        <p:spPr>
          <a:xfrm>
            <a:off x="7059655" y="932836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6.04%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384" name="直線單箭頭接點 383"/>
          <p:cNvCxnSpPr/>
          <p:nvPr/>
        </p:nvCxnSpPr>
        <p:spPr>
          <a:xfrm>
            <a:off x="7896057" y="649634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圓角矩形 384"/>
          <p:cNvSpPr/>
          <p:nvPr/>
        </p:nvSpPr>
        <p:spPr>
          <a:xfrm>
            <a:off x="7861837" y="1724863"/>
            <a:ext cx="428856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86" name="文字方塊 385"/>
          <p:cNvSpPr txBox="1"/>
          <p:nvPr/>
        </p:nvSpPr>
        <p:spPr>
          <a:xfrm>
            <a:off x="7904564" y="1757092"/>
            <a:ext cx="361135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新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能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7859239" y="1563188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83.04%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90" name="圓角矩形 389"/>
          <p:cNvSpPr/>
          <p:nvPr/>
        </p:nvSpPr>
        <p:spPr>
          <a:xfrm>
            <a:off x="6718028" y="1685765"/>
            <a:ext cx="991189" cy="50378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91" name="文字方塊 390"/>
          <p:cNvSpPr txBox="1"/>
          <p:nvPr/>
        </p:nvSpPr>
        <p:spPr>
          <a:xfrm>
            <a:off x="6692285" y="1711054"/>
            <a:ext cx="1068059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Synergy Integration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 (Samoa), </a:t>
            </a:r>
          </a:p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93" name="圓角矩形 392"/>
          <p:cNvSpPr/>
          <p:nvPr/>
        </p:nvSpPr>
        <p:spPr>
          <a:xfrm>
            <a:off x="7297599" y="2318241"/>
            <a:ext cx="643619" cy="3966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94" name="文字方塊 393"/>
          <p:cNvSpPr txBox="1"/>
          <p:nvPr/>
        </p:nvSpPr>
        <p:spPr>
          <a:xfrm>
            <a:off x="7245465" y="2342870"/>
            <a:ext cx="80150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新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巨科技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zh-CN" altLang="en-US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396" name="直線單箭頭接點 395"/>
          <p:cNvCxnSpPr/>
          <p:nvPr/>
        </p:nvCxnSpPr>
        <p:spPr>
          <a:xfrm>
            <a:off x="7538240" y="1998249"/>
            <a:ext cx="0" cy="30375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圓角矩形 401"/>
          <p:cNvSpPr/>
          <p:nvPr/>
        </p:nvSpPr>
        <p:spPr>
          <a:xfrm>
            <a:off x="6482767" y="2529912"/>
            <a:ext cx="583998" cy="5751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03" name="文字方塊 402"/>
          <p:cNvSpPr txBox="1"/>
          <p:nvPr/>
        </p:nvSpPr>
        <p:spPr>
          <a:xfrm>
            <a:off x="6468725" y="2529912"/>
            <a:ext cx="636851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Socle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(BVI) Ltd.,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13" name="直線接點 412"/>
          <p:cNvCxnSpPr/>
          <p:nvPr/>
        </p:nvCxnSpPr>
        <p:spPr>
          <a:xfrm>
            <a:off x="298608" y="769171"/>
            <a:ext cx="7213" cy="318372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單箭頭接點 414"/>
          <p:cNvCxnSpPr/>
          <p:nvPr/>
        </p:nvCxnSpPr>
        <p:spPr>
          <a:xfrm flipV="1">
            <a:off x="308815" y="1986682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單箭頭接點 416"/>
          <p:cNvCxnSpPr/>
          <p:nvPr/>
        </p:nvCxnSpPr>
        <p:spPr>
          <a:xfrm flipV="1">
            <a:off x="303611" y="2991768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單箭頭接點 417"/>
          <p:cNvCxnSpPr/>
          <p:nvPr/>
        </p:nvCxnSpPr>
        <p:spPr>
          <a:xfrm flipV="1">
            <a:off x="293606" y="3941479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單箭頭接點 418"/>
          <p:cNvCxnSpPr/>
          <p:nvPr/>
        </p:nvCxnSpPr>
        <p:spPr>
          <a:xfrm flipV="1">
            <a:off x="305821" y="3428170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單箭頭接點 423"/>
          <p:cNvCxnSpPr/>
          <p:nvPr/>
        </p:nvCxnSpPr>
        <p:spPr>
          <a:xfrm>
            <a:off x="298166" y="1121153"/>
            <a:ext cx="18036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單箭頭接點 429"/>
          <p:cNvCxnSpPr/>
          <p:nvPr/>
        </p:nvCxnSpPr>
        <p:spPr>
          <a:xfrm flipH="1">
            <a:off x="4186491" y="769171"/>
            <a:ext cx="3634" cy="2143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單箭頭接點 433"/>
          <p:cNvCxnSpPr/>
          <p:nvPr/>
        </p:nvCxnSpPr>
        <p:spPr>
          <a:xfrm flipH="1">
            <a:off x="1995555" y="751315"/>
            <a:ext cx="3634" cy="2143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單箭頭接點 437"/>
          <p:cNvCxnSpPr/>
          <p:nvPr/>
        </p:nvCxnSpPr>
        <p:spPr>
          <a:xfrm flipH="1">
            <a:off x="3194375" y="774926"/>
            <a:ext cx="3634" cy="2143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圓角矩形 445"/>
          <p:cNvSpPr/>
          <p:nvPr/>
        </p:nvSpPr>
        <p:spPr>
          <a:xfrm>
            <a:off x="4944680" y="1159092"/>
            <a:ext cx="1264186" cy="2979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47" name="文字方塊 446"/>
          <p:cNvSpPr txBox="1"/>
          <p:nvPr/>
        </p:nvSpPr>
        <p:spPr>
          <a:xfrm>
            <a:off x="5083343" y="1199123"/>
            <a:ext cx="107928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鴻海新竹園區分公司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58" name="直線單箭頭接點 457"/>
          <p:cNvCxnSpPr/>
          <p:nvPr/>
        </p:nvCxnSpPr>
        <p:spPr>
          <a:xfrm flipH="1">
            <a:off x="8342593" y="4112183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圓角矩形 464"/>
          <p:cNvSpPr/>
          <p:nvPr/>
        </p:nvSpPr>
        <p:spPr>
          <a:xfrm>
            <a:off x="7451909" y="3766610"/>
            <a:ext cx="631134" cy="6151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66" name="文字方塊 465"/>
          <p:cNvSpPr txBox="1"/>
          <p:nvPr/>
        </p:nvSpPr>
        <p:spPr>
          <a:xfrm>
            <a:off x="7451417" y="3806642"/>
            <a:ext cx="654485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Hampden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Investments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0" name="圓角矩形 469"/>
          <p:cNvSpPr/>
          <p:nvPr/>
        </p:nvSpPr>
        <p:spPr>
          <a:xfrm>
            <a:off x="7305310" y="2780509"/>
            <a:ext cx="635907" cy="5751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1" name="文字方塊 470"/>
          <p:cNvSpPr txBox="1"/>
          <p:nvPr/>
        </p:nvSpPr>
        <p:spPr>
          <a:xfrm>
            <a:off x="7269960" y="2779013"/>
            <a:ext cx="744253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Socle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(Samoa) Ltd.,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3" name="圓角矩形 472"/>
          <p:cNvSpPr/>
          <p:nvPr/>
        </p:nvSpPr>
        <p:spPr>
          <a:xfrm>
            <a:off x="8174074" y="3121557"/>
            <a:ext cx="392927" cy="522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4" name="文字方塊 473"/>
          <p:cNvSpPr txBox="1"/>
          <p:nvPr/>
        </p:nvSpPr>
        <p:spPr>
          <a:xfrm>
            <a:off x="8140063" y="3158354"/>
            <a:ext cx="474886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虹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晶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zh-CN" altLang="en-US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489" name="直線單箭頭接點 488"/>
          <p:cNvCxnSpPr/>
          <p:nvPr/>
        </p:nvCxnSpPr>
        <p:spPr>
          <a:xfrm>
            <a:off x="7742729" y="4252193"/>
            <a:ext cx="0" cy="8632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矩形 491"/>
          <p:cNvSpPr/>
          <p:nvPr/>
        </p:nvSpPr>
        <p:spPr>
          <a:xfrm>
            <a:off x="7510865" y="5114987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0.52 %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508" name="直線接點 507"/>
          <p:cNvCxnSpPr/>
          <p:nvPr/>
        </p:nvCxnSpPr>
        <p:spPr>
          <a:xfrm>
            <a:off x="6768882" y="3499342"/>
            <a:ext cx="940335" cy="604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>
            <a:off x="6322953" y="3191196"/>
            <a:ext cx="447121" cy="3081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橢圓 517"/>
          <p:cNvSpPr/>
          <p:nvPr/>
        </p:nvSpPr>
        <p:spPr>
          <a:xfrm>
            <a:off x="9714104" y="3290944"/>
            <a:ext cx="222964" cy="187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19" name="橢圓 518"/>
          <p:cNvSpPr/>
          <p:nvPr/>
        </p:nvSpPr>
        <p:spPr>
          <a:xfrm>
            <a:off x="9713317" y="3539210"/>
            <a:ext cx="222964" cy="1870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20" name="橢圓 519"/>
          <p:cNvSpPr/>
          <p:nvPr/>
        </p:nvSpPr>
        <p:spPr>
          <a:xfrm>
            <a:off x="9711379" y="3802437"/>
            <a:ext cx="222964" cy="187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21" name="文字方塊 520"/>
          <p:cNvSpPr txBox="1"/>
          <p:nvPr/>
        </p:nvSpPr>
        <p:spPr>
          <a:xfrm>
            <a:off x="9964742" y="3265300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Taiwan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22" name="文字方塊 521"/>
          <p:cNvSpPr txBox="1"/>
          <p:nvPr/>
        </p:nvSpPr>
        <p:spPr>
          <a:xfrm>
            <a:off x="9913155" y="3509352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Foreign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23" name="文字方塊 522"/>
          <p:cNvSpPr txBox="1"/>
          <p:nvPr/>
        </p:nvSpPr>
        <p:spPr>
          <a:xfrm>
            <a:off x="9943517" y="3778748"/>
            <a:ext cx="564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China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25" name="文字方塊 524"/>
          <p:cNvSpPr txBox="1"/>
          <p:nvPr/>
        </p:nvSpPr>
        <p:spPr>
          <a:xfrm>
            <a:off x="6131439" y="321524"/>
            <a:ext cx="4254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i="1" dirty="0">
                <a:latin typeface="Adobe 繁黑體 Std B" pitchFamily="34" charset="-120"/>
                <a:ea typeface="Adobe 繁黑體 Std B" pitchFamily="34" charset="-120"/>
              </a:rPr>
              <a:t>本</a:t>
            </a:r>
            <a:r>
              <a:rPr lang="zh-TW" altLang="en-US" sz="1200" i="1" dirty="0" smtClean="0">
                <a:latin typeface="Adobe 繁黑體 Std B" pitchFamily="34" charset="-120"/>
                <a:ea typeface="Adobe 繁黑體 Std B" pitchFamily="34" charset="-120"/>
              </a:rPr>
              <a:t>圖僅部分關係企業，詳細參閱</a:t>
            </a:r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2017</a:t>
            </a:r>
            <a:r>
              <a:rPr lang="zh-TW" altLang="en-US" sz="1200" i="1" dirty="0" smtClean="0">
                <a:latin typeface="Adobe 繁黑體 Std B" pitchFamily="34" charset="-120"/>
                <a:ea typeface="Adobe 繁黑體 Std B" pitchFamily="34" charset="-120"/>
              </a:rPr>
              <a:t>年企業年報 </a:t>
            </a:r>
            <a:r>
              <a:rPr lang="en-US" altLang="zh-TW" sz="1200" i="1" dirty="0" smtClean="0">
                <a:latin typeface="Adobe 繁黑體 Std B" pitchFamily="34" charset="-120"/>
                <a:ea typeface="Adobe 繁黑體 Std B" pitchFamily="34" charset="-120"/>
              </a:rPr>
              <a:t>pp.511-547</a:t>
            </a:r>
            <a:endParaRPr lang="zh-TW" altLang="en-US" sz="1200" i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28" name="文字方塊 527"/>
          <p:cNvSpPr txBox="1"/>
          <p:nvPr/>
        </p:nvSpPr>
        <p:spPr>
          <a:xfrm>
            <a:off x="216339" y="238483"/>
            <a:ext cx="45752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根據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2017</a:t>
            </a:r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年鴻海精密工業之企業年報，董事長郭台銘持股 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9.36</a:t>
            </a:r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%</a:t>
            </a:r>
          </a:p>
          <a:p>
            <a:r>
              <a:rPr lang="en-US" altLang="zh-TW" sz="1000" dirty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  <a:hlinkClick r:id="rId2"/>
              </a:rPr>
              <a:t>https://</a:t>
            </a:r>
            <a:r>
              <a:rPr lang="en-US" altLang="zh-TW" sz="10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  <a:hlinkClick r:id="rId2"/>
              </a:rPr>
              <a:t>www.foxconn.com.tw/Files/annual_rpt/2017_annual_rpt_c.pdf</a:t>
            </a:r>
            <a:r>
              <a:rPr lang="en-US" altLang="zh-TW" sz="10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72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976</Words>
  <Application>Microsoft Office PowerPoint</Application>
  <PresentationFormat>B4 (ISO) 紙張 (250x353 公釐)</PresentationFormat>
  <Paragraphs>206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Harpre Ke</dc:creator>
  <cp:lastModifiedBy>Harpre Ke</cp:lastModifiedBy>
  <cp:revision>58</cp:revision>
  <dcterms:created xsi:type="dcterms:W3CDTF">2019-04-26T09:22:55Z</dcterms:created>
  <dcterms:modified xsi:type="dcterms:W3CDTF">2019-04-29T11:03:25Z</dcterms:modified>
</cp:coreProperties>
</file>