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26750" cy="8120063" type="B4ISO"/>
  <p:notesSz cx="9144000" cy="6858000"/>
  <p:defaultTextStyle>
    <a:defPPr>
      <a:defRPr lang="zh-TW"/>
    </a:defPPr>
    <a:lvl1pPr marL="0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325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50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974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299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624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949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274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598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3F4"/>
    <a:srgbClr val="1D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840" y="72"/>
      </p:cViewPr>
      <p:guideLst>
        <p:guide orient="horz" pos="2557"/>
        <p:guide pos="32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C5CC-37BB-4148-AB71-7D0DE489E3D4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3321-98BF-473C-BE6F-90D0E246C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4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265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1325" algn="l" defTabSz="108265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2650" algn="l" defTabSz="108265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23974" algn="l" defTabSz="108265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65299" algn="l" defTabSz="108265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06624" algn="l" defTabSz="108265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47949" algn="l" defTabSz="108265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89274" algn="l" defTabSz="108265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30598" algn="l" defTabSz="108265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73321-98BF-473C-BE6F-90D0E246CF7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80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2006" y="2522483"/>
            <a:ext cx="9202738" cy="174055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4013" y="4601369"/>
            <a:ext cx="7578725" cy="2075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701-B7C0-49A7-97E9-95DDFBB3DA4A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F070-1167-4363-9B26-B5EA4FE14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95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701-B7C0-49A7-97E9-95DDFBB3DA4A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F070-1167-4363-9B26-B5EA4FE14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7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94841" y="385328"/>
            <a:ext cx="2883374" cy="82027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40959" y="385328"/>
            <a:ext cx="8473436" cy="82027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701-B7C0-49A7-97E9-95DDFBB3DA4A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F070-1167-4363-9B26-B5EA4FE14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2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701-B7C0-49A7-97E9-95DDFBB3DA4A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F070-1167-4363-9B26-B5EA4FE14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96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238" y="5217893"/>
            <a:ext cx="9202738" cy="161273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5238" y="3441630"/>
            <a:ext cx="9202738" cy="17762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701-B7C0-49A7-97E9-95DDFBB3DA4A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F070-1167-4363-9B26-B5EA4FE14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4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40960" y="2244296"/>
            <a:ext cx="5678404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99809" y="2244296"/>
            <a:ext cx="5678405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701-B7C0-49A7-97E9-95DDFBB3DA4A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F070-1167-4363-9B26-B5EA4FE14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7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337" y="1817617"/>
            <a:ext cx="4783695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337" y="2575113"/>
            <a:ext cx="4783695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99839" y="1817617"/>
            <a:ext cx="4785574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99839" y="2575113"/>
            <a:ext cx="4785574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701-B7C0-49A7-97E9-95DDFBB3DA4A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F070-1167-4363-9B26-B5EA4FE14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4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701-B7C0-49A7-97E9-95DDFBB3DA4A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F070-1167-4363-9B26-B5EA4FE14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16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701-B7C0-49A7-97E9-95DDFBB3DA4A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F070-1167-4363-9B26-B5EA4FE14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31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338" y="323299"/>
            <a:ext cx="3561926" cy="13759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32959" y="323299"/>
            <a:ext cx="6052454" cy="69302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1338" y="1699199"/>
            <a:ext cx="3561926" cy="555434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701-B7C0-49A7-97E9-95DDFBB3DA4A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F070-1167-4363-9B26-B5EA4FE14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1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2119" y="5684044"/>
            <a:ext cx="6496050" cy="671034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22119" y="725543"/>
            <a:ext cx="6496050" cy="4872038"/>
          </a:xfrm>
        </p:spPr>
        <p:txBody>
          <a:bodyPr/>
          <a:lstStyle>
            <a:lvl1pPr marL="0" indent="0">
              <a:buNone/>
              <a:defRPr sz="3800"/>
            </a:lvl1pPr>
            <a:lvl2pPr marL="541325" indent="0">
              <a:buNone/>
              <a:defRPr sz="3300"/>
            </a:lvl2pPr>
            <a:lvl3pPr marL="1082650" indent="0">
              <a:buNone/>
              <a:defRPr sz="2800"/>
            </a:lvl3pPr>
            <a:lvl4pPr marL="1623974" indent="0">
              <a:buNone/>
              <a:defRPr sz="2400"/>
            </a:lvl4pPr>
            <a:lvl5pPr marL="2165299" indent="0">
              <a:buNone/>
              <a:defRPr sz="2400"/>
            </a:lvl5pPr>
            <a:lvl6pPr marL="2706624" indent="0">
              <a:buNone/>
              <a:defRPr sz="2400"/>
            </a:lvl6pPr>
            <a:lvl7pPr marL="3247949" indent="0">
              <a:buNone/>
              <a:defRPr sz="2400"/>
            </a:lvl7pPr>
            <a:lvl8pPr marL="3789274" indent="0">
              <a:buNone/>
              <a:defRPr sz="2400"/>
            </a:lvl8pPr>
            <a:lvl9pPr marL="4330598" indent="0">
              <a:buNone/>
              <a:defRPr sz="2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22119" y="6355078"/>
            <a:ext cx="6496050" cy="95297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F701-B7C0-49A7-97E9-95DDFBB3DA4A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F070-1167-4363-9B26-B5EA4FE14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4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338" y="1894682"/>
            <a:ext cx="9744075" cy="5358866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1337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F701-B7C0-49A7-97E9-95DDFBB3DA4A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9140" y="7526096"/>
            <a:ext cx="3428471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59171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F070-1167-4363-9B26-B5EA4FE14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43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65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94" indent="-405994" algn="l" defTabSz="1082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653" indent="-338328" algn="l" defTabSz="10826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18" Type="http://schemas.microsoft.com/office/2007/relationships/hdphoto" Target="../media/hdphoto8.wdp"/><Relationship Id="rId26" Type="http://schemas.microsoft.com/office/2007/relationships/hdphoto" Target="../media/hdphoto12.wdp"/><Relationship Id="rId3" Type="http://schemas.openxmlformats.org/officeDocument/2006/relationships/image" Target="../media/image1.jpeg"/><Relationship Id="rId21" Type="http://schemas.openxmlformats.org/officeDocument/2006/relationships/image" Target="../media/image10.png"/><Relationship Id="rId7" Type="http://schemas.openxmlformats.org/officeDocument/2006/relationships/image" Target="../media/image3.jpeg"/><Relationship Id="rId12" Type="http://schemas.microsoft.com/office/2007/relationships/hdphoto" Target="../media/hdphoto5.wdp"/><Relationship Id="rId17" Type="http://schemas.openxmlformats.org/officeDocument/2006/relationships/image" Target="../media/image8.png"/><Relationship Id="rId25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29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microsoft.com/office/2007/relationships/hdphoto" Target="../media/hdphoto11.wdp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microsoft.com/office/2007/relationships/hdphoto" Target="../media/hdphoto13.wdp"/><Relationship Id="rId10" Type="http://schemas.microsoft.com/office/2007/relationships/hdphoto" Target="../media/hdphoto4.wdp"/><Relationship Id="rId19" Type="http://schemas.openxmlformats.org/officeDocument/2006/relationships/image" Target="../media/image9.jpeg"/><Relationship Id="rId4" Type="http://schemas.microsoft.com/office/2007/relationships/hdphoto" Target="../media/hdphoto1.wdp"/><Relationship Id="rId9" Type="http://schemas.openxmlformats.org/officeDocument/2006/relationships/image" Target="../media/image4.jpeg"/><Relationship Id="rId14" Type="http://schemas.microsoft.com/office/2007/relationships/hdphoto" Target="../media/hdphoto6.wdp"/><Relationship Id="rId22" Type="http://schemas.microsoft.com/office/2007/relationships/hdphoto" Target="../media/hdphoto10.wdp"/><Relationship Id="rId27" Type="http://schemas.openxmlformats.org/officeDocument/2006/relationships/image" Target="../media/image13.png"/><Relationship Id="rId30" Type="http://schemas.microsoft.com/office/2007/relationships/hdphoto" Target="../media/hdphoto1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6" name="直線單箭頭接點 635"/>
          <p:cNvCxnSpPr/>
          <p:nvPr/>
        </p:nvCxnSpPr>
        <p:spPr>
          <a:xfrm flipV="1">
            <a:off x="1275229" y="873193"/>
            <a:ext cx="3047118" cy="1272532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線單箭頭接點 622"/>
          <p:cNvCxnSpPr/>
          <p:nvPr/>
        </p:nvCxnSpPr>
        <p:spPr>
          <a:xfrm flipH="1">
            <a:off x="8236306" y="737255"/>
            <a:ext cx="3182" cy="68913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單箭頭接點 589"/>
          <p:cNvCxnSpPr/>
          <p:nvPr/>
        </p:nvCxnSpPr>
        <p:spPr>
          <a:xfrm flipV="1">
            <a:off x="1246958" y="1803946"/>
            <a:ext cx="1059314" cy="1260923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108" idx="0"/>
          </p:cNvCxnSpPr>
          <p:nvPr/>
        </p:nvCxnSpPr>
        <p:spPr>
          <a:xfrm flipH="1">
            <a:off x="1187534" y="4383951"/>
            <a:ext cx="382026" cy="59960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單箭頭接點 467"/>
          <p:cNvCxnSpPr/>
          <p:nvPr/>
        </p:nvCxnSpPr>
        <p:spPr>
          <a:xfrm flipH="1">
            <a:off x="4228215" y="729158"/>
            <a:ext cx="2675941" cy="116305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單箭頭接點 407"/>
          <p:cNvCxnSpPr/>
          <p:nvPr/>
        </p:nvCxnSpPr>
        <p:spPr>
          <a:xfrm flipH="1" flipV="1">
            <a:off x="1211448" y="1200162"/>
            <a:ext cx="3343034" cy="123292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單箭頭接點 382"/>
          <p:cNvCxnSpPr/>
          <p:nvPr/>
        </p:nvCxnSpPr>
        <p:spPr>
          <a:xfrm flipH="1">
            <a:off x="1211449" y="628461"/>
            <a:ext cx="3177868" cy="43647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單箭頭接點 381"/>
          <p:cNvCxnSpPr/>
          <p:nvPr/>
        </p:nvCxnSpPr>
        <p:spPr>
          <a:xfrm flipV="1">
            <a:off x="542436" y="1600742"/>
            <a:ext cx="0" cy="49918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單箭頭接點 379"/>
          <p:cNvCxnSpPr/>
          <p:nvPr/>
        </p:nvCxnSpPr>
        <p:spPr>
          <a:xfrm flipH="1" flipV="1">
            <a:off x="521136" y="2540491"/>
            <a:ext cx="1" cy="60046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單箭頭接點 344"/>
          <p:cNvCxnSpPr/>
          <p:nvPr/>
        </p:nvCxnSpPr>
        <p:spPr>
          <a:xfrm flipV="1">
            <a:off x="2598409" y="2690382"/>
            <a:ext cx="928596" cy="37040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單箭頭接點 346"/>
          <p:cNvCxnSpPr/>
          <p:nvPr/>
        </p:nvCxnSpPr>
        <p:spPr>
          <a:xfrm flipV="1">
            <a:off x="3192965" y="2868376"/>
            <a:ext cx="1598336" cy="44451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單箭頭接點 352"/>
          <p:cNvCxnSpPr/>
          <p:nvPr/>
        </p:nvCxnSpPr>
        <p:spPr>
          <a:xfrm flipH="1" flipV="1">
            <a:off x="5504644" y="2972670"/>
            <a:ext cx="370970" cy="134858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單箭頭接點 340"/>
          <p:cNvCxnSpPr/>
          <p:nvPr/>
        </p:nvCxnSpPr>
        <p:spPr>
          <a:xfrm flipV="1">
            <a:off x="1428486" y="2453417"/>
            <a:ext cx="1726062" cy="607373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>
            <a:off x="2493264" y="452110"/>
            <a:ext cx="22676" cy="59989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/>
          <p:nvPr/>
        </p:nvCxnSpPr>
        <p:spPr>
          <a:xfrm>
            <a:off x="5625190" y="1815981"/>
            <a:ext cx="2056003" cy="6061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 flipH="1" flipV="1">
            <a:off x="5769368" y="2475839"/>
            <a:ext cx="1032515" cy="6214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>
            <a:off x="7761464" y="3009861"/>
            <a:ext cx="1562916" cy="26626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>
            <a:off x="7416811" y="3037489"/>
            <a:ext cx="802072" cy="135934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H="1" flipV="1">
            <a:off x="7277081" y="3738264"/>
            <a:ext cx="808226" cy="4926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9918842" y="4249305"/>
            <a:ext cx="0" cy="28495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8565267" y="5949767"/>
            <a:ext cx="466353" cy="28105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 flipV="1">
            <a:off x="6304849" y="5899920"/>
            <a:ext cx="604253" cy="36603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4238455" y="6520755"/>
            <a:ext cx="629588" cy="4271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4305225" y="6483378"/>
            <a:ext cx="689256" cy="82141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5421633" y="6467260"/>
            <a:ext cx="582981" cy="44609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101" idx="2"/>
          </p:cNvCxnSpPr>
          <p:nvPr/>
        </p:nvCxnSpPr>
        <p:spPr>
          <a:xfrm flipH="1">
            <a:off x="5291202" y="3588660"/>
            <a:ext cx="562041" cy="6087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6040013" y="4746590"/>
            <a:ext cx="90987" cy="29411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244908" y="4684213"/>
            <a:ext cx="92588" cy="92742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>
            <a:off x="6287946" y="4309827"/>
            <a:ext cx="540212" cy="19020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8786621" y="4113766"/>
            <a:ext cx="423038" cy="11712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915267" y="3613090"/>
            <a:ext cx="0" cy="196922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4043671" y="4134124"/>
            <a:ext cx="303980" cy="332545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523292" y="3802450"/>
            <a:ext cx="3495312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2136170" y="4300397"/>
            <a:ext cx="48413" cy="317715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6905971" y="5793648"/>
            <a:ext cx="1021681" cy="13109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>
            <a:stCxn id="20" idx="4"/>
          </p:cNvCxnSpPr>
          <p:nvPr/>
        </p:nvCxnSpPr>
        <p:spPr>
          <a:xfrm>
            <a:off x="4096002" y="5311653"/>
            <a:ext cx="234768" cy="45671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7832050" y="4028212"/>
            <a:ext cx="1106004" cy="4814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636742" y="4618112"/>
            <a:ext cx="1043881" cy="5521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1211448" y="3860807"/>
            <a:ext cx="1174765" cy="5974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175239" y="4001481"/>
            <a:ext cx="345515" cy="108868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9454159" y="6098892"/>
            <a:ext cx="1106004" cy="5019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577484" y="5521473"/>
            <a:ext cx="1106004" cy="5731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63613" y="6354011"/>
            <a:ext cx="1471028" cy="6345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994480" y="4159552"/>
            <a:ext cx="1293465" cy="741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686505" y="6127658"/>
            <a:ext cx="1759532" cy="4718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489944" y="5190829"/>
            <a:ext cx="1487478" cy="5001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8030187" y="7284085"/>
            <a:ext cx="2438193" cy="6385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081513" y="7278420"/>
            <a:ext cx="2010495" cy="5336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820009" y="7427155"/>
            <a:ext cx="1683410" cy="4954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073060" y="7040245"/>
            <a:ext cx="1683410" cy="5036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982749" y="6773248"/>
            <a:ext cx="1927441" cy="5666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527005" y="4793005"/>
            <a:ext cx="1137994" cy="5186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548017" y="5665784"/>
            <a:ext cx="1543991" cy="6057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064025" y="5611640"/>
            <a:ext cx="1505094" cy="5329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2535078" y="4151793"/>
            <a:ext cx="1133959" cy="7869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376853" y="5768367"/>
            <a:ext cx="1392515" cy="803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6432854" y="4055560"/>
            <a:ext cx="1319296" cy="5625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3716770" y="3432278"/>
            <a:ext cx="1640354" cy="88897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00620" y="411974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台灣威盛</a:t>
            </a:r>
            <a:endParaRPr lang="zh-TW" altLang="en-US" sz="16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1439" y="6478984"/>
            <a:ext cx="1005403" cy="338554"/>
          </a:xfrm>
          <a:prstGeom prst="rect">
            <a:avLst/>
          </a:prstGeom>
          <a:ln w="12700" cap="rnd">
            <a:noFill/>
          </a:ln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中國威盛</a:t>
            </a:r>
            <a:endParaRPr lang="en-US" altLang="zh-TW" sz="16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66004" y="3555347"/>
            <a:ext cx="1378904" cy="661720"/>
          </a:xfrm>
          <a:prstGeom prst="rect">
            <a:avLst/>
          </a:prstGeom>
          <a:ln w="12700" cap="rnd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香港威盛</a:t>
            </a:r>
            <a:endParaRPr lang="en-US" altLang="zh-TW" sz="16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VIA 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TECHNOLOGIES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(HK)</a:t>
            </a:r>
          </a:p>
        </p:txBody>
      </p:sp>
      <p:sp>
        <p:nvSpPr>
          <p:cNvPr id="30" name="矩形 29"/>
          <p:cNvSpPr/>
          <p:nvPr/>
        </p:nvSpPr>
        <p:spPr>
          <a:xfrm>
            <a:off x="5629497" y="5298487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武漢長芯盛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06823" y="4376548"/>
            <a:ext cx="1051891" cy="338554"/>
          </a:xfrm>
          <a:prstGeom prst="rect">
            <a:avLst/>
          </a:prstGeom>
          <a:ln w="12700" cap="rnd">
            <a:noFill/>
          </a:ln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上海威盛</a:t>
            </a:r>
            <a:endParaRPr lang="en-US" altLang="zh-TW" sz="16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61034" y="428733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北京太極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超移動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51671" y="4901555"/>
            <a:ext cx="902811" cy="307777"/>
          </a:xfrm>
          <a:prstGeom prst="rect">
            <a:avLst/>
          </a:prstGeom>
          <a:ln w="12700" cap="rnd"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深圳威盛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15361" y="580625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北京長盛國芯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76232" y="5872572"/>
            <a:ext cx="1005403" cy="584775"/>
          </a:xfrm>
          <a:prstGeom prst="rect">
            <a:avLst/>
          </a:prstGeom>
          <a:ln w="12700" cap="rnd">
            <a:noFill/>
          </a:ln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上海兆芯</a:t>
            </a:r>
            <a:endParaRPr lang="en-US" altLang="zh-TW" sz="16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集成電路</a:t>
            </a:r>
            <a:endParaRPr lang="en-US" altLang="zh-TW" sz="16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61248" y="690375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武漢兆芯集成電路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90462" y="713019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北京兆芯電子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182241" y="7420070"/>
            <a:ext cx="2236510" cy="338554"/>
          </a:xfrm>
          <a:prstGeom prst="rect">
            <a:avLst/>
          </a:prstGeom>
          <a:ln w="12700" cap="rnd">
            <a:noFill/>
          </a:ln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上海聯和投資（國企）</a:t>
            </a:r>
            <a:endParaRPr lang="en-US" altLang="zh-TW" sz="16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5197" y="7527295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上海兆芯電子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29938" y="738614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西安兆芯集成電路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42" name="直線單箭頭接點 41"/>
          <p:cNvCxnSpPr>
            <a:stCxn id="11" idx="6"/>
            <a:endCxn id="74" idx="1"/>
          </p:cNvCxnSpPr>
          <p:nvPr/>
        </p:nvCxnSpPr>
        <p:spPr>
          <a:xfrm flipV="1">
            <a:off x="1734641" y="6483378"/>
            <a:ext cx="2307865" cy="18789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1" idx="6"/>
          </p:cNvCxnSpPr>
          <p:nvPr/>
        </p:nvCxnSpPr>
        <p:spPr>
          <a:xfrm flipV="1">
            <a:off x="1734641" y="6381043"/>
            <a:ext cx="926393" cy="29022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endCxn id="90" idx="0"/>
          </p:cNvCxnSpPr>
          <p:nvPr/>
        </p:nvCxnSpPr>
        <p:spPr>
          <a:xfrm>
            <a:off x="5357123" y="6522851"/>
            <a:ext cx="560980" cy="78194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5" idx="1"/>
            <a:endCxn id="71" idx="3"/>
          </p:cNvCxnSpPr>
          <p:nvPr/>
        </p:nvCxnSpPr>
        <p:spPr>
          <a:xfrm flipH="1" flipV="1">
            <a:off x="6330053" y="6531900"/>
            <a:ext cx="2057199" cy="84570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253327" y="680753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法人：江綿恆</a:t>
            </a:r>
            <a:endParaRPr lang="en-US" altLang="zh-TW" sz="1400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4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4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江澤民之子</a:t>
            </a:r>
            <a:r>
              <a:rPr lang="en-US" altLang="zh-TW" sz="14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14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53" name="Picture 2" descr="ãæ±ç»µæ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69" t="3734" r="37052" b="28325"/>
          <a:stretch/>
        </p:blipFill>
        <p:spPr bwMode="auto">
          <a:xfrm>
            <a:off x="8330537" y="6520756"/>
            <a:ext cx="905638" cy="858406"/>
          </a:xfrm>
          <a:prstGeom prst="ellipse">
            <a:avLst/>
          </a:prstGeom>
          <a:ln w="127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字方塊 53"/>
          <p:cNvSpPr txBox="1"/>
          <p:nvPr/>
        </p:nvSpPr>
        <p:spPr>
          <a:xfrm>
            <a:off x="1734641" y="516711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200">
                <a:solidFill>
                  <a:schemeClr val="accent5">
                    <a:lumMod val="75000"/>
                  </a:schemeClr>
                </a:solidFill>
                <a:latin typeface="Adobe 黑体 Std R" pitchFamily="34" charset="-128"/>
                <a:ea typeface="Adobe 黑体 Std R" pitchFamily="34" charset="-128"/>
              </a:defRPr>
            </a:lvl1pPr>
          </a:lstStyle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法人：陳主望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王雪紅外甥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75281" y="760505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20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/>
              <a:t>法人：徐濤</a:t>
            </a:r>
            <a:endParaRPr lang="en-US" altLang="zh-TW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9236175" y="521688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200">
                <a:solidFill>
                  <a:srgbClr val="0070C0"/>
                </a:solidFill>
                <a:latin typeface="Adobe 黑体 Std R" pitchFamily="34" charset="-128"/>
                <a:ea typeface="Adobe 黑体 Std R" pitchFamily="34" charset="-128"/>
              </a:defRPr>
            </a:lvl1pPr>
          </a:lstStyle>
          <a:p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法人：陳鴻文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（前威盛財務副總）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58" name="Picture 6" descr="ãå¾æ¿¤ å¨çãçåçæå°çµæ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31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74" t="-1" r="17248" b="20745"/>
          <a:stretch/>
        </p:blipFill>
        <p:spPr bwMode="auto">
          <a:xfrm>
            <a:off x="741056" y="6861032"/>
            <a:ext cx="762584" cy="720885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單箭頭接點 58"/>
          <p:cNvCxnSpPr/>
          <p:nvPr/>
        </p:nvCxnSpPr>
        <p:spPr>
          <a:xfrm>
            <a:off x="523838" y="3806791"/>
            <a:ext cx="0" cy="238336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4710886" y="741692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法人：葉峻</a:t>
            </a:r>
            <a:endParaRPr lang="en-US" altLang="zh-TW" sz="1200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63" name="Picture 4" descr="ãå¶å³»ãçåçæå°çµæ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utout/>
                    </a14:imgEffect>
                    <a14:imgEffect>
                      <a14:brightnessContrast brigh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588"/>
          <a:stretch/>
        </p:blipFill>
        <p:spPr bwMode="auto">
          <a:xfrm>
            <a:off x="4704545" y="6583778"/>
            <a:ext cx="923291" cy="859515"/>
          </a:xfrm>
          <a:prstGeom prst="ellipse">
            <a:avLst/>
          </a:prstGeom>
          <a:ln w="127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矩形 63"/>
          <p:cNvSpPr/>
          <p:nvPr/>
        </p:nvSpPr>
        <p:spPr>
          <a:xfrm>
            <a:off x="9556885" y="619432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深圳威鋒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748617" y="565039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威鋒電子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46542" y="62241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長飛光纖光纜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165532" y="658733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法人</a:t>
            </a:r>
            <a:r>
              <a:rPr lang="zh-TW" altLang="en-US" sz="1200" dirty="0" smtClean="0">
                <a:solidFill>
                  <a:schemeClr val="accent4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馬杰</a:t>
            </a:r>
            <a:endParaRPr lang="zh-TW" altLang="en-US" sz="1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 rot="1363314">
            <a:off x="5651793" y="625712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85.24%</a:t>
            </a:r>
            <a:endParaRPr lang="zh-TW" altLang="en-US" sz="12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677111" y="552728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8.01%</a:t>
            </a:r>
            <a:endParaRPr lang="zh-TW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 rot="1185381">
            <a:off x="5150303" y="561536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4.44%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042506" y="634487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2.09%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 rot="20286003">
            <a:off x="4136088" y="570783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0.21%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 rot="20919180">
            <a:off x="252133" y="6193209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3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200" dirty="0">
              <a:solidFill>
                <a:schemeClr val="accent3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62634" y="573264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深圳威盛上華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579415" y="439670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3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200" dirty="0">
              <a:solidFill>
                <a:schemeClr val="accent3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73966" y="4119742"/>
            <a:ext cx="1048685" cy="461665"/>
          </a:xfrm>
          <a:prstGeom prst="rect">
            <a:avLst/>
          </a:prstGeom>
          <a:ln w="12700" cap="rnd">
            <a:noFill/>
          </a:ln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S3 Graphics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(HK) Limited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5859095" y="565564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3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69.23%</a:t>
            </a:r>
            <a:endParaRPr lang="zh-TW" altLang="en-US" sz="1200" dirty="0">
              <a:solidFill>
                <a:schemeClr val="accent3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399006" y="505232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3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15%</a:t>
            </a:r>
            <a:endParaRPr lang="zh-TW" altLang="en-US" sz="1200" dirty="0">
              <a:solidFill>
                <a:schemeClr val="accent3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480525" y="5609532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3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10%</a:t>
            </a:r>
            <a:endParaRPr lang="zh-TW" altLang="en-US" sz="1200" dirty="0">
              <a:solidFill>
                <a:schemeClr val="accent3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 rot="21566740">
            <a:off x="5978407" y="4988522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5.77%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8987870" y="6153212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3">
                    <a:lumMod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200" dirty="0">
              <a:solidFill>
                <a:schemeClr val="accent3">
                  <a:lumMod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3874938" y="6903753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2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992133" y="730311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2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909842" y="689373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2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627799" y="730479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sz="12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 rot="527272">
            <a:off x="2558760" y="6173196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100%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7405331" y="510373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法人：庄丹</a:t>
            </a:r>
            <a:endParaRPr lang="zh-TW" altLang="en-US" sz="1200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93" name="Picture 12" descr="https://gss2.bdstatic.com/9fo3dSag_xI4khGkpoWK1HF6hhy/baike/c0%3Dbaike116%2C5%2C5%2C116%2C38/sign=f1167760ff039245b5b8e95de6fdcfa7/0eb30f2442a7d933fa4d65deae4bd11372f001b1.jp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14" r="28664" b="43256"/>
          <a:stretch/>
        </p:blipFill>
        <p:spPr bwMode="auto">
          <a:xfrm>
            <a:off x="6709226" y="4868751"/>
            <a:ext cx="735553" cy="695896"/>
          </a:xfrm>
          <a:prstGeom prst="ellipse">
            <a:avLst/>
          </a:prstGeom>
          <a:ln w="127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直線單箭頭接點 93"/>
          <p:cNvCxnSpPr>
            <a:stCxn id="103" idx="2"/>
          </p:cNvCxnSpPr>
          <p:nvPr/>
        </p:nvCxnSpPr>
        <p:spPr>
          <a:xfrm flipH="1" flipV="1">
            <a:off x="7655434" y="4534261"/>
            <a:ext cx="790603" cy="26132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695598" y="471435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北京京睿</a:t>
            </a:r>
            <a:endParaRPr lang="zh-TW" altLang="en-US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315751" y="4016933"/>
            <a:ext cx="1005403" cy="338554"/>
          </a:xfrm>
          <a:prstGeom prst="rect">
            <a:avLst/>
          </a:prstGeom>
          <a:ln w="12700" cap="rnd">
            <a:noFill/>
          </a:ln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香港</a:t>
            </a:r>
            <a:r>
              <a:rPr lang="zh-TW" altLang="en-US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威睿</a:t>
            </a:r>
            <a:endParaRPr lang="en-US" altLang="zh-TW" sz="16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9236958" y="3810846"/>
            <a:ext cx="1319296" cy="5625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365194" y="3858229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TW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VIA BASE </a:t>
            </a:r>
          </a:p>
          <a:p>
            <a:pPr algn="ctr"/>
            <a:r>
              <a:rPr lang="it-IT" altLang="zh-TW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CO.,LTD (BVI)</a:t>
            </a:r>
            <a:endParaRPr lang="it-IT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5853243" y="3276128"/>
            <a:ext cx="1463436" cy="625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61126" y="3350016"/>
            <a:ext cx="1103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TW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VIA TECH </a:t>
            </a:r>
          </a:p>
          <a:p>
            <a:pPr algn="ctr"/>
            <a:r>
              <a:rPr lang="it-IT" altLang="zh-TW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CO.,LTD (BVI)</a:t>
            </a:r>
            <a:endParaRPr lang="it-IT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8446037" y="4500027"/>
            <a:ext cx="1756686" cy="5911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611314" y="4579041"/>
            <a:ext cx="1515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TW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TECHBASE Co.,LTD </a:t>
            </a:r>
          </a:p>
          <a:p>
            <a:pPr algn="ctr"/>
            <a:r>
              <a:rPr lang="it-IT" altLang="zh-TW" sz="12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(Cayman Islands)</a:t>
            </a:r>
            <a:endParaRPr lang="it-IT" altLang="zh-TW" sz="12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648585" y="4983560"/>
            <a:ext cx="1077898" cy="6227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47624" y="5148373"/>
            <a:ext cx="902811" cy="307777"/>
          </a:xfrm>
          <a:prstGeom prst="rect">
            <a:avLst/>
          </a:prstGeom>
          <a:ln w="12700" cap="rnd"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杭州威睿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utout trans="22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286"/>
          <a:stretch/>
        </p:blipFill>
        <p:spPr bwMode="auto">
          <a:xfrm>
            <a:off x="189309" y="701086"/>
            <a:ext cx="973325" cy="840207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直線單箭頭接點 120"/>
          <p:cNvCxnSpPr/>
          <p:nvPr/>
        </p:nvCxnSpPr>
        <p:spPr>
          <a:xfrm flipH="1" flipV="1">
            <a:off x="2806567" y="1338661"/>
            <a:ext cx="1515782" cy="51583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4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utout trans="7000"/>
                    </a14:imgEffect>
                    <a14:imgEffect>
                      <a14:saturation sat="0"/>
                    </a14:imgEffect>
                    <a14:imgEffect>
                      <a14:brightnessContrast bright="26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92" y="1446147"/>
            <a:ext cx="860890" cy="860890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矩形 123"/>
          <p:cNvSpPr/>
          <p:nvPr/>
        </p:nvSpPr>
        <p:spPr>
          <a:xfrm>
            <a:off x="7848742" y="23096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歐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陽家立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25" name="Picture 10" descr="http://finance.people.com.cn/mediafile/200702/10/P200702101225393270931872.jpg"/>
          <p:cNvPicPr>
            <a:picLocks noChangeAspect="1" noChangeArrowheads="1"/>
          </p:cNvPicPr>
          <p:nvPr/>
        </p:nvPicPr>
        <p:blipFill rotWithShape="1"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803" r="8850" b="21027"/>
          <a:stretch/>
        </p:blipFill>
        <p:spPr bwMode="auto">
          <a:xfrm flipH="1">
            <a:off x="4716087" y="2018127"/>
            <a:ext cx="984653" cy="994991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 rotWithShape="1"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Cutout numberOfShades="0"/>
                    </a14:imgEffect>
                    <a14:imgEffect>
                      <a14:colorTemperature colorTemp="2625"/>
                    </a14:imgEffect>
                    <a14:imgEffect>
                      <a14:saturation sat="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4410" b="20890"/>
          <a:stretch/>
        </p:blipFill>
        <p:spPr bwMode="auto">
          <a:xfrm>
            <a:off x="2160622" y="1093061"/>
            <a:ext cx="645945" cy="722920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矩形 126"/>
          <p:cNvSpPr/>
          <p:nvPr/>
        </p:nvSpPr>
        <p:spPr>
          <a:xfrm>
            <a:off x="3910190" y="236805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陳文琦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王雪紅配偶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28" name="Picture 2" descr="ãçéªç´ãçåçæå°çµæ"/>
          <p:cNvPicPr>
            <a:picLocks noChangeAspect="1" noChangeArrowheads="1"/>
          </p:cNvPicPr>
          <p:nvPr/>
        </p:nvPicPr>
        <p:blipFill rotWithShape="1"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utout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32" r="24647" b="26420"/>
          <a:stretch/>
        </p:blipFill>
        <p:spPr bwMode="auto">
          <a:xfrm>
            <a:off x="3158624" y="1676321"/>
            <a:ext cx="1079831" cy="948907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矩形 128"/>
          <p:cNvSpPr/>
          <p:nvPr/>
        </p:nvSpPr>
        <p:spPr>
          <a:xfrm>
            <a:off x="1572464" y="139024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朱黃傑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0" name="橢圓 129"/>
          <p:cNvSpPr/>
          <p:nvPr/>
        </p:nvSpPr>
        <p:spPr>
          <a:xfrm>
            <a:off x="4238455" y="1104489"/>
            <a:ext cx="1892545" cy="76951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434430" y="120016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財團法人威盛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信望愛慈善基金會</a:t>
            </a:r>
          </a:p>
        </p:txBody>
      </p:sp>
      <p:sp>
        <p:nvSpPr>
          <p:cNvPr id="135" name="橢圓 134"/>
          <p:cNvSpPr/>
          <p:nvPr/>
        </p:nvSpPr>
        <p:spPr>
          <a:xfrm>
            <a:off x="1177559" y="228056"/>
            <a:ext cx="1471208" cy="56473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335858" y="346141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台北靈糧堂</a:t>
            </a:r>
          </a:p>
        </p:txBody>
      </p:sp>
      <p:sp>
        <p:nvSpPr>
          <p:cNvPr id="139" name="橢圓 138"/>
          <p:cNvSpPr/>
          <p:nvPr/>
        </p:nvSpPr>
        <p:spPr>
          <a:xfrm>
            <a:off x="378537" y="3013604"/>
            <a:ext cx="1510867" cy="6359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24269" y="3156594"/>
            <a:ext cx="1226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宏達電 </a:t>
            </a:r>
            <a:r>
              <a:rPr lang="en-US" altLang="zh-TW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HTC</a:t>
            </a:r>
            <a:endParaRPr lang="zh-TW" altLang="en-US" sz="16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2" name="橢圓 141"/>
          <p:cNvSpPr/>
          <p:nvPr/>
        </p:nvSpPr>
        <p:spPr>
          <a:xfrm>
            <a:off x="328112" y="2027453"/>
            <a:ext cx="1255419" cy="5250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09393" y="213728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威盛投資</a:t>
            </a:r>
            <a:endParaRPr lang="zh-TW" altLang="en-US" sz="16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6" name="橢圓 145"/>
          <p:cNvSpPr/>
          <p:nvPr/>
        </p:nvSpPr>
        <p:spPr>
          <a:xfrm>
            <a:off x="6571661" y="2322483"/>
            <a:ext cx="1288546" cy="98249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686504" y="2394936"/>
            <a:ext cx="108234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TVBS</a:t>
            </a: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信望</a:t>
            </a:r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愛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永</a:t>
            </a:r>
            <a:r>
              <a:rPr lang="zh-TW" altLang="en-US" sz="1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續</a:t>
            </a:r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基金會</a:t>
            </a:r>
          </a:p>
        </p:txBody>
      </p:sp>
      <p:sp>
        <p:nvSpPr>
          <p:cNvPr id="148" name="矩形 147"/>
          <p:cNvSpPr/>
          <p:nvPr/>
        </p:nvSpPr>
        <p:spPr>
          <a:xfrm>
            <a:off x="9427366" y="34322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張孝威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8317753" y="357874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趙少康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50" name="Picture 4" descr="https://tvbsf.tvbs.com.tw/images/list-pic-04.jpg"/>
          <p:cNvPicPr>
            <a:picLocks noChangeAspect="1" noChangeArrowheads="1"/>
          </p:cNvPicPr>
          <p:nvPr/>
        </p:nvPicPr>
        <p:blipFill rotWithShape="1">
          <a:blip r:embed="rId2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88" r="7576" b="21205"/>
          <a:stretch/>
        </p:blipFill>
        <p:spPr bwMode="auto">
          <a:xfrm>
            <a:off x="8236306" y="2796356"/>
            <a:ext cx="825311" cy="800514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6" descr="https://tvbsf.tvbs.com.tw/images/list-pic-03.jpg"/>
          <p:cNvPicPr>
            <a:picLocks noChangeAspect="1" noChangeArrowheads="1"/>
          </p:cNvPicPr>
          <p:nvPr/>
        </p:nvPicPr>
        <p:blipFill rotWithShape="1">
          <a:blip r:embed="rId2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79" r="11910" b="23631"/>
          <a:stretch/>
        </p:blipFill>
        <p:spPr bwMode="auto">
          <a:xfrm>
            <a:off x="9339130" y="2665405"/>
            <a:ext cx="772005" cy="769567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橢圓 170"/>
          <p:cNvSpPr/>
          <p:nvPr/>
        </p:nvSpPr>
        <p:spPr>
          <a:xfrm>
            <a:off x="1976041" y="2982979"/>
            <a:ext cx="1218452" cy="734264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160622" y="3150716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TVBS</a:t>
            </a:r>
            <a:endParaRPr lang="zh-TW" altLang="en-US" sz="2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4" name="橢圓 183"/>
          <p:cNvSpPr/>
          <p:nvPr/>
        </p:nvSpPr>
        <p:spPr>
          <a:xfrm>
            <a:off x="9033558" y="1207952"/>
            <a:ext cx="222964" cy="187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5" name="橢圓 184"/>
          <p:cNvSpPr/>
          <p:nvPr/>
        </p:nvSpPr>
        <p:spPr>
          <a:xfrm>
            <a:off x="9033558" y="2011032"/>
            <a:ext cx="222964" cy="1870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6" name="橢圓 185"/>
          <p:cNvSpPr/>
          <p:nvPr/>
        </p:nvSpPr>
        <p:spPr>
          <a:xfrm>
            <a:off x="9031620" y="2261559"/>
            <a:ext cx="222964" cy="187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7" name="橢圓 186"/>
          <p:cNvSpPr/>
          <p:nvPr/>
        </p:nvSpPr>
        <p:spPr>
          <a:xfrm>
            <a:off x="9015724" y="1442235"/>
            <a:ext cx="250333" cy="228664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8" name="文字方塊 187"/>
          <p:cNvSpPr txBox="1"/>
          <p:nvPr/>
        </p:nvSpPr>
        <p:spPr>
          <a:xfrm>
            <a:off x="9255549" y="1181220"/>
            <a:ext cx="923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台企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Taiwan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9232362" y="1433456"/>
            <a:ext cx="8643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媒體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Media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9232362" y="1992608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外資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Foreign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9201999" y="2225929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中企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China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3" name="橢圓 312"/>
          <p:cNvSpPr/>
          <p:nvPr/>
        </p:nvSpPr>
        <p:spPr>
          <a:xfrm>
            <a:off x="4250820" y="302282"/>
            <a:ext cx="1617868" cy="72855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4233023" y="420996"/>
            <a:ext cx="1602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財團法人中華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信望愛基金會</a:t>
            </a:r>
          </a:p>
        </p:txBody>
      </p:sp>
      <p:sp>
        <p:nvSpPr>
          <p:cNvPr id="329" name="橢圓 328"/>
          <p:cNvSpPr/>
          <p:nvPr/>
        </p:nvSpPr>
        <p:spPr>
          <a:xfrm>
            <a:off x="8155449" y="233138"/>
            <a:ext cx="1754686" cy="73755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8437172" y="33293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中華基督教</a:t>
            </a:r>
            <a:endParaRPr lang="en-US" altLang="zh-TW" sz="1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兩岸交流協會</a:t>
            </a:r>
            <a:endParaRPr lang="zh-TW" altLang="en-US" sz="1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1" name="橢圓 330"/>
          <p:cNvSpPr/>
          <p:nvPr/>
        </p:nvSpPr>
        <p:spPr>
          <a:xfrm>
            <a:off x="6561116" y="386187"/>
            <a:ext cx="1488109" cy="559869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6709226" y="497284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士林靈糧堂</a:t>
            </a:r>
            <a:endParaRPr lang="en-US" altLang="zh-TW" sz="16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333" name="Picture 14" descr="ãåç¾¤èãçåçæå°çµæ"/>
          <p:cNvPicPr>
            <a:picLocks noChangeAspect="1" noChangeArrowheads="1"/>
          </p:cNvPicPr>
          <p:nvPr/>
        </p:nvPicPr>
        <p:blipFill rotWithShape="1">
          <a:blip r:embed="rId2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Cutout/>
                    </a14:imgEffect>
                    <a14:imgEffect>
                      <a14:colorTemperature colorTemp="5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18" r="14118" b="46060"/>
          <a:stretch/>
        </p:blipFill>
        <p:spPr bwMode="auto">
          <a:xfrm>
            <a:off x="6622971" y="873193"/>
            <a:ext cx="816129" cy="816727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4" name="矩形 333"/>
          <p:cNvSpPr/>
          <p:nvPr/>
        </p:nvSpPr>
        <p:spPr>
          <a:xfrm>
            <a:off x="7395027" y="90856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牧師</a:t>
            </a:r>
            <a:endParaRPr lang="en-US" altLang="zh-TW" sz="1200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劉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群茂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24" name="矩形 423"/>
          <p:cNvSpPr/>
          <p:nvPr/>
        </p:nvSpPr>
        <p:spPr>
          <a:xfrm rot="20937260">
            <a:off x="761605" y="1475810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黎少倫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97" name="橢圓 496"/>
          <p:cNvSpPr/>
          <p:nvPr/>
        </p:nvSpPr>
        <p:spPr>
          <a:xfrm>
            <a:off x="9012655" y="1703606"/>
            <a:ext cx="250333" cy="22866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99" name="矩形 498"/>
          <p:cNvSpPr/>
          <p:nvPr/>
        </p:nvSpPr>
        <p:spPr>
          <a:xfrm rot="20394057">
            <a:off x="1526964" y="26182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董事長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57" name="Picture 4" descr="ãé³ä¸»æãçåçæå°çµæ"/>
          <p:cNvPicPr>
            <a:picLocks noChangeAspect="1" noChangeArrowheads="1"/>
          </p:cNvPicPr>
          <p:nvPr/>
        </p:nvPicPr>
        <p:blipFill rotWithShape="1">
          <a:blip r:embed="rId2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Cutout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72" b="32283"/>
          <a:stretch/>
        </p:blipFill>
        <p:spPr bwMode="auto">
          <a:xfrm>
            <a:off x="2799254" y="4900712"/>
            <a:ext cx="892284" cy="853153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ãé³é´»æ å¨çãçåçæå°çµæ"/>
          <p:cNvPicPr>
            <a:picLocks noChangeAspect="1" noChangeArrowheads="1"/>
          </p:cNvPicPr>
          <p:nvPr/>
        </p:nvPicPr>
        <p:blipFill rotWithShape="1">
          <a:blip r:embed="rId2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Cutout/>
                    </a14:imgEffect>
                    <a14:imgEffect>
                      <a14:saturation sat="0"/>
                    </a14:imgEffect>
                    <a14:imgEffect>
                      <a14:brightnessContrast brigh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65" t="11888" r="33845" b="37864"/>
          <a:stretch/>
        </p:blipFill>
        <p:spPr bwMode="auto">
          <a:xfrm>
            <a:off x="8724666" y="5012378"/>
            <a:ext cx="709843" cy="722507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0" name="矩形 539"/>
          <p:cNvSpPr/>
          <p:nvPr/>
        </p:nvSpPr>
        <p:spPr>
          <a:xfrm rot="20356691">
            <a:off x="2612610" y="26920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董事長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48" name="矩形 547"/>
          <p:cNvSpPr/>
          <p:nvPr/>
        </p:nvSpPr>
        <p:spPr>
          <a:xfrm rot="20593865">
            <a:off x="3133238" y="29881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法人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17" name="矩形 416"/>
          <p:cNvSpPr/>
          <p:nvPr/>
        </p:nvSpPr>
        <p:spPr>
          <a:xfrm>
            <a:off x="2369593" y="1899403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王雪紅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陳文琦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配偶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50" name="矩形 549"/>
          <p:cNvSpPr/>
          <p:nvPr/>
        </p:nvSpPr>
        <p:spPr>
          <a:xfrm rot="21423787">
            <a:off x="5293142" y="391224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法人</a:t>
            </a:r>
            <a:endParaRPr lang="en-US" altLang="zh-TW" sz="1400" b="1" dirty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56" name="矩形 555"/>
          <p:cNvSpPr/>
          <p:nvPr/>
        </p:nvSpPr>
        <p:spPr>
          <a:xfrm rot="316843">
            <a:off x="6084434" y="22550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董事長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64" name="矩形 563"/>
          <p:cNvSpPr/>
          <p:nvPr/>
        </p:nvSpPr>
        <p:spPr>
          <a:xfrm rot="20996004">
            <a:off x="506382" y="178201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法人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67" name="矩形 566"/>
          <p:cNvSpPr/>
          <p:nvPr/>
        </p:nvSpPr>
        <p:spPr>
          <a:xfrm rot="21007470">
            <a:off x="448762" y="27874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監察人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71" name="矩形 570"/>
          <p:cNvSpPr/>
          <p:nvPr/>
        </p:nvSpPr>
        <p:spPr>
          <a:xfrm>
            <a:off x="3866004" y="10867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72" name="矩形 571"/>
          <p:cNvSpPr/>
          <p:nvPr/>
        </p:nvSpPr>
        <p:spPr>
          <a:xfrm rot="21132739">
            <a:off x="3796285" y="4182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76" name="矩形 575"/>
          <p:cNvSpPr/>
          <p:nvPr/>
        </p:nvSpPr>
        <p:spPr>
          <a:xfrm>
            <a:off x="3620965" y="1347910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行政長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78" name="矩形 577"/>
          <p:cNvSpPr/>
          <p:nvPr/>
        </p:nvSpPr>
        <p:spPr>
          <a:xfrm>
            <a:off x="2609033" y="2699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總管理處</a:t>
            </a:r>
            <a:endParaRPr lang="en-US" altLang="zh-TW" sz="1200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執行長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92" name="矩形 591"/>
          <p:cNvSpPr/>
          <p:nvPr/>
        </p:nvSpPr>
        <p:spPr>
          <a:xfrm rot="18794144">
            <a:off x="1011202" y="26578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監察人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0" name="矩形 619"/>
          <p:cNvSpPr/>
          <p:nvPr/>
        </p:nvSpPr>
        <p:spPr>
          <a:xfrm rot="20356691">
            <a:off x="5837762" y="7193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虔誠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教徒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9" name="矩形 628"/>
          <p:cNvSpPr/>
          <p:nvPr/>
        </p:nvSpPr>
        <p:spPr>
          <a:xfrm rot="301293">
            <a:off x="8193999" y="9304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副理事長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45" name="矩形 644"/>
          <p:cNvSpPr/>
          <p:nvPr/>
        </p:nvSpPr>
        <p:spPr>
          <a:xfrm rot="20267950">
            <a:off x="1240454" y="1789869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被持股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66" name="矩形 665"/>
          <p:cNvSpPr/>
          <p:nvPr/>
        </p:nvSpPr>
        <p:spPr>
          <a:xfrm rot="559039">
            <a:off x="7853516" y="2820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67" name="矩形 666"/>
          <p:cNvSpPr/>
          <p:nvPr/>
        </p:nvSpPr>
        <p:spPr>
          <a:xfrm rot="418433">
            <a:off x="7613985" y="30994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69" name="文字方塊 668"/>
          <p:cNvSpPr txBox="1"/>
          <p:nvPr/>
        </p:nvSpPr>
        <p:spPr>
          <a:xfrm>
            <a:off x="9239304" y="1690066"/>
            <a:ext cx="1329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基金會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Foundation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6015523" y="16220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董事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長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488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294</Words>
  <Application>Microsoft Office PowerPoint</Application>
  <PresentationFormat>B4 (ISO) 紙張 (250x353 公釐)</PresentationFormat>
  <Paragraphs>109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Harpre Ke</dc:creator>
  <cp:lastModifiedBy>Harpre Ke</cp:lastModifiedBy>
  <cp:revision>24</cp:revision>
  <dcterms:created xsi:type="dcterms:W3CDTF">2019-04-22T17:04:35Z</dcterms:created>
  <dcterms:modified xsi:type="dcterms:W3CDTF">2019-04-22T20:43:23Z</dcterms:modified>
</cp:coreProperties>
</file>