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 showGuides="1">
      <p:cViewPr>
        <p:scale>
          <a:sx n="80" d="100"/>
          <a:sy n="80" d="100"/>
        </p:scale>
        <p:origin x="-894" y="-72"/>
      </p:cViewPr>
      <p:guideLst>
        <p:guide orient="horz" pos="1389"/>
        <p:guide pos="20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00A3B-8138-4E28-8E36-238F8332EA0A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65530-0D34-42C5-A692-EB956978A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4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8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2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3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3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4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0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6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6D98-0C9A-4EF8-8435-845962A912CB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4860-E5AC-4579-AB30-2154C6DF5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5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7.jpeg"/><Relationship Id="rId2" Type="http://schemas.openxmlformats.org/officeDocument/2006/relationships/image" Target="../media/image2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openxmlformats.org/officeDocument/2006/relationships/image" Target="../media/image9.jpeg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microsoft.com/office/2007/relationships/hdphoto" Target="../media/hdphoto5.wdp"/><Relationship Id="rId1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shoreleaks.icij.org/nodes/72284" TargetMode="External"/><Relationship Id="rId13" Type="http://schemas.openxmlformats.org/officeDocument/2006/relationships/hyperlink" Target="https://offshoreleaks.icij.org/nodes/89855" TargetMode="External"/><Relationship Id="rId18" Type="http://schemas.openxmlformats.org/officeDocument/2006/relationships/hyperlink" Target="https://www.qichacha.com/firm_eb5c1fd470a5e53ab531544cca5258b7.html" TargetMode="External"/><Relationship Id="rId3" Type="http://schemas.openxmlformats.org/officeDocument/2006/relationships/hyperlink" Target="https://offshoreleaks.icij.org/nodes/130312" TargetMode="External"/><Relationship Id="rId7" Type="http://schemas.openxmlformats.org/officeDocument/2006/relationships/hyperlink" Target="https://offshoreleaks.icij.org/nodes/126286" TargetMode="External"/><Relationship Id="rId12" Type="http://schemas.openxmlformats.org/officeDocument/2006/relationships/hyperlink" Target="https://findbiz.nat.gov.tw/fts/query/QueryList/queryList.do" TargetMode="External"/><Relationship Id="rId17" Type="http://schemas.openxmlformats.org/officeDocument/2006/relationships/hyperlink" Target="https://itunes.apple.com/cn/app/%E5%A4%A9%E7%9C%BC%E6%9F%A5/id1048918751?mt=8" TargetMode="External"/><Relationship Id="rId2" Type="http://schemas.openxmlformats.org/officeDocument/2006/relationships/hyperlink" Target="https://offshoreleaks.icij.org/nodes/101728825" TargetMode="External"/><Relationship Id="rId16" Type="http://schemas.openxmlformats.org/officeDocument/2006/relationships/hyperlink" Target="http://www.want-want.com/en/investor/Report_74029018386530304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shoreleaks.icij.org/nodes/170421" TargetMode="External"/><Relationship Id="rId11" Type="http://schemas.openxmlformats.org/officeDocument/2006/relationships/hyperlink" Target="https://findbiz.nat.gov.tw/fts/query/QueryList/queryList.do;jsessionid=EB56767D61BFEEDF82A1CDF6DEF95C6B" TargetMode="External"/><Relationship Id="rId5" Type="http://schemas.openxmlformats.org/officeDocument/2006/relationships/hyperlink" Target="https://offshoreleaks.icij.org/nodes/77294" TargetMode="External"/><Relationship Id="rId15" Type="http://schemas.openxmlformats.org/officeDocument/2006/relationships/hyperlink" Target="http://www.want-want.com/upload/Investor/C16020406.pdf" TargetMode="External"/><Relationship Id="rId10" Type="http://schemas.openxmlformats.org/officeDocument/2006/relationships/hyperlink" Target="https://offshoreleaks.icij.org/nodes/51221" TargetMode="External"/><Relationship Id="rId4" Type="http://schemas.openxmlformats.org/officeDocument/2006/relationships/hyperlink" Target="https://offshoreleaks.icij.org/nodes/133221" TargetMode="External"/><Relationship Id="rId9" Type="http://schemas.openxmlformats.org/officeDocument/2006/relationships/hyperlink" Target="https://www.timesbusinessdirectory.com/companies/want-want-holdings-ltd" TargetMode="External"/><Relationship Id="rId14" Type="http://schemas.openxmlformats.org/officeDocument/2006/relationships/hyperlink" Target="https://offshoreleaks.icij.org/nodes/440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 flipH="1" flipV="1">
            <a:off x="3188212" y="2633803"/>
            <a:ext cx="295176" cy="1522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4051050" y="2207108"/>
            <a:ext cx="222192" cy="2650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8261866" y="5179382"/>
            <a:ext cx="185923" cy="2560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H="1" flipV="1">
            <a:off x="5746025" y="3000078"/>
            <a:ext cx="2079837" cy="15090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V="1">
            <a:off x="4051050" y="761108"/>
            <a:ext cx="261942" cy="18021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2625255" y="1122311"/>
            <a:ext cx="1838575" cy="11720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2179296" y="3208229"/>
            <a:ext cx="32494" cy="246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893778" y="2758527"/>
            <a:ext cx="95449" cy="1802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839148" y="2723950"/>
            <a:ext cx="22852" cy="27612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94" idx="6"/>
          </p:cNvCxnSpPr>
          <p:nvPr/>
        </p:nvCxnSpPr>
        <p:spPr>
          <a:xfrm flipV="1">
            <a:off x="2755636" y="3099103"/>
            <a:ext cx="871892" cy="13752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V="1">
            <a:off x="2750444" y="3095146"/>
            <a:ext cx="987903" cy="19218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996057" y="5268342"/>
            <a:ext cx="286664" cy="333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H="1" flipV="1">
            <a:off x="5607714" y="3085148"/>
            <a:ext cx="1154387" cy="19318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V="1">
            <a:off x="6722086" y="5332623"/>
            <a:ext cx="0" cy="2449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V="1">
            <a:off x="2998127" y="3942608"/>
            <a:ext cx="600096" cy="19476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936742" y="2761871"/>
            <a:ext cx="286826" cy="3090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424892" y="2180884"/>
            <a:ext cx="82765" cy="3088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>
            <a:endCxn id="111" idx="5"/>
          </p:cNvCxnSpPr>
          <p:nvPr/>
        </p:nvCxnSpPr>
        <p:spPr>
          <a:xfrm flipH="1" flipV="1">
            <a:off x="5049046" y="1022158"/>
            <a:ext cx="165606" cy="3204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 flipH="1" flipV="1">
            <a:off x="4122070" y="1183143"/>
            <a:ext cx="687644" cy="4344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8281390" y="5845423"/>
            <a:ext cx="110577" cy="16496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4590212" y="3192418"/>
            <a:ext cx="51520" cy="2621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0411" y="768990"/>
            <a:ext cx="1418559" cy="5910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7" name="橢圓 6"/>
          <p:cNvSpPr/>
          <p:nvPr/>
        </p:nvSpPr>
        <p:spPr>
          <a:xfrm>
            <a:off x="4790864" y="1283108"/>
            <a:ext cx="1824536" cy="8579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8" name="文字方塊 7"/>
          <p:cNvSpPr txBox="1"/>
          <p:nvPr/>
        </p:nvSpPr>
        <p:spPr>
          <a:xfrm>
            <a:off x="4809710" y="1465212"/>
            <a:ext cx="187262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San Want Holdings Limited,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Barbados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巴貝多商神旺控股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19624" y="868609"/>
            <a:ext cx="12314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Hot-Kid Holdings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Limited, BVI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423381" y="2387985"/>
            <a:ext cx="2455241" cy="7960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3" name="文字方塊 12"/>
          <p:cNvSpPr txBox="1"/>
          <p:nvPr/>
        </p:nvSpPr>
        <p:spPr>
          <a:xfrm>
            <a:off x="3501259" y="2560134"/>
            <a:ext cx="23839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China Holdings Limited,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Cayman Island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開曼群島商中國旺旺控股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175526" y="2240150"/>
            <a:ext cx="2072529" cy="4971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0" name="文字方塊 19"/>
          <p:cNvSpPr txBox="1"/>
          <p:nvPr/>
        </p:nvSpPr>
        <p:spPr>
          <a:xfrm>
            <a:off x="1299934" y="2294407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Norwares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Overseas INC, BVI </a:t>
            </a: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英屬維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京群島商諾威斯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673867" y="3357448"/>
            <a:ext cx="1380507" cy="522039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" name="文字方塊 21"/>
          <p:cNvSpPr txBox="1"/>
          <p:nvPr/>
        </p:nvSpPr>
        <p:spPr>
          <a:xfrm>
            <a:off x="1673868" y="3463989"/>
            <a:ext cx="13805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Media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旺旺傳媒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421181" y="2903766"/>
            <a:ext cx="893562" cy="3627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" name="文字方塊 23"/>
          <p:cNvSpPr txBox="1"/>
          <p:nvPr/>
        </p:nvSpPr>
        <p:spPr>
          <a:xfrm>
            <a:off x="1455226" y="295819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諾威斯股份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50251" y="2917721"/>
            <a:ext cx="893562" cy="3627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6" name="文字方塊 25"/>
          <p:cNvSpPr txBox="1"/>
          <p:nvPr/>
        </p:nvSpPr>
        <p:spPr>
          <a:xfrm>
            <a:off x="2551620" y="2972145"/>
            <a:ext cx="7232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人旺股份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598223" y="1558191"/>
            <a:ext cx="1199612" cy="6489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2" name="文字方塊 31"/>
          <p:cNvSpPr txBox="1"/>
          <p:nvPr/>
        </p:nvSpPr>
        <p:spPr>
          <a:xfrm>
            <a:off x="3652624" y="1588699"/>
            <a:ext cx="1127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Power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Limited, BVI </a:t>
            </a: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英屬維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京群島商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238523" y="4229772"/>
            <a:ext cx="2928440" cy="24567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3572716" y="4284382"/>
            <a:ext cx="23051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BVI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英屬維京群島商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China Finance Limited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Ming Want Worldwide Limited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Island Port Corporation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Leading Guide Corporation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Media Sense INC</a:t>
            </a:r>
            <a:endParaRPr lang="zh-TW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Wingate Oversea Holdings Ltd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Wellstand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Enterprises Limited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Acevision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International Limited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Citistar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Worldwide Limited</a:t>
            </a:r>
            <a:endParaRPr lang="zh-TW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Eastpier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Overseas Ltd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Everpeak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Worldwide Limited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Saxone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Worldwide Ltd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Viewpoint Overseas Ltd</a:t>
            </a:r>
            <a:endParaRPr lang="zh-TW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189363" y="4842726"/>
            <a:ext cx="1792883" cy="5983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7" name="橢圓 36"/>
          <p:cNvSpPr/>
          <p:nvPr/>
        </p:nvSpPr>
        <p:spPr>
          <a:xfrm rot="5400000">
            <a:off x="6959940" y="1653194"/>
            <a:ext cx="1640787" cy="36215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8" name="文字方塊 37"/>
          <p:cNvSpPr txBox="1"/>
          <p:nvPr/>
        </p:nvSpPr>
        <p:spPr>
          <a:xfrm>
            <a:off x="6042974" y="2858264"/>
            <a:ext cx="3472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People Republic of China 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中共商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Guangzhou Lee Want Foods, Ltd 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廣州立旺食品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(China) Investment Co., Ltd 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旺旺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投資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南京神旺大酒店、西寧神旺大酒店、淮安神旺大酒店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上海神旺房地產、淮安神旺房地產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徐州旺旺置業、成都神旺置業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南京旺旺房地產建設、連雲港旺旺家園開發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湖南旺旺醫院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 flipV="1">
            <a:off x="5407600" y="3085148"/>
            <a:ext cx="200114" cy="142397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7420471" y="4402242"/>
            <a:ext cx="1942992" cy="7771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4" name="文字方塊 53"/>
          <p:cNvSpPr txBox="1"/>
          <p:nvPr/>
        </p:nvSpPr>
        <p:spPr>
          <a:xfrm>
            <a:off x="7562969" y="4498031"/>
            <a:ext cx="18004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Holdings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Limited, Singapore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b="1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新加坡商旺旺控股有限公司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077793" y="208504"/>
            <a:ext cx="917457" cy="38285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8153885" y="5268342"/>
            <a:ext cx="1357975" cy="618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9" name="文字方塊 68"/>
          <p:cNvSpPr txBox="1"/>
          <p:nvPr/>
        </p:nvSpPr>
        <p:spPr>
          <a:xfrm>
            <a:off x="8347358" y="5268342"/>
            <a:ext cx="9925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 Lan Foods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IND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宜蘭食品工業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7377461" y="5986815"/>
            <a:ext cx="1594333" cy="8284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71" name="文字方塊 70"/>
          <p:cNvSpPr txBox="1"/>
          <p:nvPr/>
        </p:nvSpPr>
        <p:spPr>
          <a:xfrm>
            <a:off x="7434194" y="6127394"/>
            <a:ext cx="153760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First Family Enterprise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Co., Ltd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旺家貿易股份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282721" y="4935484"/>
            <a:ext cx="15792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San Want Limited,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Hong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Kong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商神旺</a:t>
            </a:r>
          </a:p>
        </p:txBody>
      </p:sp>
      <p:sp>
        <p:nvSpPr>
          <p:cNvPr id="92" name="橢圓 91"/>
          <p:cNvSpPr/>
          <p:nvPr/>
        </p:nvSpPr>
        <p:spPr>
          <a:xfrm>
            <a:off x="6019212" y="4289983"/>
            <a:ext cx="1466735" cy="9930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3" name="矩形 92"/>
          <p:cNvSpPr/>
          <p:nvPr/>
        </p:nvSpPr>
        <p:spPr>
          <a:xfrm>
            <a:off x="6114225" y="4382741"/>
            <a:ext cx="1322798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Zong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Holdings Limited,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Hong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Kong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商眾旺控股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379373" y="4175175"/>
            <a:ext cx="2376263" cy="5983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5" name="矩形 94"/>
          <p:cNvSpPr/>
          <p:nvPr/>
        </p:nvSpPr>
        <p:spPr>
          <a:xfrm>
            <a:off x="454469" y="4267933"/>
            <a:ext cx="217078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Big Want (HK) Holdings Limited,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Hong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Kong 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香港商香港大旺控股</a:t>
            </a:r>
          </a:p>
          <a:p>
            <a:pPr algn="ctr"/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3518657" y="3347234"/>
            <a:ext cx="1890347" cy="7294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7" name="矩形 96"/>
          <p:cNvSpPr/>
          <p:nvPr/>
        </p:nvSpPr>
        <p:spPr>
          <a:xfrm>
            <a:off x="3738347" y="3333558"/>
            <a:ext cx="1396536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(HK)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Holdings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Limited,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Hong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Kong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香港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商香港旺旺控股</a:t>
            </a:r>
          </a:p>
          <a:p>
            <a:pPr algn="ctr"/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86490" y="5563406"/>
            <a:ext cx="1650155" cy="1080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20" name="矩形 119"/>
          <p:cNvSpPr/>
          <p:nvPr/>
        </p:nvSpPr>
        <p:spPr>
          <a:xfrm>
            <a:off x="142680" y="5663731"/>
            <a:ext cx="1531188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中共商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張家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界新旺陽酒店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張家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界新旺陽體育育樂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張家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界新旺陽置業開發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4" name="橢圓 123"/>
          <p:cNvSpPr/>
          <p:nvPr/>
        </p:nvSpPr>
        <p:spPr>
          <a:xfrm>
            <a:off x="1762954" y="5684021"/>
            <a:ext cx="1425258" cy="970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25" name="矩形 124"/>
          <p:cNvSpPr/>
          <p:nvPr/>
        </p:nvSpPr>
        <p:spPr>
          <a:xfrm>
            <a:off x="1922221" y="5767351"/>
            <a:ext cx="11471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中共商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南京名糖旺旺食品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嘉興名糖紅旺食品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美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旺機械製造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1" name="橢圓 130"/>
          <p:cNvSpPr/>
          <p:nvPr/>
        </p:nvSpPr>
        <p:spPr>
          <a:xfrm>
            <a:off x="6181034" y="5518383"/>
            <a:ext cx="1425258" cy="7701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32" name="矩形 131"/>
          <p:cNvSpPr/>
          <p:nvPr/>
        </p:nvSpPr>
        <p:spPr>
          <a:xfrm>
            <a:off x="6282943" y="5601712"/>
            <a:ext cx="126188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中共商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上海如旺電子商務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上海孵旺文化傳播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1133864" y="3879487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900" dirty="0" smtClean="0">
                <a:latin typeface="Adobe 繁黑體 Std B" pitchFamily="34" charset="-120"/>
                <a:ea typeface="Adobe 繁黑體 Std B" pitchFamily="34" charset="-120"/>
              </a:rPr>
              <a:t>台北市萬華區大理街</a:t>
            </a:r>
            <a:r>
              <a:rPr lang="en-US" altLang="zh-TW" sz="900" dirty="0" smtClean="0">
                <a:latin typeface="Adobe 繁黑體 Std B" pitchFamily="34" charset="-120"/>
                <a:ea typeface="Adobe 繁黑體 Std B" pitchFamily="34" charset="-120"/>
              </a:rPr>
              <a:t>132</a:t>
            </a:r>
            <a:r>
              <a:rPr lang="zh-TW" altLang="en-US" sz="900" dirty="0" smtClean="0">
                <a:latin typeface="Adobe 繁黑體 Std B" pitchFamily="34" charset="-120"/>
                <a:ea typeface="Adobe 繁黑體 Std B" pitchFamily="34" charset="-120"/>
              </a:rPr>
              <a:t>號</a:t>
            </a:r>
            <a:r>
              <a:rPr lang="en-US" altLang="zh-TW" sz="900" dirty="0" smtClean="0">
                <a:latin typeface="Adobe 繁黑體 Std B" pitchFamily="34" charset="-120"/>
                <a:ea typeface="Adobe 繁黑體 Std B" pitchFamily="34" charset="-120"/>
              </a:rPr>
              <a:t>7</a:t>
            </a:r>
            <a:r>
              <a:rPr lang="zh-TW" altLang="en-US" sz="900" dirty="0">
                <a:latin typeface="Adobe 繁黑體 Std B" pitchFamily="34" charset="-120"/>
                <a:ea typeface="Adobe 繁黑體 Std B" pitchFamily="34" charset="-120"/>
              </a:rPr>
              <a:t>樓</a:t>
            </a:r>
          </a:p>
        </p:txBody>
      </p:sp>
      <p:sp>
        <p:nvSpPr>
          <p:cNvPr id="137" name="橢圓 136"/>
          <p:cNvSpPr/>
          <p:nvPr/>
        </p:nvSpPr>
        <p:spPr>
          <a:xfrm>
            <a:off x="248407" y="2997788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38" name="橢圓 137"/>
          <p:cNvSpPr/>
          <p:nvPr/>
        </p:nvSpPr>
        <p:spPr>
          <a:xfrm>
            <a:off x="247620" y="3246054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39" name="橢圓 138"/>
          <p:cNvSpPr/>
          <p:nvPr/>
        </p:nvSpPr>
        <p:spPr>
          <a:xfrm>
            <a:off x="245682" y="3509281"/>
            <a:ext cx="222964" cy="187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0" name="橢圓 139"/>
          <p:cNvSpPr/>
          <p:nvPr/>
        </p:nvSpPr>
        <p:spPr>
          <a:xfrm>
            <a:off x="225198" y="2687044"/>
            <a:ext cx="250333" cy="2286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1" name="文字方塊 140"/>
          <p:cNvSpPr txBox="1"/>
          <p:nvPr/>
        </p:nvSpPr>
        <p:spPr>
          <a:xfrm>
            <a:off x="456481" y="2970677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台企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465023" y="271561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dirty="0" smtClean="0">
                <a:latin typeface="Adobe 繁黑體 Std B" pitchFamily="34" charset="-120"/>
                <a:ea typeface="Adobe 繁黑體 Std B" pitchFamily="34" charset="-120"/>
              </a:rPr>
              <a:t>媒體 </a:t>
            </a:r>
            <a:r>
              <a:rPr lang="en-US" altLang="zh-TW" sz="1000" dirty="0" smtClean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1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455498" y="3227299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外資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468234" y="3473717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中企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China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979978" y="634286"/>
            <a:ext cx="12554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 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Eng-ming</a:t>
            </a:r>
            <a:endParaRPr lang="en-US" altLang="zh-TW" sz="12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Tsai, </a:t>
            </a:r>
            <a:r>
              <a:rPr lang="en-US" altLang="zh-TW" sz="1200" b="1" dirty="0" err="1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Eng-Meng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蔡 衍 明</a:t>
            </a:r>
            <a:endParaRPr lang="zh-TW" altLang="en-US" sz="10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11" name="圖片 1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6375"/>
                    </a14:imgEffect>
                    <a14:imgEffect>
                      <a14:saturation sat="300000"/>
                    </a14:imgEffect>
                    <a14:imgEffect>
                      <a14:brightnessContrast bright="-4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0805" r="25920" b="50650"/>
          <a:stretch/>
        </p:blipFill>
        <p:spPr>
          <a:xfrm>
            <a:off x="4212995" y="187910"/>
            <a:ext cx="979495" cy="977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2" name="橢圓 81"/>
          <p:cNvSpPr/>
          <p:nvPr/>
        </p:nvSpPr>
        <p:spPr>
          <a:xfrm>
            <a:off x="6508815" y="461171"/>
            <a:ext cx="1642723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83" name="文字方塊 82"/>
          <p:cNvSpPr txBox="1"/>
          <p:nvPr/>
        </p:nvSpPr>
        <p:spPr>
          <a:xfrm>
            <a:off x="6466461" y="57258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Carol Spring Holding Ltd</a:t>
            </a:r>
          </a:p>
        </p:txBody>
      </p:sp>
      <p:sp>
        <p:nvSpPr>
          <p:cNvPr id="84" name="橢圓 83"/>
          <p:cNvSpPr/>
          <p:nvPr/>
        </p:nvSpPr>
        <p:spPr>
          <a:xfrm>
            <a:off x="6550783" y="842363"/>
            <a:ext cx="1675458" cy="639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85" name="文字方塊 84"/>
          <p:cNvSpPr txBox="1"/>
          <p:nvPr/>
        </p:nvSpPr>
        <p:spPr>
          <a:xfrm>
            <a:off x="6550782" y="953776"/>
            <a:ext cx="1675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Wealth Harvest Services </a:t>
            </a:r>
            <a:endParaRPr lang="en-US" altLang="zh-TW" sz="1050" b="1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b="1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International 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Ltd</a:t>
            </a:r>
          </a:p>
        </p:txBody>
      </p:sp>
      <p:sp>
        <p:nvSpPr>
          <p:cNvPr id="86" name="橢圓 85"/>
          <p:cNvSpPr/>
          <p:nvPr/>
        </p:nvSpPr>
        <p:spPr>
          <a:xfrm>
            <a:off x="8112063" y="148990"/>
            <a:ext cx="1642723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87" name="文字方塊 86"/>
          <p:cNvSpPr txBox="1"/>
          <p:nvPr/>
        </p:nvSpPr>
        <p:spPr>
          <a:xfrm>
            <a:off x="8069709" y="260403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Hsiamo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Holding Limited</a:t>
            </a:r>
          </a:p>
        </p:txBody>
      </p:sp>
      <p:sp>
        <p:nvSpPr>
          <p:cNvPr id="89" name="橢圓 88"/>
          <p:cNvSpPr/>
          <p:nvPr/>
        </p:nvSpPr>
        <p:spPr>
          <a:xfrm>
            <a:off x="6200596" y="97091"/>
            <a:ext cx="1861407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0" name="文字方塊 89"/>
          <p:cNvSpPr txBox="1"/>
          <p:nvPr/>
        </p:nvSpPr>
        <p:spPr>
          <a:xfrm>
            <a:off x="6200596" y="208504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Omega Supreme Group Ltd</a:t>
            </a:r>
          </a:p>
        </p:txBody>
      </p:sp>
      <p:sp>
        <p:nvSpPr>
          <p:cNvPr id="98" name="橢圓 97"/>
          <p:cNvSpPr/>
          <p:nvPr/>
        </p:nvSpPr>
        <p:spPr>
          <a:xfrm>
            <a:off x="8174628" y="901128"/>
            <a:ext cx="1642723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9" name="文字方塊 98"/>
          <p:cNvSpPr txBox="1"/>
          <p:nvPr/>
        </p:nvSpPr>
        <p:spPr>
          <a:xfrm>
            <a:off x="8132274" y="1012541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Lingkai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Holding Limited</a:t>
            </a:r>
          </a:p>
        </p:txBody>
      </p:sp>
      <p:sp>
        <p:nvSpPr>
          <p:cNvPr id="101" name="橢圓 100"/>
          <p:cNvSpPr/>
          <p:nvPr/>
        </p:nvSpPr>
        <p:spPr>
          <a:xfrm>
            <a:off x="8153451" y="516175"/>
            <a:ext cx="1642723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02" name="文字方塊 101"/>
          <p:cNvSpPr txBox="1"/>
          <p:nvPr/>
        </p:nvSpPr>
        <p:spPr>
          <a:xfrm>
            <a:off x="8111097" y="627588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Lingkai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Holding Limited</a:t>
            </a:r>
          </a:p>
        </p:txBody>
      </p:sp>
      <p:sp>
        <p:nvSpPr>
          <p:cNvPr id="104" name="橢圓 103"/>
          <p:cNvSpPr/>
          <p:nvPr/>
        </p:nvSpPr>
        <p:spPr>
          <a:xfrm>
            <a:off x="7562969" y="1282369"/>
            <a:ext cx="2304256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05" name="文字方塊 104"/>
          <p:cNvSpPr txBox="1"/>
          <p:nvPr/>
        </p:nvSpPr>
        <p:spPr>
          <a:xfrm>
            <a:off x="7650514" y="1393782"/>
            <a:ext cx="21259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Profitmax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Global Group Limited</a:t>
            </a:r>
          </a:p>
        </p:txBody>
      </p:sp>
      <p:sp>
        <p:nvSpPr>
          <p:cNvPr id="107" name="橢圓 106"/>
          <p:cNvSpPr/>
          <p:nvPr/>
        </p:nvSpPr>
        <p:spPr>
          <a:xfrm>
            <a:off x="6865066" y="1628737"/>
            <a:ext cx="2106187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08" name="文字方塊 107"/>
          <p:cNvSpPr txBox="1"/>
          <p:nvPr/>
        </p:nvSpPr>
        <p:spPr>
          <a:xfrm>
            <a:off x="6999765" y="1740150"/>
            <a:ext cx="1806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Triborchi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Holdings Limited</a:t>
            </a:r>
          </a:p>
        </p:txBody>
      </p:sp>
      <p:cxnSp>
        <p:nvCxnSpPr>
          <p:cNvPr id="79" name="直線接點 78"/>
          <p:cNvCxnSpPr/>
          <p:nvPr/>
        </p:nvCxnSpPr>
        <p:spPr>
          <a:xfrm>
            <a:off x="5877891" y="0"/>
            <a:ext cx="1253409" cy="2492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V="1">
            <a:off x="7131300" y="2489766"/>
            <a:ext cx="2784722" cy="6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橢圓 166"/>
          <p:cNvSpPr/>
          <p:nvPr/>
        </p:nvSpPr>
        <p:spPr>
          <a:xfrm>
            <a:off x="122902" y="132545"/>
            <a:ext cx="1943834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68" name="文字方塊 167"/>
          <p:cNvSpPr txBox="1"/>
          <p:nvPr/>
        </p:nvSpPr>
        <p:spPr>
          <a:xfrm>
            <a:off x="172189" y="243958"/>
            <a:ext cx="17940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The Victoria &amp; Daniel Trust</a:t>
            </a:r>
          </a:p>
        </p:txBody>
      </p:sp>
      <p:sp>
        <p:nvSpPr>
          <p:cNvPr id="169" name="橢圓 168"/>
          <p:cNvSpPr/>
          <p:nvPr/>
        </p:nvSpPr>
        <p:spPr>
          <a:xfrm>
            <a:off x="195872" y="436014"/>
            <a:ext cx="1642723" cy="365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0" name="文字方塊 169"/>
          <p:cNvSpPr txBox="1"/>
          <p:nvPr/>
        </p:nvSpPr>
        <p:spPr>
          <a:xfrm>
            <a:off x="305002" y="531074"/>
            <a:ext cx="1382110" cy="209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sz="1050" b="1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Profitmax</a:t>
            </a:r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Trust</a:t>
            </a:r>
          </a:p>
        </p:txBody>
      </p:sp>
      <p:sp>
        <p:nvSpPr>
          <p:cNvPr id="171" name="橢圓 170"/>
          <p:cNvSpPr/>
          <p:nvPr/>
        </p:nvSpPr>
        <p:spPr>
          <a:xfrm>
            <a:off x="273458" y="734188"/>
            <a:ext cx="1642723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2" name="文字方塊 171"/>
          <p:cNvSpPr txBox="1"/>
          <p:nvPr/>
        </p:nvSpPr>
        <p:spPr>
          <a:xfrm>
            <a:off x="410641" y="845601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The Waterlily Trust</a:t>
            </a:r>
          </a:p>
        </p:txBody>
      </p:sp>
      <p:sp>
        <p:nvSpPr>
          <p:cNvPr id="173" name="橢圓 172"/>
          <p:cNvSpPr/>
          <p:nvPr/>
        </p:nvSpPr>
        <p:spPr>
          <a:xfrm>
            <a:off x="172189" y="1071730"/>
            <a:ext cx="1481340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4" name="文字方塊 173"/>
          <p:cNvSpPr txBox="1"/>
          <p:nvPr/>
        </p:nvSpPr>
        <p:spPr>
          <a:xfrm>
            <a:off x="231344" y="1183143"/>
            <a:ext cx="1159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The M.Y.Y. Trust</a:t>
            </a:r>
          </a:p>
        </p:txBody>
      </p:sp>
      <p:sp>
        <p:nvSpPr>
          <p:cNvPr id="175" name="橢圓 174"/>
          <p:cNvSpPr/>
          <p:nvPr/>
        </p:nvSpPr>
        <p:spPr>
          <a:xfrm>
            <a:off x="1332331" y="1037540"/>
            <a:ext cx="1233458" cy="365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6" name="文字方塊 175"/>
          <p:cNvSpPr txBox="1"/>
          <p:nvPr/>
        </p:nvSpPr>
        <p:spPr>
          <a:xfrm>
            <a:off x="1392069" y="1148953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The M.Y.H. Trust</a:t>
            </a:r>
          </a:p>
        </p:txBody>
      </p:sp>
      <p:cxnSp>
        <p:nvCxnSpPr>
          <p:cNvPr id="177" name="直線接點 176"/>
          <p:cNvCxnSpPr/>
          <p:nvPr/>
        </p:nvCxnSpPr>
        <p:spPr>
          <a:xfrm flipV="1">
            <a:off x="0" y="1932172"/>
            <a:ext cx="29132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2314743" y="0"/>
            <a:ext cx="598515" cy="1932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flipV="1">
            <a:off x="2553913" y="498764"/>
            <a:ext cx="1733080" cy="2385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041801" y="2090838"/>
            <a:ext cx="405192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 smtClean="0">
                <a:latin typeface="Adobe 繁黑體 Std B" pitchFamily="34" charset="-120"/>
                <a:ea typeface="Adobe 繁黑體 Std B" pitchFamily="34" charset="-120"/>
              </a:rPr>
              <a:t>中共國上海市</a:t>
            </a:r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閔行區紅松東路</a:t>
            </a:r>
            <a:r>
              <a:rPr lang="en-US" altLang="zh-TW" sz="1000" dirty="0">
                <a:latin typeface="Adobe 繁黑體 Std B" pitchFamily="34" charset="-120"/>
                <a:ea typeface="Adobe 繁黑體 Std B" pitchFamily="34" charset="-120"/>
              </a:rPr>
              <a:t>1088</a:t>
            </a:r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號</a:t>
            </a:r>
            <a:endParaRPr lang="en-US" altLang="zh-TW" sz="1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900" dirty="0" smtClean="0"/>
              <a:t>No.1088 </a:t>
            </a:r>
            <a:r>
              <a:rPr lang="en-US" altLang="zh-TW" sz="900" dirty="0" err="1"/>
              <a:t>Hhong</a:t>
            </a:r>
            <a:r>
              <a:rPr lang="en-US" altLang="zh-TW" sz="900" dirty="0"/>
              <a:t> Song Dong Road Shanghai CHINA 201103</a:t>
            </a:r>
            <a:endParaRPr lang="zh-TW" altLang="en-US" sz="900" dirty="0"/>
          </a:p>
        </p:txBody>
      </p:sp>
      <p:sp>
        <p:nvSpPr>
          <p:cNvPr id="201" name="矩形 200"/>
          <p:cNvSpPr/>
          <p:nvPr/>
        </p:nvSpPr>
        <p:spPr>
          <a:xfrm>
            <a:off x="70149" y="1547451"/>
            <a:ext cx="405192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 smtClean="0">
                <a:latin typeface="Adobe 繁黑體 Std B" pitchFamily="34" charset="-120"/>
                <a:ea typeface="Adobe 繁黑體 Std B" pitchFamily="34" charset="-120"/>
              </a:rPr>
              <a:t>中共國上海市</a:t>
            </a:r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閔行區紅松東路</a:t>
            </a:r>
            <a:r>
              <a:rPr lang="en-US" altLang="zh-TW" sz="1000" dirty="0">
                <a:latin typeface="Adobe 繁黑體 Std B" pitchFamily="34" charset="-120"/>
                <a:ea typeface="Adobe 繁黑體 Std B" pitchFamily="34" charset="-120"/>
              </a:rPr>
              <a:t>1088</a:t>
            </a:r>
            <a:r>
              <a:rPr lang="zh-TW" altLang="en-US" sz="1000" dirty="0">
                <a:latin typeface="Adobe 繁黑體 Std B" pitchFamily="34" charset="-120"/>
                <a:ea typeface="Adobe 繁黑體 Std B" pitchFamily="34" charset="-120"/>
              </a:rPr>
              <a:t>號</a:t>
            </a:r>
            <a:endParaRPr lang="en-US" altLang="zh-TW" sz="1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900" dirty="0" smtClean="0"/>
              <a:t>No.1088 </a:t>
            </a:r>
            <a:r>
              <a:rPr lang="en-US" altLang="zh-TW" sz="900" dirty="0" err="1"/>
              <a:t>Hhong</a:t>
            </a:r>
            <a:r>
              <a:rPr lang="en-US" altLang="zh-TW" sz="900" dirty="0"/>
              <a:t> Song Dong Road Shanghai CHINA 201103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69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直線單箭頭接點 162"/>
          <p:cNvCxnSpPr/>
          <p:nvPr/>
        </p:nvCxnSpPr>
        <p:spPr>
          <a:xfrm flipH="1">
            <a:off x="1098772" y="734139"/>
            <a:ext cx="210198" cy="213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>
            <a:off x="1953784" y="914052"/>
            <a:ext cx="447" cy="2550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線單箭頭接點 621"/>
          <p:cNvCxnSpPr/>
          <p:nvPr/>
        </p:nvCxnSpPr>
        <p:spPr>
          <a:xfrm flipH="1" flipV="1">
            <a:off x="6903403" y="1774910"/>
            <a:ext cx="212395" cy="2999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單箭頭接點 616"/>
          <p:cNvCxnSpPr/>
          <p:nvPr/>
        </p:nvCxnSpPr>
        <p:spPr>
          <a:xfrm flipH="1" flipV="1">
            <a:off x="4855585" y="4895834"/>
            <a:ext cx="2" cy="2531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單箭頭接點 469"/>
          <p:cNvCxnSpPr/>
          <p:nvPr/>
        </p:nvCxnSpPr>
        <p:spPr>
          <a:xfrm flipH="1" flipV="1">
            <a:off x="4351894" y="3944685"/>
            <a:ext cx="23022" cy="2470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單箭頭接點 596"/>
          <p:cNvCxnSpPr/>
          <p:nvPr/>
        </p:nvCxnSpPr>
        <p:spPr>
          <a:xfrm flipH="1" flipV="1">
            <a:off x="5303424" y="5340815"/>
            <a:ext cx="49513" cy="2133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單箭頭接點 610"/>
          <p:cNvCxnSpPr/>
          <p:nvPr/>
        </p:nvCxnSpPr>
        <p:spPr>
          <a:xfrm flipH="1">
            <a:off x="6891706" y="6129074"/>
            <a:ext cx="448185" cy="521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單箭頭接點 607"/>
          <p:cNvCxnSpPr/>
          <p:nvPr/>
        </p:nvCxnSpPr>
        <p:spPr>
          <a:xfrm flipV="1">
            <a:off x="6497568" y="5755601"/>
            <a:ext cx="589321" cy="3253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單箭頭接點 606"/>
          <p:cNvCxnSpPr/>
          <p:nvPr/>
        </p:nvCxnSpPr>
        <p:spPr>
          <a:xfrm flipH="1" flipV="1">
            <a:off x="5003522" y="5904406"/>
            <a:ext cx="626105" cy="335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單箭頭接點 605"/>
          <p:cNvCxnSpPr/>
          <p:nvPr/>
        </p:nvCxnSpPr>
        <p:spPr>
          <a:xfrm flipV="1">
            <a:off x="6225318" y="5855438"/>
            <a:ext cx="0" cy="3253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單箭頭接點 592"/>
          <p:cNvCxnSpPr>
            <a:stCxn id="591" idx="0"/>
          </p:cNvCxnSpPr>
          <p:nvPr/>
        </p:nvCxnSpPr>
        <p:spPr>
          <a:xfrm flipV="1">
            <a:off x="4398666" y="5393598"/>
            <a:ext cx="52093" cy="1491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H="1" flipV="1">
            <a:off x="3114869" y="2186511"/>
            <a:ext cx="361462" cy="215490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單箭頭接點 475"/>
          <p:cNvCxnSpPr/>
          <p:nvPr/>
        </p:nvCxnSpPr>
        <p:spPr>
          <a:xfrm flipH="1" flipV="1">
            <a:off x="3779284" y="1623810"/>
            <a:ext cx="30666" cy="18189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單箭頭接點 311"/>
          <p:cNvCxnSpPr/>
          <p:nvPr/>
        </p:nvCxnSpPr>
        <p:spPr>
          <a:xfrm flipV="1">
            <a:off x="3417855" y="1587878"/>
            <a:ext cx="269815" cy="9739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單箭頭接點 472"/>
          <p:cNvCxnSpPr/>
          <p:nvPr/>
        </p:nvCxnSpPr>
        <p:spPr>
          <a:xfrm flipH="1">
            <a:off x="4379793" y="3203154"/>
            <a:ext cx="57205" cy="2112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flipV="1">
            <a:off x="4699964" y="1939149"/>
            <a:ext cx="27062" cy="5057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單箭頭接點 433"/>
          <p:cNvCxnSpPr/>
          <p:nvPr/>
        </p:nvCxnSpPr>
        <p:spPr>
          <a:xfrm flipH="1" flipV="1">
            <a:off x="8313346" y="1420749"/>
            <a:ext cx="191179" cy="4297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單箭頭接點 417"/>
          <p:cNvCxnSpPr>
            <a:endCxn id="428" idx="2"/>
          </p:cNvCxnSpPr>
          <p:nvPr/>
        </p:nvCxnSpPr>
        <p:spPr>
          <a:xfrm flipV="1">
            <a:off x="1110860" y="1806256"/>
            <a:ext cx="382734" cy="7190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單箭頭接點 317"/>
          <p:cNvCxnSpPr>
            <a:endCxn id="19" idx="0"/>
          </p:cNvCxnSpPr>
          <p:nvPr/>
        </p:nvCxnSpPr>
        <p:spPr>
          <a:xfrm flipH="1">
            <a:off x="2591443" y="3041945"/>
            <a:ext cx="344892" cy="7281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/>
          <p:nvPr/>
        </p:nvCxnSpPr>
        <p:spPr>
          <a:xfrm flipH="1">
            <a:off x="1674704" y="2972094"/>
            <a:ext cx="1054077" cy="13296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5818148" y="3462197"/>
            <a:ext cx="311109" cy="12480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單箭頭接點 308"/>
          <p:cNvCxnSpPr/>
          <p:nvPr/>
        </p:nvCxnSpPr>
        <p:spPr>
          <a:xfrm flipH="1" flipV="1">
            <a:off x="2965345" y="2186507"/>
            <a:ext cx="90259" cy="6003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 flipH="1" flipV="1">
            <a:off x="4131451" y="1610478"/>
            <a:ext cx="292197" cy="9129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 flipV="1">
            <a:off x="5378174" y="2327768"/>
            <a:ext cx="324707" cy="65731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endCxn id="120" idx="2"/>
          </p:cNvCxnSpPr>
          <p:nvPr/>
        </p:nvCxnSpPr>
        <p:spPr>
          <a:xfrm flipH="1" flipV="1">
            <a:off x="3904918" y="1610478"/>
            <a:ext cx="68367" cy="26599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87" idx="1"/>
          </p:cNvCxnSpPr>
          <p:nvPr/>
        </p:nvCxnSpPr>
        <p:spPr>
          <a:xfrm flipH="1" flipV="1">
            <a:off x="4017856" y="1623810"/>
            <a:ext cx="227190" cy="13005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V="1">
            <a:off x="4855587" y="1941254"/>
            <a:ext cx="32701" cy="24001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 flipV="1">
            <a:off x="765105" y="1957208"/>
            <a:ext cx="27132" cy="5681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450" idx="2"/>
          </p:cNvCxnSpPr>
          <p:nvPr/>
        </p:nvCxnSpPr>
        <p:spPr>
          <a:xfrm flipH="1" flipV="1">
            <a:off x="1954231" y="2227804"/>
            <a:ext cx="1223037" cy="14695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 flipV="1">
            <a:off x="1917826" y="2260578"/>
            <a:ext cx="938386" cy="104294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944945" y="1992230"/>
            <a:ext cx="913930" cy="12579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 flipV="1">
            <a:off x="1657085" y="2242632"/>
            <a:ext cx="559362" cy="9285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V="1">
            <a:off x="4793531" y="3414399"/>
            <a:ext cx="888154" cy="10278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8675691" y="2297776"/>
            <a:ext cx="82794" cy="21934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8156044" y="2451478"/>
            <a:ext cx="1571529" cy="5317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1" name="文字方塊 40"/>
          <p:cNvSpPr txBox="1"/>
          <p:nvPr/>
        </p:nvSpPr>
        <p:spPr>
          <a:xfrm>
            <a:off x="8170736" y="2545586"/>
            <a:ext cx="15888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San Want Hotel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神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旺大飯店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944945" y="3065782"/>
            <a:ext cx="124984" cy="343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70" idx="1"/>
          </p:cNvCxnSpPr>
          <p:nvPr/>
        </p:nvCxnSpPr>
        <p:spPr>
          <a:xfrm flipH="1" flipV="1">
            <a:off x="5888113" y="3454772"/>
            <a:ext cx="416418" cy="8646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H="1" flipV="1">
            <a:off x="7529726" y="2444898"/>
            <a:ext cx="221878" cy="5490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98" idx="1"/>
          </p:cNvCxnSpPr>
          <p:nvPr/>
        </p:nvCxnSpPr>
        <p:spPr>
          <a:xfrm flipH="1" flipV="1">
            <a:off x="7638379" y="2410455"/>
            <a:ext cx="679353" cy="69390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7176747" y="2940435"/>
            <a:ext cx="326287" cy="6876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620830" y="4454992"/>
            <a:ext cx="8987" cy="6271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 flipH="1" flipV="1">
            <a:off x="1954231" y="3610683"/>
            <a:ext cx="341711" cy="3033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741799" y="3610683"/>
            <a:ext cx="124039" cy="2880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endCxn id="19" idx="4"/>
          </p:cNvCxnSpPr>
          <p:nvPr/>
        </p:nvCxnSpPr>
        <p:spPr>
          <a:xfrm flipV="1">
            <a:off x="2295942" y="4428047"/>
            <a:ext cx="295501" cy="66014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572725" y="5474648"/>
            <a:ext cx="129653" cy="174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053973" y="6007210"/>
            <a:ext cx="176628" cy="2208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27493" y="6181220"/>
            <a:ext cx="2164954" cy="518782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1" name="橢圓 10"/>
          <p:cNvSpPr/>
          <p:nvPr/>
        </p:nvSpPr>
        <p:spPr>
          <a:xfrm>
            <a:off x="234637" y="2450022"/>
            <a:ext cx="1094772" cy="6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2" name="文字方塊 11"/>
          <p:cNvSpPr txBox="1"/>
          <p:nvPr/>
        </p:nvSpPr>
        <p:spPr>
          <a:xfrm>
            <a:off x="360252" y="2493925"/>
            <a:ext cx="8963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Co.,Ltd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旺食品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25486" y="3130081"/>
            <a:ext cx="1187604" cy="6091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" name="文字方塊 13"/>
          <p:cNvSpPr txBox="1"/>
          <p:nvPr/>
        </p:nvSpPr>
        <p:spPr>
          <a:xfrm>
            <a:off x="844186" y="3203805"/>
            <a:ext cx="1109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神旺投資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前身榮麗投資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70256" y="3762347"/>
            <a:ext cx="1321595" cy="652822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6" name="文字方塊 15"/>
          <p:cNvSpPr txBox="1"/>
          <p:nvPr/>
        </p:nvSpPr>
        <p:spPr>
          <a:xfrm>
            <a:off x="246754" y="3834461"/>
            <a:ext cx="12089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China Television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Company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中國電視事業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34637" y="5024509"/>
            <a:ext cx="1099297" cy="458265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8" name="文字方塊 17"/>
          <p:cNvSpPr txBox="1"/>
          <p:nvPr/>
        </p:nvSpPr>
        <p:spPr>
          <a:xfrm>
            <a:off x="295947" y="5139682"/>
            <a:ext cx="992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中視文化事業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989279" y="3770100"/>
            <a:ext cx="1204327" cy="657947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0" name="橢圓 19"/>
          <p:cNvSpPr/>
          <p:nvPr/>
        </p:nvSpPr>
        <p:spPr>
          <a:xfrm>
            <a:off x="1610543" y="4982256"/>
            <a:ext cx="1322718" cy="5803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1" name="文字方塊 20"/>
          <p:cNvSpPr txBox="1"/>
          <p:nvPr/>
        </p:nvSpPr>
        <p:spPr>
          <a:xfrm>
            <a:off x="1605654" y="5097100"/>
            <a:ext cx="1358065" cy="457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Porker Corporation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撲克牌股份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165382" y="5648692"/>
            <a:ext cx="2000928" cy="511428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" name="文字方塊 22"/>
          <p:cNvSpPr txBox="1"/>
          <p:nvPr/>
        </p:nvSpPr>
        <p:spPr>
          <a:xfrm>
            <a:off x="1178265" y="5744099"/>
            <a:ext cx="1988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Broadband Media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旺旺寬頻媒體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6305" y="6265454"/>
            <a:ext cx="2066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Want Chung Broadband Media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旺中寬頻媒體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125087" y="3825514"/>
            <a:ext cx="10502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CTI Television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Incorporation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中天電視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7449468" y="698745"/>
            <a:ext cx="1" cy="3908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6162601" y="1333479"/>
            <a:ext cx="417943" cy="14798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607898" y="3462197"/>
            <a:ext cx="147574" cy="58706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479836" y="869084"/>
            <a:ext cx="2095301" cy="618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1" name="文字方塊 30"/>
          <p:cNvSpPr txBox="1"/>
          <p:nvPr/>
        </p:nvSpPr>
        <p:spPr>
          <a:xfrm>
            <a:off x="6435609" y="1018846"/>
            <a:ext cx="2185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Tsai Ho Want Enterprises Co., Ltd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蔡合旺事業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僑外資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593887" y="2805288"/>
            <a:ext cx="967420" cy="609111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3" name="文字方塊 32"/>
          <p:cNvSpPr txBox="1"/>
          <p:nvPr/>
        </p:nvSpPr>
        <p:spPr>
          <a:xfrm>
            <a:off x="5587964" y="2909789"/>
            <a:ext cx="9925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China Times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中國時報文化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755472" y="4630832"/>
            <a:ext cx="1818284" cy="530005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" name="文字方塊 34"/>
          <p:cNvSpPr txBox="1"/>
          <p:nvPr/>
        </p:nvSpPr>
        <p:spPr>
          <a:xfrm>
            <a:off x="5768454" y="4746266"/>
            <a:ext cx="18053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Touche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Innovative Co., Ltd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時際創意傳媒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5052469" y="4068670"/>
            <a:ext cx="936091" cy="544217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7" name="文字方塊 36"/>
          <p:cNvSpPr txBox="1"/>
          <p:nvPr/>
        </p:nvSpPr>
        <p:spPr>
          <a:xfrm>
            <a:off x="5144533" y="414989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艾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普羅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民意調查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144860" y="1806256"/>
            <a:ext cx="855560" cy="4684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9" name="文字方塊 38"/>
          <p:cNvSpPr txBox="1"/>
          <p:nvPr/>
        </p:nvSpPr>
        <p:spPr>
          <a:xfrm>
            <a:off x="8211003" y="19173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旺普建設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63742" y="284309"/>
            <a:ext cx="1397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蔡合旺法人代表彭玉滿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董事長彭玉滿 持股 </a:t>
            </a:r>
            <a:r>
              <a:rPr lang="en-US" altLang="zh-TW" sz="800" dirty="0">
                <a:latin typeface="Adobe 繁黑體 Std B" pitchFamily="34" charset="-120"/>
                <a:ea typeface="Adobe 繁黑體 Std B" pitchFamily="34" charset="-120"/>
              </a:rPr>
              <a:t>0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>
                <a:latin typeface="Adobe 繁黑體 Std B" pitchFamily="34" charset="-120"/>
                <a:ea typeface="Adobe 繁黑體 Std B" pitchFamily="34" charset="-120"/>
              </a:rPr>
              <a:t>董事</a:t>
            </a:r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蔡紹中     持股 </a:t>
            </a:r>
            <a:r>
              <a:rPr lang="en-US" altLang="zh-TW" sz="800" dirty="0">
                <a:latin typeface="Adobe 繁黑體 Std B" pitchFamily="34" charset="-120"/>
                <a:ea typeface="Adobe 繁黑體 Std B" pitchFamily="34" charset="-120"/>
              </a:rPr>
              <a:t>0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>
                <a:latin typeface="Adobe 繁黑體 Std B" pitchFamily="34" charset="-120"/>
                <a:ea typeface="Adobe 繁黑體 Std B" pitchFamily="34" charset="-120"/>
              </a:rPr>
              <a:t>董事</a:t>
            </a:r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蔡衍明     持股 </a:t>
            </a:r>
            <a:r>
              <a:rPr lang="en-US" altLang="zh-TW" sz="800" dirty="0">
                <a:latin typeface="Adobe 繁黑體 Std B" pitchFamily="34" charset="-120"/>
                <a:ea typeface="Adobe 繁黑體 Std B" pitchFamily="34" charset="-120"/>
              </a:rPr>
              <a:t>0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6860117" y="1902516"/>
            <a:ext cx="1016057" cy="5158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4" name="文字方塊 63"/>
          <p:cNvSpPr txBox="1"/>
          <p:nvPr/>
        </p:nvSpPr>
        <p:spPr>
          <a:xfrm>
            <a:off x="7000492" y="196628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旺嘉事業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僑外資</a:t>
            </a:r>
          </a:p>
        </p:txBody>
      </p:sp>
      <p:sp>
        <p:nvSpPr>
          <p:cNvPr id="66" name="橢圓 65"/>
          <p:cNvSpPr/>
          <p:nvPr/>
        </p:nvSpPr>
        <p:spPr>
          <a:xfrm>
            <a:off x="7339890" y="3539762"/>
            <a:ext cx="2255694" cy="51587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7" name="文字方塊 66"/>
          <p:cNvSpPr txBox="1"/>
          <p:nvPr/>
        </p:nvSpPr>
        <p:spPr>
          <a:xfrm>
            <a:off x="7445430" y="3621953"/>
            <a:ext cx="2023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Digital Commercial Times INC.</a:t>
            </a: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工商財經數位</a:t>
            </a:r>
          </a:p>
        </p:txBody>
      </p:sp>
      <p:sp>
        <p:nvSpPr>
          <p:cNvPr id="69" name="橢圓 68"/>
          <p:cNvSpPr/>
          <p:nvPr/>
        </p:nvSpPr>
        <p:spPr>
          <a:xfrm>
            <a:off x="6225319" y="4001473"/>
            <a:ext cx="1650856" cy="609111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70" name="文字方塊 69"/>
          <p:cNvSpPr txBox="1"/>
          <p:nvPr/>
        </p:nvSpPr>
        <p:spPr>
          <a:xfrm>
            <a:off x="6304531" y="4030910"/>
            <a:ext cx="14558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Media Sphere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Communications Ltd</a:t>
            </a: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時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藝多媒體傳播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377991" y="2896055"/>
            <a:ext cx="772410" cy="4692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76" name="文字方塊 75"/>
          <p:cNvSpPr txBox="1"/>
          <p:nvPr/>
        </p:nvSpPr>
        <p:spPr>
          <a:xfrm>
            <a:off x="7397832" y="2981329"/>
            <a:ext cx="7232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時報周刊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6345392" y="2474167"/>
            <a:ext cx="1104076" cy="4692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2" name="文字方塊 91"/>
          <p:cNvSpPr txBox="1"/>
          <p:nvPr/>
        </p:nvSpPr>
        <p:spPr>
          <a:xfrm>
            <a:off x="6395417" y="255944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商訊文化事業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8156044" y="3035641"/>
            <a:ext cx="1104076" cy="4692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99" name="文字方塊 98"/>
          <p:cNvSpPr txBox="1"/>
          <p:nvPr/>
        </p:nvSpPr>
        <p:spPr>
          <a:xfrm>
            <a:off x="8211792" y="3149550"/>
            <a:ext cx="992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時報資訊股份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18" name="直線單箭頭接點 117"/>
          <p:cNvCxnSpPr>
            <a:endCxn id="63" idx="3"/>
          </p:cNvCxnSpPr>
          <p:nvPr/>
        </p:nvCxnSpPr>
        <p:spPr>
          <a:xfrm flipV="1">
            <a:off x="6982772" y="2342842"/>
            <a:ext cx="26143" cy="135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8606574" y="526384"/>
            <a:ext cx="222964" cy="187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0" name="橢圓 139"/>
          <p:cNvSpPr/>
          <p:nvPr/>
        </p:nvSpPr>
        <p:spPr>
          <a:xfrm>
            <a:off x="8605787" y="727025"/>
            <a:ext cx="222964" cy="1870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1" name="橢圓 140"/>
          <p:cNvSpPr/>
          <p:nvPr/>
        </p:nvSpPr>
        <p:spPr>
          <a:xfrm>
            <a:off x="8592890" y="272790"/>
            <a:ext cx="250333" cy="2286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42" name="文字方塊 141"/>
          <p:cNvSpPr txBox="1"/>
          <p:nvPr/>
        </p:nvSpPr>
        <p:spPr>
          <a:xfrm>
            <a:off x="8843223" y="480223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台企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Taiwan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832715" y="272790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dirty="0" smtClean="0">
                <a:latin typeface="Adobe 繁黑體 Std B" pitchFamily="34" charset="-120"/>
                <a:ea typeface="Adobe 繁黑體 Std B" pitchFamily="34" charset="-120"/>
              </a:rPr>
              <a:t>媒體 </a:t>
            </a:r>
            <a:r>
              <a:rPr lang="en-US" altLang="zh-TW" sz="1000" dirty="0" smtClean="0">
                <a:latin typeface="Adobe 繁黑體 Std B" pitchFamily="34" charset="-120"/>
                <a:ea typeface="Adobe 繁黑體 Std B" pitchFamily="34" charset="-120"/>
              </a:rPr>
              <a:t>Media</a:t>
            </a:r>
            <a:endParaRPr lang="zh-TW" altLang="en-US" sz="1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832715" y="698745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外資 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</a:rPr>
              <a:t>Foreign</a:t>
            </a:r>
            <a:endParaRPr lang="zh-TW" altLang="en-US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34637" y="1438232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 </a:t>
            </a:r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Eng-ming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b="1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Tsai, </a:t>
            </a:r>
            <a:r>
              <a:rPr lang="en-US" altLang="zh-TW" sz="1000" b="1" dirty="0" err="1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Eng-Meng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Father 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蔡衍明</a:t>
            </a:r>
            <a:endParaRPr lang="zh-TW" altLang="en-US" sz="10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2" name="圖片 10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6375"/>
                    </a14:imgEffect>
                    <a14:imgEffect>
                      <a14:saturation sat="300000"/>
                    </a14:imgEffect>
                    <a14:imgEffect>
                      <a14:brightnessContrast bright="-4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0805" r="25920" b="50650"/>
          <a:stretch/>
        </p:blipFill>
        <p:spPr>
          <a:xfrm>
            <a:off x="363829" y="595743"/>
            <a:ext cx="866772" cy="864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5" name="圖片 10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3" b="19257"/>
          <a:stretch/>
        </p:blipFill>
        <p:spPr>
          <a:xfrm>
            <a:off x="2532967" y="986679"/>
            <a:ext cx="884888" cy="8773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577" t="9589" r="45711" b="55974"/>
          <a:stretch/>
        </p:blipFill>
        <p:spPr>
          <a:xfrm>
            <a:off x="1854487" y="956254"/>
            <a:ext cx="802637" cy="9289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0" name="文字方塊 109"/>
          <p:cNvSpPr txBox="1"/>
          <p:nvPr/>
        </p:nvSpPr>
        <p:spPr>
          <a:xfrm>
            <a:off x="2475156" y="1786397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 Shao-Chung</a:t>
            </a:r>
          </a:p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Son 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蔡紹中</a:t>
            </a:r>
            <a:endParaRPr lang="zh-TW" altLang="en-US" sz="10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28152" y="1852774"/>
            <a:ext cx="1125629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Tsai Wang-Chia</a:t>
            </a:r>
          </a:p>
          <a:p>
            <a:pPr algn="ctr"/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Son 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蔡旺</a:t>
            </a:r>
            <a:r>
              <a:rPr lang="zh-TW" altLang="en-US" sz="1000" b="1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家</a:t>
            </a:r>
          </a:p>
        </p:txBody>
      </p:sp>
      <p:sp>
        <p:nvSpPr>
          <p:cNvPr id="121" name="橢圓 120"/>
          <p:cNvSpPr/>
          <p:nvPr/>
        </p:nvSpPr>
        <p:spPr>
          <a:xfrm>
            <a:off x="3260857" y="4082872"/>
            <a:ext cx="1673028" cy="525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23" name="文字方塊 122"/>
          <p:cNvSpPr txBox="1"/>
          <p:nvPr/>
        </p:nvSpPr>
        <p:spPr>
          <a:xfrm>
            <a:off x="3422121" y="4218473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China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Times (BVI) Ltd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.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8" name="圖片 107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714" t="21943" r="57775" b="41048"/>
          <a:stretch/>
        </p:blipFill>
        <p:spPr>
          <a:xfrm>
            <a:off x="4639031" y="986680"/>
            <a:ext cx="496052" cy="6568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7" name="文字方塊 116"/>
          <p:cNvSpPr txBox="1"/>
          <p:nvPr/>
        </p:nvSpPr>
        <p:spPr>
          <a:xfrm>
            <a:off x="4291879" y="1567292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000" b="1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en-US" altLang="zh-TW" dirty="0"/>
              <a:t>Yu, Tsai Yu-</a:t>
            </a:r>
            <a:r>
              <a:rPr lang="en-US" altLang="zh-TW" dirty="0" err="1"/>
              <a:t>Huai</a:t>
            </a:r>
            <a:endParaRPr lang="en-US" altLang="zh-TW" dirty="0"/>
          </a:p>
          <a:p>
            <a:r>
              <a:rPr lang="en-US" altLang="zh-TW" dirty="0"/>
              <a:t>Mother </a:t>
            </a:r>
            <a:r>
              <a:rPr lang="zh-TW" altLang="en-US" dirty="0"/>
              <a:t>余蔡玉輝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3367751" y="1056480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000" b="1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en-US" altLang="zh-TW" dirty="0"/>
              <a:t>YU, </a:t>
            </a:r>
            <a:r>
              <a:rPr lang="en-US" altLang="zh-TW" dirty="0" err="1"/>
              <a:t>Chien</a:t>
            </a:r>
            <a:r>
              <a:rPr lang="en-US" altLang="zh-TW" dirty="0"/>
              <a:t>-Shin </a:t>
            </a:r>
          </a:p>
          <a:p>
            <a:r>
              <a:rPr lang="en-US" altLang="zh-TW" dirty="0"/>
              <a:t>aka Albert Yu</a:t>
            </a:r>
          </a:p>
          <a:p>
            <a:r>
              <a:rPr lang="en-US" altLang="zh-TW" dirty="0"/>
              <a:t>Son </a:t>
            </a:r>
            <a:r>
              <a:rPr lang="zh-TW" altLang="en-US" dirty="0"/>
              <a:t>余建新</a:t>
            </a:r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915" r="36405" b="43026"/>
          <a:stretch/>
        </p:blipFill>
        <p:spPr>
          <a:xfrm>
            <a:off x="3373500" y="316016"/>
            <a:ext cx="1050148" cy="765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3" name="橢圓 172"/>
          <p:cNvSpPr/>
          <p:nvPr/>
        </p:nvSpPr>
        <p:spPr>
          <a:xfrm>
            <a:off x="4278346" y="2327767"/>
            <a:ext cx="1219885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4" name="文字方塊 173"/>
          <p:cNvSpPr txBox="1"/>
          <p:nvPr/>
        </p:nvSpPr>
        <p:spPr>
          <a:xfrm>
            <a:off x="4325846" y="2333272"/>
            <a:ext cx="11224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Newslink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Investment INC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4017856" y="2859601"/>
            <a:ext cx="1551350" cy="4423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88" name="文字方塊 187"/>
          <p:cNvSpPr txBox="1"/>
          <p:nvPr/>
        </p:nvSpPr>
        <p:spPr>
          <a:xfrm>
            <a:off x="4017179" y="2971014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Star Media Limited, BVI</a:t>
            </a:r>
            <a:endParaRPr lang="en-US" altLang="zh-TW" sz="1050" b="1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95" name="圖片 194"/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008" r="29967" b="48906"/>
          <a:stretch/>
        </p:blipFill>
        <p:spPr>
          <a:xfrm>
            <a:off x="5540527" y="1420749"/>
            <a:ext cx="516806" cy="6248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4" name="文字方塊 213"/>
          <p:cNvSpPr txBox="1"/>
          <p:nvPr/>
        </p:nvSpPr>
        <p:spPr>
          <a:xfrm>
            <a:off x="5303424" y="194125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1000" b="1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en-US" altLang="zh-TW" dirty="0"/>
              <a:t>YU, Chi-Chung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Father </a:t>
            </a:r>
            <a:r>
              <a:rPr lang="zh-TW" altLang="en-US" dirty="0"/>
              <a:t>余紀忠</a:t>
            </a:r>
          </a:p>
        </p:txBody>
      </p:sp>
      <p:sp>
        <p:nvSpPr>
          <p:cNvPr id="285" name="橢圓 284"/>
          <p:cNvSpPr/>
          <p:nvPr/>
        </p:nvSpPr>
        <p:spPr>
          <a:xfrm>
            <a:off x="2610492" y="2485317"/>
            <a:ext cx="1158125" cy="656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86" name="文字方塊 285"/>
          <p:cNvSpPr txBox="1"/>
          <p:nvPr/>
        </p:nvSpPr>
        <p:spPr>
          <a:xfrm>
            <a:off x="2403060" y="2559698"/>
            <a:ext cx="153416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COSTA GROUP </a:t>
            </a:r>
            <a:endParaRPr lang="en-US" altLang="zh-TW" sz="10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TRADING LIMITED, </a:t>
            </a:r>
          </a:p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BVI</a:t>
            </a:r>
            <a:endParaRPr lang="en-US" altLang="zh-TW" sz="1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4" name="橢圓 323"/>
          <p:cNvSpPr/>
          <p:nvPr/>
        </p:nvSpPr>
        <p:spPr>
          <a:xfrm>
            <a:off x="838760" y="4371580"/>
            <a:ext cx="1431781" cy="677253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25" name="文字方塊 324"/>
          <p:cNvSpPr txBox="1"/>
          <p:nvPr/>
        </p:nvSpPr>
        <p:spPr>
          <a:xfrm>
            <a:off x="944945" y="4399684"/>
            <a:ext cx="127150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Power TV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Holdings Limited</a:t>
            </a: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註冊地址</a:t>
            </a:r>
            <a:r>
              <a:rPr lang="en-US" altLang="zh-TW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10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中天電視</a:t>
            </a:r>
            <a:endParaRPr lang="zh-TW" altLang="en-US" sz="10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10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668" t="21470" r="32426" b="63173"/>
          <a:stretch/>
        </p:blipFill>
        <p:spPr>
          <a:xfrm>
            <a:off x="1047797" y="981811"/>
            <a:ext cx="888108" cy="6699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8" name="文字方塊 427"/>
          <p:cNvSpPr txBox="1"/>
          <p:nvPr/>
        </p:nvSpPr>
        <p:spPr>
          <a:xfrm>
            <a:off x="1208900" y="156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彭玉滿</a:t>
            </a:r>
            <a:endParaRPr lang="zh-TW" altLang="en-US" sz="10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50" name="橢圓 449"/>
          <p:cNvSpPr/>
          <p:nvPr/>
        </p:nvSpPr>
        <p:spPr>
          <a:xfrm>
            <a:off x="3177268" y="3434799"/>
            <a:ext cx="2135542" cy="5251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51" name="文字方塊 450"/>
          <p:cNvSpPr txBox="1"/>
          <p:nvPr/>
        </p:nvSpPr>
        <p:spPr>
          <a:xfrm>
            <a:off x="3311136" y="3503002"/>
            <a:ext cx="18678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China Connections Centre </a:t>
            </a: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Co., Limited, Cayman Island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88" name="圖片 487"/>
          <p:cNvPicPr>
            <a:picLocks noChangeAspect="1"/>
          </p:cNvPicPr>
          <p:nvPr/>
        </p:nvPicPr>
        <p:blipFill rotWithShape="1"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Marker/>
                    </a14:imgEffect>
                    <a14:imgEffect>
                      <a14:brightnessContrast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507" r="15582" b="57892"/>
          <a:stretch/>
        </p:blipFill>
        <p:spPr>
          <a:xfrm>
            <a:off x="2726564" y="4442249"/>
            <a:ext cx="749767" cy="7664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4" name="文字方塊 493"/>
          <p:cNvSpPr txBox="1"/>
          <p:nvPr/>
        </p:nvSpPr>
        <p:spPr>
          <a:xfrm>
            <a:off x="2591438" y="508345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中天董事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平秀琳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00" b="1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《</a:t>
            </a:r>
            <a:r>
              <a:rPr lang="zh-TW" altLang="en-US" sz="1000" b="1" dirty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新聞深喉嚨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主持人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政大新聞所碩士</a:t>
            </a:r>
            <a:endParaRPr lang="zh-TW" altLang="en-US" sz="1000" b="1" dirty="0">
              <a:solidFill>
                <a:schemeClr val="accent5">
                  <a:lumMod val="7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232524" y="2129369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ea typeface="Adobe 繁黑體 Std B" pitchFamily="34" charset="-120"/>
              </a:rPr>
              <a:t>50.29%</a:t>
            </a:r>
            <a:endParaRPr lang="zh-TW" altLang="en-US" sz="1000" dirty="0">
              <a:ea typeface="Adobe 繁黑體 Std B" pitchFamily="34" charset="-120"/>
            </a:endParaRPr>
          </a:p>
        </p:txBody>
      </p:sp>
      <p:sp>
        <p:nvSpPr>
          <p:cNvPr id="500" name="矩形 499"/>
          <p:cNvSpPr/>
          <p:nvPr/>
        </p:nvSpPr>
        <p:spPr>
          <a:xfrm rot="18047123">
            <a:off x="989332" y="1960517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ea typeface="Adobe 繁黑體 Std B" pitchFamily="34" charset="-120"/>
              </a:rPr>
              <a:t>15.79%</a:t>
            </a:r>
            <a:endParaRPr lang="zh-TW" altLang="en-US" sz="1000" dirty="0">
              <a:ea typeface="Adobe 繁黑體 Std B" pitchFamily="34" charset="-120"/>
            </a:endParaRPr>
          </a:p>
        </p:txBody>
      </p:sp>
      <p:cxnSp>
        <p:nvCxnSpPr>
          <p:cNvPr id="505" name="直線單箭頭接點 504"/>
          <p:cNvCxnSpPr/>
          <p:nvPr/>
        </p:nvCxnSpPr>
        <p:spPr>
          <a:xfrm flipV="1">
            <a:off x="1309094" y="2186511"/>
            <a:ext cx="1454795" cy="6003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 rot="20470697">
            <a:off x="2186780" y="2281779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6.82%</a:t>
            </a:r>
            <a:endParaRPr lang="zh-TW" altLang="en-US" sz="1000" dirty="0"/>
          </a:p>
        </p:txBody>
      </p:sp>
      <p:cxnSp>
        <p:nvCxnSpPr>
          <p:cNvPr id="518" name="直線單箭頭接點 517"/>
          <p:cNvCxnSpPr/>
          <p:nvPr/>
        </p:nvCxnSpPr>
        <p:spPr>
          <a:xfrm flipV="1">
            <a:off x="1272057" y="2206856"/>
            <a:ext cx="645769" cy="4233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矩形 519"/>
          <p:cNvSpPr/>
          <p:nvPr/>
        </p:nvSpPr>
        <p:spPr>
          <a:xfrm rot="19611947">
            <a:off x="1345789" y="2225643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6.59%</a:t>
            </a:r>
            <a:endParaRPr lang="zh-TW" altLang="en-US" sz="1000" dirty="0"/>
          </a:p>
        </p:txBody>
      </p:sp>
      <p:sp>
        <p:nvSpPr>
          <p:cNvPr id="531" name="矩形 530"/>
          <p:cNvSpPr/>
          <p:nvPr/>
        </p:nvSpPr>
        <p:spPr>
          <a:xfrm rot="3322204">
            <a:off x="1370597" y="2856214"/>
            <a:ext cx="407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25%</a:t>
            </a:r>
            <a:endParaRPr lang="zh-TW" altLang="en-US" sz="1000" dirty="0"/>
          </a:p>
        </p:txBody>
      </p:sp>
      <p:sp>
        <p:nvSpPr>
          <p:cNvPr id="532" name="矩形 531"/>
          <p:cNvSpPr/>
          <p:nvPr/>
        </p:nvSpPr>
        <p:spPr>
          <a:xfrm rot="18761918">
            <a:off x="1903784" y="3072352"/>
            <a:ext cx="407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25%</a:t>
            </a:r>
            <a:endParaRPr lang="zh-TW" altLang="en-US" sz="1000" dirty="0"/>
          </a:p>
        </p:txBody>
      </p:sp>
      <p:sp>
        <p:nvSpPr>
          <p:cNvPr id="533" name="矩形 532"/>
          <p:cNvSpPr/>
          <p:nvPr/>
        </p:nvSpPr>
        <p:spPr>
          <a:xfrm rot="18079040">
            <a:off x="1680437" y="2825415"/>
            <a:ext cx="407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/>
              <a:t>25%</a:t>
            </a:r>
            <a:endParaRPr lang="zh-TW" altLang="en-US" sz="1000" dirty="0"/>
          </a:p>
        </p:txBody>
      </p:sp>
      <p:sp>
        <p:nvSpPr>
          <p:cNvPr id="537" name="文字方塊 536"/>
          <p:cNvSpPr txBox="1"/>
          <p:nvPr/>
        </p:nvSpPr>
        <p:spPr>
          <a:xfrm>
            <a:off x="7261726" y="204402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?</a:t>
            </a:r>
            <a:endParaRPr lang="zh-TW" altLang="en-US" sz="32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539" name="直線單箭頭接點 538"/>
          <p:cNvCxnSpPr/>
          <p:nvPr/>
        </p:nvCxnSpPr>
        <p:spPr>
          <a:xfrm>
            <a:off x="4887057" y="6328336"/>
            <a:ext cx="4551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6025875" y="3417910"/>
            <a:ext cx="133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中國時報文化</a:t>
            </a:r>
            <a:endParaRPr lang="en-US" altLang="zh-TW" sz="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監察人黃樹德</a:t>
            </a:r>
            <a:endParaRPr lang="en-US" altLang="zh-TW" sz="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所代表法人諾威斯</a:t>
            </a:r>
            <a:r>
              <a:rPr lang="en-US" altLang="zh-TW" sz="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僑外資</a:t>
            </a:r>
            <a:r>
              <a:rPr lang="en-US" altLang="zh-TW" sz="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51" name="橢圓 550"/>
          <p:cNvSpPr/>
          <p:nvPr/>
        </p:nvSpPr>
        <p:spPr>
          <a:xfrm>
            <a:off x="3955445" y="6159597"/>
            <a:ext cx="1104076" cy="4692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52" name="文字方塊 551"/>
          <p:cNvSpPr txBox="1"/>
          <p:nvPr/>
        </p:nvSpPr>
        <p:spPr>
          <a:xfrm>
            <a:off x="4145845" y="6267271"/>
            <a:ext cx="7232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友聯產險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89" name="橢圓 588"/>
          <p:cNvSpPr/>
          <p:nvPr/>
        </p:nvSpPr>
        <p:spPr>
          <a:xfrm>
            <a:off x="3726532" y="5054796"/>
            <a:ext cx="2131601" cy="3033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90" name="文字方塊 589"/>
          <p:cNvSpPr txBox="1"/>
          <p:nvPr/>
        </p:nvSpPr>
        <p:spPr>
          <a:xfrm>
            <a:off x="3875626" y="5102850"/>
            <a:ext cx="1982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Hot-Want 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Company Limited 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91" name="橢圓 590"/>
          <p:cNvSpPr/>
          <p:nvPr/>
        </p:nvSpPr>
        <p:spPr>
          <a:xfrm>
            <a:off x="3741802" y="5542743"/>
            <a:ext cx="1313728" cy="4971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92" name="文字方塊 591"/>
          <p:cNvSpPr txBox="1"/>
          <p:nvPr/>
        </p:nvSpPr>
        <p:spPr>
          <a:xfrm>
            <a:off x="3841735" y="5664380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Twitcher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Limited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95" name="橢圓 594"/>
          <p:cNvSpPr/>
          <p:nvPr/>
        </p:nvSpPr>
        <p:spPr>
          <a:xfrm>
            <a:off x="5093593" y="5428517"/>
            <a:ext cx="1368152" cy="4971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96" name="文字方塊 595"/>
          <p:cNvSpPr txBox="1"/>
          <p:nvPr/>
        </p:nvSpPr>
        <p:spPr>
          <a:xfrm>
            <a:off x="5237608" y="5482774"/>
            <a:ext cx="11576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Eindrich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Szwart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Limited 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98" name="橢圓 597"/>
          <p:cNvSpPr/>
          <p:nvPr/>
        </p:nvSpPr>
        <p:spPr>
          <a:xfrm>
            <a:off x="6572013" y="5224379"/>
            <a:ext cx="1656183" cy="4971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99" name="文字方塊 598"/>
          <p:cNvSpPr txBox="1"/>
          <p:nvPr/>
        </p:nvSpPr>
        <p:spPr>
          <a:xfrm>
            <a:off x="6792229" y="5269111"/>
            <a:ext cx="12827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 err="1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Sealand</a:t>
            </a:r>
            <a:r>
              <a:rPr lang="en-US" altLang="zh-TW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 Logistics 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Solutions Limited 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600" name="直線單箭頭接點 599"/>
          <p:cNvCxnSpPr>
            <a:stCxn id="598" idx="2"/>
          </p:cNvCxnSpPr>
          <p:nvPr/>
        </p:nvCxnSpPr>
        <p:spPr>
          <a:xfrm flipH="1" flipV="1">
            <a:off x="5755472" y="5272442"/>
            <a:ext cx="816541" cy="2005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橢圓 603"/>
          <p:cNvSpPr/>
          <p:nvPr/>
        </p:nvSpPr>
        <p:spPr>
          <a:xfrm>
            <a:off x="5369318" y="6032196"/>
            <a:ext cx="1534085" cy="5922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05" name="文字方塊 604"/>
          <p:cNvSpPr txBox="1"/>
          <p:nvPr/>
        </p:nvSpPr>
        <p:spPr>
          <a:xfrm>
            <a:off x="5534049" y="6143305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旺旺建設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僑外資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西寧北路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72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號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樓</a:t>
            </a:r>
            <a:endParaRPr lang="zh-TW" altLang="en-US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09" name="橢圓 608"/>
          <p:cNvSpPr/>
          <p:nvPr/>
        </p:nvSpPr>
        <p:spPr>
          <a:xfrm>
            <a:off x="7284269" y="5796243"/>
            <a:ext cx="1183811" cy="469264"/>
          </a:xfrm>
          <a:prstGeom prst="ellipse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10" name="文字方塊 609"/>
          <p:cNvSpPr txBox="1"/>
          <p:nvPr/>
        </p:nvSpPr>
        <p:spPr>
          <a:xfrm>
            <a:off x="7400104" y="590703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王道旺台媒體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9" name="文字方塊 618"/>
          <p:cNvSpPr txBox="1"/>
          <p:nvPr/>
        </p:nvSpPr>
        <p:spPr>
          <a:xfrm>
            <a:off x="4727026" y="449867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?</a:t>
            </a:r>
            <a:endParaRPr lang="zh-TW" altLang="en-US" sz="24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3" name="文字方塊 622"/>
          <p:cNvSpPr txBox="1"/>
          <p:nvPr/>
        </p:nvSpPr>
        <p:spPr>
          <a:xfrm>
            <a:off x="6697122" y="146064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?</a:t>
            </a:r>
            <a:endParaRPr lang="zh-TW" altLang="en-US" sz="20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9" name="矩形 628"/>
          <p:cNvSpPr/>
          <p:nvPr/>
        </p:nvSpPr>
        <p:spPr>
          <a:xfrm>
            <a:off x="7059456" y="1600595"/>
            <a:ext cx="1336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旺嘉事業</a:t>
            </a:r>
            <a:endParaRPr lang="en-US" altLang="zh-TW" sz="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800" dirty="0" smtClean="0">
                <a:latin typeface="Adobe 繁黑體 Std B" pitchFamily="34" charset="-120"/>
                <a:ea typeface="Adobe 繁黑體 Std B" pitchFamily="34" charset="-120"/>
              </a:rPr>
              <a:t>法人代表蔡紹中</a:t>
            </a:r>
            <a:endParaRPr lang="zh-TW" altLang="en-US" sz="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4" name="橢圓 153"/>
          <p:cNvSpPr/>
          <p:nvPr/>
        </p:nvSpPr>
        <p:spPr>
          <a:xfrm>
            <a:off x="1053973" y="172500"/>
            <a:ext cx="2422358" cy="7890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55" name="矩形 154"/>
          <p:cNvSpPr/>
          <p:nvPr/>
        </p:nvSpPr>
        <p:spPr>
          <a:xfrm>
            <a:off x="1235641" y="255830"/>
            <a:ext cx="20697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根據天眼查</a:t>
            </a:r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搜尋結果中共國境內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蔡紹中在有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154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家公司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蔡旺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家有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150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家公司</a:t>
            </a:r>
            <a:endParaRPr lang="en-US" altLang="zh-TW" sz="105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蔡衍明有</a:t>
            </a:r>
            <a:r>
              <a:rPr lang="en-US" altLang="zh-TW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8</a:t>
            </a:r>
            <a:r>
              <a:rPr lang="zh-TW" altLang="en-US" sz="105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家公司</a:t>
            </a:r>
            <a:endParaRPr lang="en-US" altLang="zh-TW" sz="105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8" name="直線單箭頭接點 157"/>
          <p:cNvCxnSpPr/>
          <p:nvPr/>
        </p:nvCxnSpPr>
        <p:spPr>
          <a:xfrm>
            <a:off x="3040090" y="878829"/>
            <a:ext cx="15513" cy="1532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610" y="224414"/>
            <a:ext cx="4248472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dobe 繁黑體 Std B" pitchFamily="34" charset="-120"/>
                <a:ea typeface="Adobe 繁黑體 Std B" pitchFamily="34" charset="-120"/>
              </a:rPr>
              <a:t>資料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來源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San Want Holdings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Limited,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Barbados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巴貝多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商神旺控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股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2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2"/>
              </a:rPr>
              <a:t>offshoreleaks.icij.org/nodes/101728825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China Times (BVI) Ltd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3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3"/>
              </a:rPr>
              <a:t>offshoreleaks.icij.org/nodes/130312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COSTA GROUP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TRADING 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LIMITED,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BVI</a:t>
            </a: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4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4"/>
              </a:rPr>
              <a:t>offshoreleaks.icij.org/nodes/133221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POWER TV HOLDINGS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LIMITED</a:t>
            </a:r>
          </a:p>
          <a:p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NO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. 25 MING -CHUAN E. ROAD SECTION 6, TAIPEI TAIWAN</a:t>
            </a: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台北市民權東路六段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25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5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5"/>
              </a:rPr>
              <a:t>offshoreleaks.icij.org/nodes/77294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CHINA CONNECTIONS CENTRE CO.,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LIMITED</a:t>
            </a:r>
          </a:p>
          <a:p>
            <a:r>
              <a:rPr lang="en-US" altLang="zh-TW" sz="1200" dirty="0">
                <a:hlinkClick r:id="rId6"/>
              </a:rPr>
              <a:t>https://</a:t>
            </a:r>
            <a:r>
              <a:rPr lang="en-US" altLang="zh-TW" sz="1200" dirty="0" smtClean="0">
                <a:hlinkClick r:id="rId6"/>
              </a:rPr>
              <a:t>offshoreleaks.icij.org/nodes/170421</a:t>
            </a:r>
            <a:endParaRPr lang="en-US" altLang="zh-TW" sz="1200" dirty="0" smtClean="0"/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NEWSLINK INVESTMENT INC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7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7"/>
              </a:rPr>
              <a:t>offshoreleaks.icij.org/nodes/126286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CTI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INCORPORATION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8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8"/>
              </a:rPr>
              <a:t>offshoreleaks.icij.org/nodes/72284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Want </a:t>
            </a:r>
            <a:r>
              <a:rPr lang="en-US" altLang="zh-TW" sz="1200" dirty="0" err="1"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 Holdings 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Limited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, Singapore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新加坡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商旺旺控股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有限公司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9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9"/>
              </a:rPr>
              <a:t>www.timesbusinessdirectory.com/companies/want-want-holdings-ltd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8355" y="548680"/>
            <a:ext cx="4953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中共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國上海市閔行區紅松東路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1088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號 </a:t>
            </a:r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No.1088 </a:t>
            </a:r>
            <a:r>
              <a:rPr lang="en-US" altLang="zh-TW" sz="1200" dirty="0" err="1">
                <a:latin typeface="Adobe 繁黑體 Std B" pitchFamily="34" charset="-120"/>
                <a:ea typeface="Adobe 繁黑體 Std B" pitchFamily="34" charset="-120"/>
              </a:rPr>
              <a:t>Hhong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 Song Dong Road Shanghai CHINA 201103</a:t>
            </a: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0"/>
              </a:rPr>
              <a:t>https://offshoreleaks.icij.org/nodes/51221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台北市萬華區大理街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132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1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11"/>
              </a:rPr>
              <a:t>findbiz.nat.gov.tw/fts/query/QueryList/queryList.do;jsessionid=EB56767D61BFEEDF82A1CDF6DEF95C6B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台北市大同區西寧北路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72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2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12"/>
              </a:rPr>
              <a:t>findbiz.nat.gov.tw/fts/query/QueryList/queryList.do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8609" y="3898241"/>
            <a:ext cx="3442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Tsai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en-US" altLang="zh-TW" sz="1200" dirty="0" err="1">
                <a:latin typeface="Adobe 繁黑體 Std B" pitchFamily="34" charset="-120"/>
                <a:ea typeface="Adobe 繁黑體 Std B" pitchFamily="34" charset="-120"/>
              </a:rPr>
              <a:t>Eng-Meng</a:t>
            </a:r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0"/>
              </a:rPr>
              <a:t>https://offshoreleaks.icij.org/nodes/51221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TSAI Shao-Chung</a:t>
            </a: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3"/>
              </a:rPr>
              <a:t>https://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13"/>
              </a:rPr>
              <a:t>offshoreleaks.icij.org/nodes/89855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de-DE" altLang="zh-TW" sz="1200" dirty="0">
                <a:latin typeface="Adobe 繁黑體 Std B" pitchFamily="34" charset="-120"/>
                <a:ea typeface="Adobe 繁黑體 Std B" pitchFamily="34" charset="-120"/>
              </a:rPr>
              <a:t>YU, Chien-Shin aka Albert Yu</a:t>
            </a:r>
          </a:p>
          <a:p>
            <a:r>
              <a:rPr lang="de-DE" altLang="zh-TW" sz="1200" dirty="0">
                <a:latin typeface="Adobe 繁黑體 Std B" pitchFamily="34" charset="-120"/>
                <a:ea typeface="Adobe 繁黑體 Std B" pitchFamily="34" charset="-120"/>
                <a:hlinkClick r:id="rId14"/>
              </a:rPr>
              <a:t>https://</a:t>
            </a:r>
            <a:r>
              <a:rPr lang="de-DE" altLang="zh-TW" sz="1200" dirty="0" smtClean="0">
                <a:latin typeface="Adobe 繁黑體 Std B" pitchFamily="34" charset="-120"/>
                <a:ea typeface="Adobe 繁黑體 Std B" pitchFamily="34" charset="-120"/>
                <a:hlinkClick r:id="rId14"/>
              </a:rPr>
              <a:t>offshoreleaks.icij.org/nodes/44007</a:t>
            </a:r>
            <a:r>
              <a:rPr lang="de-DE" altLang="zh-TW" sz="1200" dirty="0" smtClean="0">
                <a:latin typeface="Adobe 繁黑體 Std B" pitchFamily="34" charset="-120"/>
                <a:ea typeface="Adobe 繁黑體 Std B" pitchFamily="34" charset="-120"/>
              </a:rPr>
              <a:t>   </a:t>
            </a:r>
            <a:endParaRPr lang="de-DE" altLang="zh-TW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480" y="5805264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年報 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Annual Report _Want </a:t>
            </a:r>
            <a:r>
              <a:rPr lang="en-US" altLang="zh-TW" sz="1200" dirty="0" err="1">
                <a:latin typeface="Adobe 繁黑體 Std B" pitchFamily="34" charset="-120"/>
                <a:ea typeface="Adobe 繁黑體 Std B" pitchFamily="34" charset="-120"/>
              </a:rPr>
              <a:t>Want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 China Holdings Limited, Cayman Island 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開</a:t>
            </a:r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曼群島商中國旺旺控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股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5"/>
              </a:rPr>
              <a:t>http://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  <a:hlinkClick r:id="rId15"/>
              </a:rPr>
              <a:t>www.want-want.com/upload/Investor/C16020406.pdf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zh-TW" altLang="en-US" sz="12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  <a:hlinkClick r:id="rId16"/>
              </a:rPr>
              <a:t>http://www.want-want.com/en/investor/Report_74029018386530304.aspx</a:t>
            </a:r>
            <a:r>
              <a:rPr lang="en-US" altLang="zh-TW" sz="1200" dirty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4708609" y="2636912"/>
            <a:ext cx="4953000" cy="11156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天眼查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_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關鍵字：旺旺、蔡衍明、蔡绍中、蔡旺家、李玉生</a:t>
            </a: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000" dirty="0">
                <a:latin typeface="Adobe 繁黑體 Std B" pitchFamily="34" charset="-120"/>
                <a:ea typeface="Adobe 繁黑體 Std B" pitchFamily="34" charset="-120"/>
                <a:hlinkClick r:id="rId17"/>
              </a:rPr>
              <a:t>https://itunes.apple.com/cn/app/%</a:t>
            </a:r>
            <a:r>
              <a:rPr lang="en-US" altLang="zh-TW" sz="1000" dirty="0" smtClean="0">
                <a:latin typeface="Adobe 繁黑體 Std B" pitchFamily="34" charset="-120"/>
                <a:ea typeface="Adobe 繁黑體 Std B" pitchFamily="34" charset="-120"/>
                <a:hlinkClick r:id="rId17"/>
              </a:rPr>
              <a:t>E5%A4%A9%E7%9C%BC%E6%9F%A5/id1048918751?mt=8</a:t>
            </a:r>
            <a:r>
              <a:rPr lang="zh-TW" altLang="en-US" sz="1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200" dirty="0">
                <a:latin typeface="Adobe 繁黑體 Std B" pitchFamily="34" charset="-120"/>
                <a:ea typeface="Adobe 繁黑體 Std B" pitchFamily="34" charset="-120"/>
              </a:rPr>
              <a:t>企查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查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_</a:t>
            </a:r>
            <a:r>
              <a:rPr lang="zh-CN" altLang="en-US" sz="1200" dirty="0">
                <a:latin typeface="Adobe 繁黑體 Std B" pitchFamily="34" charset="-120"/>
                <a:ea typeface="Adobe 繁黑體 Std B" pitchFamily="34" charset="-120"/>
              </a:rPr>
              <a:t>上海旺旺食品集团</a:t>
            </a:r>
            <a:r>
              <a:rPr lang="zh-CN" altLang="en-US" sz="1200" dirty="0" smtClean="0">
                <a:latin typeface="Adobe 繁黑體 Std B" pitchFamily="34" charset="-120"/>
                <a:ea typeface="Adobe 繁黑體 Std B" pitchFamily="34" charset="-120"/>
              </a:rPr>
              <a:t>有限公司</a:t>
            </a:r>
            <a:endParaRPr lang="en-US" altLang="zh-CN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1050" dirty="0">
                <a:latin typeface="Adobe 繁黑體 Std B" pitchFamily="34" charset="-120"/>
                <a:ea typeface="Adobe 繁黑體 Std B" pitchFamily="34" charset="-120"/>
                <a:hlinkClick r:id="rId18"/>
              </a:rPr>
              <a:t>https://</a:t>
            </a:r>
            <a:r>
              <a:rPr lang="en-US" altLang="zh-TW" sz="1050" dirty="0" smtClean="0">
                <a:latin typeface="Adobe 繁黑體 Std B" pitchFamily="34" charset="-120"/>
                <a:ea typeface="Adobe 繁黑體 Std B" pitchFamily="34" charset="-120"/>
                <a:hlinkClick r:id="rId18"/>
              </a:rPr>
              <a:t>www.qichacha.com/firm_eb5c1fd470a5e53ab531544cca5258b7.html</a:t>
            </a:r>
            <a:r>
              <a:rPr lang="zh-TW" altLang="en-US" sz="105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105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8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1024</Words>
  <Application>Microsoft Office PowerPoint</Application>
  <PresentationFormat>A4 紙張 (210x297 公釐)</PresentationFormat>
  <Paragraphs>265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Harpre Ke</cp:lastModifiedBy>
  <cp:revision>99</cp:revision>
  <dcterms:created xsi:type="dcterms:W3CDTF">2019-04-11T05:21:15Z</dcterms:created>
  <dcterms:modified xsi:type="dcterms:W3CDTF">2019-04-18T11:07:00Z</dcterms:modified>
</cp:coreProperties>
</file>