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7A2"/>
    <a:srgbClr val="FF6D9E"/>
    <a:srgbClr val="009BD2"/>
    <a:srgbClr val="0094C8"/>
    <a:srgbClr val="04CEB6"/>
    <a:srgbClr val="00D25F"/>
    <a:srgbClr val="0BC556"/>
    <a:srgbClr val="11C1FF"/>
    <a:srgbClr val="00C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1386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9576-94A4-4A69-B173-F1C477D3C7D0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8894-0A4C-4639-B25C-E9A8677D0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83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9576-94A4-4A69-B173-F1C477D3C7D0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8894-0A4C-4639-B25C-E9A8677D0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30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9576-94A4-4A69-B173-F1C477D3C7D0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8894-0A4C-4639-B25C-E9A8677D0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63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9576-94A4-4A69-B173-F1C477D3C7D0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8894-0A4C-4639-B25C-E9A8677D0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55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9576-94A4-4A69-B173-F1C477D3C7D0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8894-0A4C-4639-B25C-E9A8677D0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06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9576-94A4-4A69-B173-F1C477D3C7D0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8894-0A4C-4639-B25C-E9A8677D0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51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9576-94A4-4A69-B173-F1C477D3C7D0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8894-0A4C-4639-B25C-E9A8677D0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57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9576-94A4-4A69-B173-F1C477D3C7D0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8894-0A4C-4639-B25C-E9A8677D0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8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9576-94A4-4A69-B173-F1C477D3C7D0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8894-0A4C-4639-B25C-E9A8677D0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87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9576-94A4-4A69-B173-F1C477D3C7D0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8894-0A4C-4639-B25C-E9A8677D0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88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9576-94A4-4A69-B173-F1C477D3C7D0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8894-0A4C-4639-B25C-E9A8677D0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00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E9576-94A4-4A69-B173-F1C477D3C7D0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D8894-0A4C-4639-B25C-E9A8677D08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2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microsoft.com/office/2007/relationships/hdphoto" Target="../media/hdphoto8.wdp"/><Relationship Id="rId26" Type="http://schemas.openxmlformats.org/officeDocument/2006/relationships/image" Target="../media/image14.jpeg"/><Relationship Id="rId3" Type="http://schemas.microsoft.com/office/2007/relationships/hdphoto" Target="../media/hdphoto1.wdp"/><Relationship Id="rId21" Type="http://schemas.openxmlformats.org/officeDocument/2006/relationships/image" Target="../media/image11.jpeg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5" Type="http://schemas.microsoft.com/office/2007/relationships/hdphoto" Target="../media/hdphoto11.wdp"/><Relationship Id="rId2" Type="http://schemas.openxmlformats.org/officeDocument/2006/relationships/image" Target="../media/image1.png"/><Relationship Id="rId16" Type="http://schemas.openxmlformats.org/officeDocument/2006/relationships/image" Target="../media/image8.jpeg"/><Relationship Id="rId20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24" Type="http://schemas.openxmlformats.org/officeDocument/2006/relationships/image" Target="../media/image13.png"/><Relationship Id="rId5" Type="http://schemas.microsoft.com/office/2007/relationships/hdphoto" Target="../media/hdphoto2.wdp"/><Relationship Id="rId15" Type="http://schemas.microsoft.com/office/2007/relationships/hdphoto" Target="../media/hdphoto7.wdp"/><Relationship Id="rId23" Type="http://schemas.microsoft.com/office/2007/relationships/hdphoto" Target="../media/hdphoto10.wdp"/><Relationship Id="rId10" Type="http://schemas.openxmlformats.org/officeDocument/2006/relationships/image" Target="../media/image5.png"/><Relationship Id="rId19" Type="http://schemas.openxmlformats.org/officeDocument/2006/relationships/image" Target="../media/image10.png"/><Relationship Id="rId4" Type="http://schemas.openxmlformats.org/officeDocument/2006/relationships/image" Target="../media/image2.jpeg"/><Relationship Id="rId9" Type="http://schemas.microsoft.com/office/2007/relationships/hdphoto" Target="../media/hdphoto4.wdp"/><Relationship Id="rId14" Type="http://schemas.openxmlformats.org/officeDocument/2006/relationships/image" Target="../media/image7.png"/><Relationship Id="rId22" Type="http://schemas.openxmlformats.org/officeDocument/2006/relationships/image" Target="../media/image12.jpeg"/><Relationship Id="rId27" Type="http://schemas.microsoft.com/office/2007/relationships/hdphoto" Target="../media/hdphoto1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6.wdp"/><Relationship Id="rId18" Type="http://schemas.microsoft.com/office/2007/relationships/hdphoto" Target="../media/hdphoto8.wdp"/><Relationship Id="rId3" Type="http://schemas.microsoft.com/office/2007/relationships/hdphoto" Target="../media/hdphoto1.wdp"/><Relationship Id="rId21" Type="http://schemas.openxmlformats.org/officeDocument/2006/relationships/image" Target="../media/image11.jpeg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5" Type="http://schemas.microsoft.com/office/2007/relationships/hdphoto" Target="../media/hdphoto11.wdp"/><Relationship Id="rId2" Type="http://schemas.openxmlformats.org/officeDocument/2006/relationships/image" Target="../media/image1.png"/><Relationship Id="rId16" Type="http://schemas.openxmlformats.org/officeDocument/2006/relationships/image" Target="../media/image16.jpeg"/><Relationship Id="rId20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24" Type="http://schemas.openxmlformats.org/officeDocument/2006/relationships/image" Target="../media/image13.png"/><Relationship Id="rId5" Type="http://schemas.microsoft.com/office/2007/relationships/hdphoto" Target="../media/hdphoto2.wdp"/><Relationship Id="rId15" Type="http://schemas.microsoft.com/office/2007/relationships/hdphoto" Target="../media/hdphoto7.wdp"/><Relationship Id="rId23" Type="http://schemas.microsoft.com/office/2007/relationships/hdphoto" Target="../media/hdphoto10.wdp"/><Relationship Id="rId10" Type="http://schemas.openxmlformats.org/officeDocument/2006/relationships/image" Target="../media/image5.png"/><Relationship Id="rId19" Type="http://schemas.openxmlformats.org/officeDocument/2006/relationships/image" Target="../media/image10.png"/><Relationship Id="rId4" Type="http://schemas.openxmlformats.org/officeDocument/2006/relationships/image" Target="../media/image2.jpeg"/><Relationship Id="rId9" Type="http://schemas.microsoft.com/office/2007/relationships/hdphoto" Target="../media/hdphoto13.wdp"/><Relationship Id="rId14" Type="http://schemas.openxmlformats.org/officeDocument/2006/relationships/image" Target="../media/image7.png"/><Relationship Id="rId22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ãTAIWAN ICONãçåçæå°çµæ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614"/>
          <a:stretch/>
        </p:blipFill>
        <p:spPr bwMode="auto">
          <a:xfrm>
            <a:off x="3632789" y="3500001"/>
            <a:ext cx="480565" cy="44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1540977" y="1763437"/>
            <a:ext cx="3692939" cy="7855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540976" y="5830179"/>
            <a:ext cx="3692941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915932" y="5964562"/>
            <a:ext cx="2860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習近平談話：九二共識</a:t>
            </a:r>
            <a:r>
              <a:rPr lang="en-US" altLang="zh-TW" sz="14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= </a:t>
            </a:r>
            <a:r>
              <a:rPr lang="zh-TW" altLang="en-US" sz="14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一個中國</a:t>
            </a:r>
            <a:endParaRPr lang="en-US" altLang="zh-TW" sz="1400" dirty="0" smtClean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14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對內對外都是中華人民共和國</a:t>
            </a:r>
            <a:endParaRPr lang="en-US" altLang="zh-TW" sz="1400" dirty="0" smtClean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282635" y="5829201"/>
            <a:ext cx="3470918" cy="7845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929321" y="5962363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台灣地區是</a:t>
            </a:r>
            <a:endParaRPr lang="en-US" altLang="zh-TW" sz="1400" dirty="0" smtClean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中華人民共和國的一部分</a:t>
            </a:r>
            <a:endParaRPr lang="en-US" altLang="zh-TW" sz="1400" dirty="0" smtClean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323745" y="4953288"/>
            <a:ext cx="1416765" cy="784575"/>
          </a:xfrm>
          <a:prstGeom prst="roundRect">
            <a:avLst/>
          </a:prstGeom>
          <a:noFill/>
          <a:ln>
            <a:solidFill>
              <a:srgbClr val="E587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16576" y="5068117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rgbClr val="D60000"/>
                </a:solidFill>
                <a:latin typeface="Adobe 黑体 Std R" pitchFamily="34" charset="-128"/>
                <a:ea typeface="Adobe 黑体 Std R" pitchFamily="34" charset="-128"/>
              </a:rPr>
              <a:t>台灣回歸</a:t>
            </a:r>
            <a:endParaRPr lang="en-US" altLang="zh-TW" sz="1400" dirty="0" smtClean="0">
              <a:solidFill>
                <a:srgbClr val="D60000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/>
            <a:r>
              <a:rPr lang="zh-TW" altLang="en-US" sz="1400" dirty="0" smtClean="0">
                <a:solidFill>
                  <a:srgbClr val="D60000"/>
                </a:solidFill>
                <a:latin typeface="Adobe 黑体 Std R" pitchFamily="34" charset="-128"/>
                <a:ea typeface="Adobe 黑体 Std R" pitchFamily="34" charset="-128"/>
              </a:rPr>
              <a:t>中華人民共和國</a:t>
            </a:r>
            <a:endParaRPr lang="en-US" altLang="zh-TW" sz="1400" dirty="0">
              <a:solidFill>
                <a:srgbClr val="D6000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85126" y="4953288"/>
            <a:ext cx="1868427" cy="773500"/>
          </a:xfrm>
          <a:prstGeom prst="roundRect">
            <a:avLst/>
          </a:prstGeom>
          <a:noFill/>
          <a:ln>
            <a:solidFill>
              <a:srgbClr val="E587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885126" y="5071031"/>
            <a:ext cx="1908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rgbClr val="D60000"/>
                </a:solidFill>
                <a:latin typeface="Adobe 黑体 Std R" pitchFamily="34" charset="-128"/>
                <a:ea typeface="Adobe 黑体 Std R" pitchFamily="34" charset="-128"/>
              </a:rPr>
              <a:t>台灣在中華人民共和國內施行特別行政區</a:t>
            </a:r>
            <a:endParaRPr lang="en-US" altLang="zh-TW" sz="1400" dirty="0" smtClean="0">
              <a:solidFill>
                <a:srgbClr val="D6000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001831" y="1894141"/>
            <a:ext cx="272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九二共識 </a:t>
            </a:r>
            <a:r>
              <a:rPr lang="en-US" altLang="zh-TW" sz="14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= </a:t>
            </a:r>
            <a:r>
              <a:rPr lang="zh-TW" altLang="en-US" sz="14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一個中國，各自表述</a:t>
            </a:r>
            <a:endParaRPr lang="en-US" altLang="zh-TW" sz="1400" dirty="0" smtClean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只對內表述為中華民國</a:t>
            </a:r>
            <a:endParaRPr lang="en-US" altLang="zh-TW" sz="1400" dirty="0" smtClean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548181" y="2621796"/>
            <a:ext cx="3685735" cy="878205"/>
          </a:xfrm>
          <a:prstGeom prst="round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455528" y="2801870"/>
            <a:ext cx="390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蔡英文認為：習近平談話表明</a:t>
            </a:r>
            <a:endParaRPr lang="en-US" altLang="zh-TW" sz="1400" dirty="0" smtClean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九二共識 </a:t>
            </a:r>
            <a:r>
              <a:rPr lang="en-US" altLang="zh-TW" sz="14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=</a:t>
            </a:r>
            <a:r>
              <a:rPr lang="zh-TW" altLang="en-US" sz="14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 一國兩制</a:t>
            </a:r>
            <a:endParaRPr lang="en-US" altLang="zh-TW" sz="1400" dirty="0" smtClean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5289623" y="2621797"/>
            <a:ext cx="3453893" cy="840564"/>
          </a:xfrm>
          <a:prstGeom prst="round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814493" y="2694663"/>
            <a:ext cx="24016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拒絕習近平之九二共識</a:t>
            </a:r>
            <a:endParaRPr lang="en-US" altLang="zh-TW" sz="1400" dirty="0" smtClean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拒絕一國兩制</a:t>
            </a:r>
            <a:endParaRPr lang="en-US" altLang="zh-TW" sz="1400" dirty="0" smtClean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/>
            <a:r>
              <a:rPr lang="zh-TW" altLang="en-US" sz="1400" dirty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 </a:t>
            </a:r>
            <a:r>
              <a:rPr lang="zh-TW" altLang="en-US" sz="14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蔡英文主張台灣 </a:t>
            </a:r>
            <a:r>
              <a:rPr lang="en-US" altLang="zh-TW" sz="14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=</a:t>
            </a:r>
            <a:r>
              <a:rPr lang="zh-TW" altLang="en-US" sz="14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 中華民國</a:t>
            </a:r>
          </a:p>
        </p:txBody>
      </p:sp>
      <p:sp>
        <p:nvSpPr>
          <p:cNvPr id="18" name="圓角矩形 17"/>
          <p:cNvSpPr/>
          <p:nvPr/>
        </p:nvSpPr>
        <p:spPr>
          <a:xfrm>
            <a:off x="5323746" y="1763437"/>
            <a:ext cx="1357946" cy="767092"/>
          </a:xfrm>
          <a:prstGeom prst="roundRect">
            <a:avLst/>
          </a:prstGeom>
          <a:noFill/>
          <a:ln>
            <a:solidFill>
              <a:srgbClr val="0094C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289624" y="3547424"/>
            <a:ext cx="3453892" cy="653898"/>
          </a:xfrm>
          <a:prstGeom prst="roundRect">
            <a:avLst/>
          </a:prstGeom>
          <a:noFill/>
          <a:ln>
            <a:solidFill>
              <a:srgbClr val="00B05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365937" y="3600589"/>
            <a:ext cx="3377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>
                <a:solidFill>
                  <a:srgbClr val="00B050"/>
                </a:solidFill>
                <a:latin typeface="華康粗黑體(P)" panose="020B0700000000000000" pitchFamily="34" charset="-120"/>
                <a:ea typeface="華康粗黑體(P)" panose="020B0700000000000000" pitchFamily="34" charset="-120"/>
              </a:defRPr>
            </a:lvl1pPr>
          </a:lstStyle>
          <a:p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台灣拒絕</a:t>
            </a:r>
            <a:endParaRPr lang="en-US" altLang="zh-TW" dirty="0"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dirty="0" smtClean="0">
                <a:latin typeface="Adobe 黑体 Std R" pitchFamily="34" charset="-128"/>
                <a:ea typeface="Adobe 黑体 Std R" pitchFamily="34" charset="-128"/>
              </a:rPr>
              <a:t>從屬於中華人民共和國</a:t>
            </a:r>
            <a:endParaRPr lang="en-US" altLang="zh-TW" dirty="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6885127" y="1763437"/>
            <a:ext cx="1858390" cy="767092"/>
          </a:xfrm>
          <a:prstGeom prst="roundRect">
            <a:avLst/>
          </a:prstGeom>
          <a:noFill/>
          <a:ln>
            <a:solidFill>
              <a:srgbClr val="0094C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22" name="Picture 8" descr="ãç¿è¿å¹³ãçåçæå°çµæ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750"/>
                    </a14:imgEffect>
                    <a14:imgEffect>
                      <a14:brightnessContrast bright="4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89" t="-5680" r="2969" b="-4097"/>
          <a:stretch/>
        </p:blipFill>
        <p:spPr bwMode="auto">
          <a:xfrm flipH="1">
            <a:off x="4072401" y="4860692"/>
            <a:ext cx="1020997" cy="108012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ç¸éåç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625"/>
                    </a14:imgEffect>
                    <a14:imgEffect>
                      <a14:brightnessContrast bright="13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00" b="29489"/>
          <a:stretch/>
        </p:blipFill>
        <p:spPr bwMode="auto">
          <a:xfrm>
            <a:off x="4073003" y="3475802"/>
            <a:ext cx="1000274" cy="92197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ãé¦¬è±ä¹ãçåçæå°çµæ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2000" contras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95" r="-1527" b="31339"/>
          <a:stretch/>
        </p:blipFill>
        <p:spPr bwMode="auto">
          <a:xfrm>
            <a:off x="3281623" y="985405"/>
            <a:ext cx="776464" cy="76762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圓角矩形圖說文字 28"/>
          <p:cNvSpPr/>
          <p:nvPr/>
        </p:nvSpPr>
        <p:spPr>
          <a:xfrm rot="16200000" flipH="1" flipV="1">
            <a:off x="1357452" y="295599"/>
            <a:ext cx="419185" cy="2366298"/>
          </a:xfrm>
          <a:prstGeom prst="wedgeRoundRectCallout">
            <a:avLst>
              <a:gd name="adj1" fmla="val -22134"/>
              <a:gd name="adj2" fmla="val -61912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59982" y="1331316"/>
            <a:ext cx="2339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蔡英文不該否認九二共識。</a:t>
            </a:r>
            <a:endParaRPr lang="en-US" altLang="zh-TW" sz="1400" dirty="0" smtClean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33" name="圓角矩形圖說文字 32"/>
          <p:cNvSpPr/>
          <p:nvPr/>
        </p:nvSpPr>
        <p:spPr>
          <a:xfrm rot="16200000" flipH="1" flipV="1">
            <a:off x="1418233" y="-187188"/>
            <a:ext cx="362839" cy="2431515"/>
          </a:xfrm>
          <a:prstGeom prst="wedgeRoundRectCallout">
            <a:avLst>
              <a:gd name="adj1" fmla="val -47769"/>
              <a:gd name="adj2" fmla="val -7305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8905" y="880942"/>
            <a:ext cx="2419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欸，九二共識 </a:t>
            </a:r>
            <a:r>
              <a:rPr lang="en-US" altLang="zh-TW" sz="14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≠ </a:t>
            </a:r>
            <a:r>
              <a:rPr lang="zh-TW" altLang="en-US" sz="14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一國兩制。</a:t>
            </a:r>
            <a:endParaRPr lang="en-US" altLang="zh-TW" sz="1400" dirty="0" smtClean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1036" name="Picture 12" descr="ç¸éåç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093" y="5431653"/>
            <a:ext cx="352285" cy="35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7000" contras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47" y="2801870"/>
            <a:ext cx="569362" cy="384153"/>
          </a:xfrm>
          <a:prstGeom prst="rect">
            <a:avLst/>
          </a:prstGeom>
        </p:spPr>
      </p:pic>
      <p:pic>
        <p:nvPicPr>
          <p:cNvPr id="1044" name="Picture 20" descr="ãKMT FLAGãçåçæå°çµæ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150"/>
                    </a14:imgEffect>
                    <a14:imgEffect>
                      <a14:brightnessContrast bright="85000" contrast="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25" y="1855442"/>
            <a:ext cx="581712" cy="38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0" descr="ãå³æ¦ç¾©ãçåçæå°çµæ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5" r="16610" b="31385"/>
          <a:stretch/>
        </p:blipFill>
        <p:spPr bwMode="auto">
          <a:xfrm>
            <a:off x="2814293" y="1034830"/>
            <a:ext cx="754907" cy="70989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6" descr="ãæ±ç«å«ãçåçæå°çµæ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921" r="24917" b="37070"/>
          <a:stretch/>
        </p:blipFill>
        <p:spPr bwMode="auto">
          <a:xfrm>
            <a:off x="3134922" y="389580"/>
            <a:ext cx="765662" cy="79953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7000" contras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5" y="5889937"/>
            <a:ext cx="564995" cy="375979"/>
          </a:xfrm>
          <a:prstGeom prst="rect">
            <a:avLst/>
          </a:prstGeom>
        </p:spPr>
      </p:pic>
      <p:sp>
        <p:nvSpPr>
          <p:cNvPr id="57" name="文字方塊 56"/>
          <p:cNvSpPr txBox="1"/>
          <p:nvPr/>
        </p:nvSpPr>
        <p:spPr>
          <a:xfrm>
            <a:off x="4259886" y="251854"/>
            <a:ext cx="4310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歷史女神 </a:t>
            </a:r>
            <a:r>
              <a:rPr lang="en-US" altLang="zh-TW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2019 </a:t>
            </a:r>
            <a:r>
              <a:rPr lang="zh-TW" alt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新年大發問：</a:t>
            </a:r>
            <a:endParaRPr lang="en-US" altLang="zh-TW" sz="2000" i="1" dirty="0" smtClean="0">
              <a:solidFill>
                <a:schemeClr val="tx1">
                  <a:lumMod val="75000"/>
                  <a:lumOff val="2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你們掉入湖裡的九二共識是哪一個呢？</a:t>
            </a:r>
            <a:endParaRPr lang="en-US" altLang="zh-TW" sz="2000" i="1" dirty="0" smtClean="0">
              <a:solidFill>
                <a:schemeClr val="tx1">
                  <a:lumMod val="75000"/>
                  <a:lumOff val="2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  <a:p>
            <a:r>
              <a:rPr lang="zh-TW" alt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選好就會知道是獎勵還是逞罰噢。</a:t>
            </a:r>
            <a:endParaRPr lang="en-US" altLang="zh-TW" sz="2000" i="1" dirty="0" smtClean="0">
              <a:solidFill>
                <a:schemeClr val="tx1">
                  <a:lumMod val="75000"/>
                  <a:lumOff val="2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435368" y="4390979"/>
            <a:ext cx="9541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黑体 Std R" pitchFamily="34" charset="-128"/>
                <a:ea typeface="Adobe 黑体 Std R" pitchFamily="34" charset="-128"/>
              </a:rPr>
              <a:t>2019.01.06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866139" y="3558104"/>
            <a:ext cx="181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00B050"/>
                </a:solidFill>
                <a:latin typeface="Adobe 黑体 Std R" pitchFamily="34" charset="-128"/>
                <a:ea typeface="Adobe 黑体 Std R" pitchFamily="34" charset="-128"/>
              </a:rPr>
              <a:t>台灣 </a:t>
            </a:r>
            <a:r>
              <a:rPr lang="en-US" altLang="zh-TW" dirty="0" smtClean="0">
                <a:solidFill>
                  <a:srgbClr val="00B050"/>
                </a:solidFill>
                <a:latin typeface="Adobe 黑体 Std R" pitchFamily="34" charset="-128"/>
                <a:ea typeface="Adobe 黑体 Std R" pitchFamily="34" charset="-128"/>
              </a:rPr>
              <a:t>(</a:t>
            </a:r>
            <a:r>
              <a:rPr lang="zh-TW" altLang="en-US" dirty="0" smtClean="0">
                <a:solidFill>
                  <a:srgbClr val="00B050"/>
                </a:solidFill>
                <a:latin typeface="Adobe 黑体 Std R" pitchFamily="34" charset="-128"/>
                <a:ea typeface="Adobe 黑体 Std R" pitchFamily="34" charset="-128"/>
              </a:rPr>
              <a:t>中華民國</a:t>
            </a:r>
            <a:r>
              <a:rPr lang="en-US" altLang="zh-TW" dirty="0" smtClean="0">
                <a:solidFill>
                  <a:srgbClr val="00B050"/>
                </a:solidFill>
                <a:latin typeface="Adobe 黑体 Std R" pitchFamily="34" charset="-128"/>
                <a:ea typeface="Adobe 黑体 Std R" pitchFamily="34" charset="-128"/>
              </a:rPr>
              <a:t>)</a:t>
            </a:r>
            <a:r>
              <a:rPr lang="zh-TW" altLang="en-US" dirty="0" smtClean="0">
                <a:solidFill>
                  <a:srgbClr val="00B050"/>
                </a:solidFill>
                <a:latin typeface="Adobe 黑体 Std R" pitchFamily="34" charset="-128"/>
                <a:ea typeface="Adobe 黑体 Std R" pitchFamily="34" charset="-128"/>
              </a:rPr>
              <a:t> </a:t>
            </a:r>
            <a:endParaRPr lang="en-US" altLang="zh-TW" dirty="0">
              <a:solidFill>
                <a:srgbClr val="00B05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575290" y="221046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rgbClr val="00B0F0"/>
                </a:solidFill>
                <a:latin typeface="Adobe 黑体 Std R" pitchFamily="34" charset="-128"/>
                <a:ea typeface="Adobe 黑体 Std R" pitchFamily="34" charset="-128"/>
              </a:rPr>
              <a:t>中國國民黨</a:t>
            </a:r>
            <a:endParaRPr lang="zh-TW" altLang="en-US" sz="1200" dirty="0">
              <a:solidFill>
                <a:srgbClr val="00B0F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25830" y="319971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rgbClr val="00B050"/>
                </a:solidFill>
                <a:latin typeface="Adobe 黑体 Std R" pitchFamily="34" charset="-128"/>
                <a:ea typeface="Adobe 黑体 Std R" pitchFamily="34" charset="-128"/>
              </a:rPr>
              <a:t>民主進步黨</a:t>
            </a:r>
            <a:endParaRPr lang="zh-TW" altLang="en-US" sz="1200" dirty="0">
              <a:solidFill>
                <a:srgbClr val="00B05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471815" y="627465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rgbClr val="D60000"/>
                </a:solidFill>
                <a:latin typeface="Adobe 黑体 Std R" pitchFamily="34" charset="-128"/>
                <a:ea typeface="Adobe 黑体 Std R" pitchFamily="34" charset="-128"/>
              </a:rPr>
              <a:t>中國共產黨</a:t>
            </a:r>
            <a:endParaRPr lang="zh-TW" altLang="en-US" sz="1200" dirty="0">
              <a:solidFill>
                <a:srgbClr val="D6000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153888" y="5433591"/>
            <a:ext cx="2512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D60000"/>
                </a:solidFill>
                <a:latin typeface="Adobe 黑体 Std R" pitchFamily="34" charset="-128"/>
                <a:ea typeface="Adobe 黑体 Std R" pitchFamily="34" charset="-128"/>
              </a:rPr>
              <a:t>中國 </a:t>
            </a:r>
            <a:r>
              <a:rPr lang="en-US" altLang="zh-TW" dirty="0" smtClean="0">
                <a:solidFill>
                  <a:srgbClr val="D60000"/>
                </a:solidFill>
                <a:latin typeface="Adobe 黑体 Std R" pitchFamily="34" charset="-128"/>
                <a:ea typeface="Adobe 黑体 Std R" pitchFamily="34" charset="-128"/>
              </a:rPr>
              <a:t>(</a:t>
            </a:r>
            <a:r>
              <a:rPr lang="zh-TW" altLang="en-US" dirty="0" smtClean="0">
                <a:solidFill>
                  <a:srgbClr val="D60000"/>
                </a:solidFill>
                <a:latin typeface="Adobe 黑体 Std R" pitchFamily="34" charset="-128"/>
                <a:ea typeface="Adobe 黑体 Std R" pitchFamily="34" charset="-128"/>
              </a:rPr>
              <a:t>中華人民共和國</a:t>
            </a:r>
            <a:r>
              <a:rPr lang="en-US" altLang="zh-TW" dirty="0" smtClean="0">
                <a:solidFill>
                  <a:srgbClr val="D60000"/>
                </a:solidFill>
                <a:latin typeface="Adobe 黑体 Std R" pitchFamily="34" charset="-128"/>
                <a:ea typeface="Adobe 黑体 Std R" pitchFamily="34" charset="-128"/>
              </a:rPr>
              <a:t>)</a:t>
            </a:r>
            <a:r>
              <a:rPr lang="zh-TW" altLang="en-US" dirty="0" smtClean="0">
                <a:solidFill>
                  <a:srgbClr val="D60000"/>
                </a:solidFill>
                <a:latin typeface="Adobe 黑体 Std R" pitchFamily="34" charset="-128"/>
                <a:ea typeface="Adobe 黑体 Std R" pitchFamily="34" charset="-128"/>
              </a:rPr>
              <a:t> </a:t>
            </a:r>
            <a:endParaRPr lang="en-US" altLang="zh-TW" dirty="0">
              <a:solidFill>
                <a:srgbClr val="D60000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1050" name="Picture 26" descr="ç¸éåç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1" t="3494" r="25128" b="32103"/>
          <a:stretch/>
        </p:blipFill>
        <p:spPr bwMode="auto">
          <a:xfrm>
            <a:off x="511170" y="4652917"/>
            <a:ext cx="692488" cy="7094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圓角矩形圖說文字 78"/>
          <p:cNvSpPr/>
          <p:nvPr/>
        </p:nvSpPr>
        <p:spPr>
          <a:xfrm rot="16200000" flipH="1" flipV="1">
            <a:off x="2356885" y="3689456"/>
            <a:ext cx="632530" cy="2798502"/>
          </a:xfrm>
          <a:prstGeom prst="wedgeRoundRectCallout">
            <a:avLst>
              <a:gd name="adj1" fmla="val -24921"/>
              <a:gd name="adj2" fmla="val 55182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58666" y="4855805"/>
            <a:ext cx="3788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蔡英文的回應是兩國論。</a:t>
            </a:r>
            <a:endParaRPr lang="en-US" altLang="zh-TW" sz="1200" dirty="0" smtClean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/>
            <a:r>
              <a:rPr lang="en-US" altLang="zh-TW" sz="12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—</a:t>
            </a:r>
            <a:r>
              <a:rPr lang="zh-TW" altLang="en-US" sz="12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國務院台灣事務辦公室發言人馬曉光</a:t>
            </a:r>
            <a:endParaRPr lang="en-US" altLang="zh-TW" sz="1200" dirty="0" smtClean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1052" name="Picture 28" descr="Chen Ming-tong.jp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16000"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28" t="-1" r="3164" b="-25434"/>
          <a:stretch/>
        </p:blipFill>
        <p:spPr bwMode="auto">
          <a:xfrm>
            <a:off x="540117" y="3848539"/>
            <a:ext cx="692488" cy="79632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圓角矩形圖說文字 82"/>
          <p:cNvSpPr/>
          <p:nvPr/>
        </p:nvSpPr>
        <p:spPr>
          <a:xfrm rot="16200000" flipH="1" flipV="1">
            <a:off x="2162686" y="3055683"/>
            <a:ext cx="723146" cy="2500718"/>
          </a:xfrm>
          <a:prstGeom prst="wedgeRoundRectCallout">
            <a:avLst>
              <a:gd name="adj1" fmla="val -24921"/>
              <a:gd name="adj2" fmla="val 55182"/>
              <a:gd name="adj3" fmla="val 16667"/>
            </a:avLst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073582" y="4010650"/>
            <a:ext cx="30285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歷史會談沒有達成九二共識。</a:t>
            </a:r>
            <a:endParaRPr lang="en-US" altLang="zh-TW" sz="1200" dirty="0" smtClean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對方沒有認同各自表述。</a:t>
            </a:r>
            <a:endParaRPr lang="en-US" altLang="zh-TW" sz="1200" dirty="0" smtClean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/>
            <a:r>
              <a:rPr lang="en-US" altLang="zh-TW" sz="12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—</a:t>
            </a:r>
            <a:r>
              <a:rPr lang="zh-TW" altLang="en-US" sz="12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大陸委元會主委陳明通</a:t>
            </a:r>
            <a:endParaRPr lang="en-US" altLang="zh-TW" sz="1200" dirty="0" smtClean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1031" name="圖片 1030"/>
          <p:cNvPicPr>
            <a:picLocks noChangeAspect="1"/>
          </p:cNvPicPr>
          <p:nvPr/>
        </p:nvPicPr>
        <p:blipFill rotWithShape="1"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rightnessContrast brigh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2459"/>
          <a:stretch/>
        </p:blipFill>
        <p:spPr>
          <a:xfrm>
            <a:off x="6414970" y="1607669"/>
            <a:ext cx="867015" cy="81987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9" name="文字方塊 88"/>
          <p:cNvSpPr txBox="1"/>
          <p:nvPr/>
        </p:nvSpPr>
        <p:spPr>
          <a:xfrm>
            <a:off x="5490953" y="1884345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rgbClr val="009BD2"/>
                </a:solidFill>
                <a:latin typeface="Adobe 黑体 Std R" pitchFamily="34" charset="-128"/>
                <a:ea typeface="Adobe 黑体 Std R" pitchFamily="34" charset="-128"/>
              </a:rPr>
              <a:t>兩岸統一成</a:t>
            </a:r>
            <a:endParaRPr lang="en-US" altLang="zh-TW" sz="1400" dirty="0" smtClean="0">
              <a:solidFill>
                <a:srgbClr val="009BD2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/>
            <a:r>
              <a:rPr lang="zh-TW" altLang="en-US" sz="1400" dirty="0">
                <a:solidFill>
                  <a:srgbClr val="009BD2"/>
                </a:solidFill>
                <a:latin typeface="Adobe 黑体 Std R" pitchFamily="34" charset="-128"/>
                <a:ea typeface="Adobe 黑体 Std R" pitchFamily="34" charset="-128"/>
              </a:rPr>
              <a:t>中華民國</a:t>
            </a:r>
            <a:endParaRPr lang="en-US" altLang="zh-TW" sz="1400" dirty="0">
              <a:solidFill>
                <a:srgbClr val="009BD2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7117688" y="18942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>
                <a:solidFill>
                  <a:srgbClr val="009BD2"/>
                </a:solidFill>
                <a:latin typeface="Adobe 黑体 Std R" pitchFamily="34" charset="-128"/>
                <a:ea typeface="Adobe 黑体 Std R" pitchFamily="34" charset="-128"/>
              </a:rPr>
              <a:t>兩岸同屬中華民國</a:t>
            </a:r>
            <a:endParaRPr lang="en-US" altLang="zh-TW" sz="1400" dirty="0" smtClean="0">
              <a:solidFill>
                <a:srgbClr val="009BD2"/>
              </a:solidFill>
              <a:latin typeface="Adobe 黑体 Std R" pitchFamily="34" charset="-128"/>
              <a:ea typeface="Adobe 黑体 Std R" pitchFamily="34" charset="-128"/>
            </a:endParaRPr>
          </a:p>
          <a:p>
            <a:pPr algn="ctr"/>
            <a:r>
              <a:rPr lang="zh-TW" altLang="en-US" sz="1400" dirty="0" smtClean="0">
                <a:solidFill>
                  <a:srgbClr val="009BD2"/>
                </a:solidFill>
                <a:latin typeface="Adobe 黑体 Std R" pitchFamily="34" charset="-128"/>
                <a:ea typeface="Adobe 黑体 Std R" pitchFamily="34" charset="-128"/>
              </a:rPr>
              <a:t>實行民主政體</a:t>
            </a:r>
            <a:r>
              <a:rPr lang="en-US" altLang="zh-TW" sz="1400" dirty="0" smtClean="0">
                <a:solidFill>
                  <a:srgbClr val="009BD2"/>
                </a:solidFill>
                <a:latin typeface="Adobe 黑体 Std R" pitchFamily="34" charset="-128"/>
                <a:ea typeface="Adobe 黑体 Std R" pitchFamily="34" charset="-128"/>
              </a:rPr>
              <a:t> </a:t>
            </a:r>
            <a:endParaRPr lang="en-US" altLang="zh-TW" sz="1400" dirty="0">
              <a:solidFill>
                <a:srgbClr val="009BD2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pic>
        <p:nvPicPr>
          <p:cNvPr id="2052" name="Picture 4" descr="ãçéå¹³ãçåçæå°çµæ"/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94" r="30262" b="32026"/>
          <a:stretch/>
        </p:blipFill>
        <p:spPr bwMode="auto">
          <a:xfrm>
            <a:off x="2652930" y="144932"/>
            <a:ext cx="755552" cy="72537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圓角矩形圖說文字 60"/>
          <p:cNvSpPr/>
          <p:nvPr/>
        </p:nvSpPr>
        <p:spPr>
          <a:xfrm rot="16200000" flipH="1" flipV="1">
            <a:off x="1211687" y="-416702"/>
            <a:ext cx="362839" cy="2033784"/>
          </a:xfrm>
          <a:prstGeom prst="wedgeRoundRectCallout">
            <a:avLst>
              <a:gd name="adj1" fmla="val -47769"/>
              <a:gd name="adj2" fmla="val -73053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30570" y="452561"/>
            <a:ext cx="19800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我想好再跟你們報告。</a:t>
            </a:r>
            <a:endParaRPr lang="en-US" altLang="zh-TW" sz="1400" dirty="0" smtClean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3" name="圓角矩形圖說文字 62"/>
          <p:cNvSpPr/>
          <p:nvPr/>
        </p:nvSpPr>
        <p:spPr>
          <a:xfrm rot="16200000" flipH="1" flipV="1">
            <a:off x="7758986" y="825973"/>
            <a:ext cx="362839" cy="1400088"/>
          </a:xfrm>
          <a:prstGeom prst="wedgeRoundRectCallout">
            <a:avLst>
              <a:gd name="adj1" fmla="val 48933"/>
              <a:gd name="adj2" fmla="val 64402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295803" y="1378388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不要妄自菲薄。</a:t>
            </a:r>
            <a:endParaRPr lang="en-US" altLang="zh-TW" sz="1400" dirty="0" smtClean="0">
              <a:solidFill>
                <a:schemeClr val="bg1"/>
              </a:solidFill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65" name="圓角矩形圖說文字 64"/>
          <p:cNvSpPr/>
          <p:nvPr/>
        </p:nvSpPr>
        <p:spPr>
          <a:xfrm rot="16200000" flipH="1" flipV="1">
            <a:off x="5172115" y="188693"/>
            <a:ext cx="362839" cy="2656313"/>
          </a:xfrm>
          <a:prstGeom prst="wedgeRoundRectCallout">
            <a:avLst>
              <a:gd name="adj1" fmla="val -883"/>
              <a:gd name="adj2" fmla="val 5884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058087" y="1369218"/>
            <a:ext cx="25987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不談</a:t>
            </a:r>
            <a:r>
              <a:rPr lang="zh-TW" altLang="en-US" sz="14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九二共識，拒絕中華民國</a:t>
            </a:r>
            <a:r>
              <a:rPr lang="en-US" altLang="zh-TW" sz="1400" dirty="0" smtClean="0">
                <a:solidFill>
                  <a:schemeClr val="bg1"/>
                </a:solidFill>
                <a:latin typeface="Adobe 黑体 Std R" pitchFamily="34" charset="-128"/>
                <a:ea typeface="Adobe 黑体 Std R" pitchFamily="34" charset="-12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294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ãTAIWAN ICONãçåçæå°çµæ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614"/>
          <a:stretch/>
        </p:blipFill>
        <p:spPr bwMode="auto">
          <a:xfrm>
            <a:off x="3564549" y="3513649"/>
            <a:ext cx="480565" cy="44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1472737" y="1736141"/>
            <a:ext cx="3692939" cy="7855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472736" y="5830179"/>
            <a:ext cx="3692941" cy="7920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838012" y="5964562"/>
            <a:ext cx="2824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1992 Consensus</a:t>
            </a:r>
            <a:r>
              <a:rPr lang="zh-TW" altLang="en-US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= one China</a:t>
            </a:r>
          </a:p>
          <a:p>
            <a:r>
              <a:rPr lang="en-US" altLang="zh-TW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People's Republic of China (P.R.C)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5214395" y="5829201"/>
            <a:ext cx="3470918" cy="7845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199925" y="5935067"/>
            <a:ext cx="1481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Taiwan </a:t>
            </a:r>
          </a:p>
          <a:p>
            <a:pPr algn="ctr"/>
            <a:r>
              <a:rPr lang="en-US" altLang="zh-TW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is a part of</a:t>
            </a:r>
            <a:r>
              <a:rPr lang="zh-TW" altLang="en-US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P.R.C</a:t>
            </a:r>
            <a:r>
              <a:rPr lang="zh-TW" altLang="en-US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endParaRPr lang="en-US" altLang="zh-TW" sz="1400" b="1" dirty="0" smtClean="0">
              <a:solidFill>
                <a:schemeClr val="bg1"/>
              </a:solidFill>
              <a:latin typeface="Myriad Pro" pitchFamily="34" charset="0"/>
              <a:ea typeface="華康粗黑體(P)" panose="020B0700000000000000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214394" y="4953288"/>
            <a:ext cx="1590784" cy="784575"/>
          </a:xfrm>
          <a:prstGeom prst="roundRect">
            <a:avLst/>
          </a:prstGeom>
          <a:noFill/>
          <a:ln>
            <a:solidFill>
              <a:srgbClr val="E587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71980" y="5054469"/>
            <a:ext cx="1661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rgbClr val="D60000"/>
                </a:solidFill>
                <a:latin typeface="Myriad Pro" pitchFamily="34" charset="0"/>
                <a:ea typeface="華康粗黑體(P)" panose="020B0700000000000000" pitchFamily="34" charset="-120"/>
              </a:rPr>
              <a:t>Taiwan should be </a:t>
            </a:r>
          </a:p>
          <a:p>
            <a:pPr algn="ctr"/>
            <a:r>
              <a:rPr lang="en-US" altLang="zh-TW" sz="1400" b="1" dirty="0">
                <a:solidFill>
                  <a:srgbClr val="D60000"/>
                </a:solidFill>
                <a:latin typeface="Myriad Pro" pitchFamily="34" charset="0"/>
                <a:ea typeface="華康粗黑體(P)" panose="020B0700000000000000" pitchFamily="34" charset="-120"/>
              </a:rPr>
              <a:t>united to be P.R.C. 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6877329" y="4953288"/>
            <a:ext cx="1807984" cy="773500"/>
          </a:xfrm>
          <a:prstGeom prst="roundRect">
            <a:avLst/>
          </a:prstGeom>
          <a:noFill/>
          <a:ln>
            <a:solidFill>
              <a:srgbClr val="E587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Adobe 黑体 Std R" pitchFamily="34" charset="-128"/>
              <a:ea typeface="Adobe 黑体 Std R" pitchFamily="34" charset="-128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844182" y="5071031"/>
            <a:ext cx="1908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rgbClr val="D60000"/>
                </a:solidFill>
                <a:latin typeface="Myriad Pro" pitchFamily="34" charset="0"/>
                <a:ea typeface="華康粗黑體(P)" panose="020B0700000000000000" pitchFamily="34" charset="-120"/>
              </a:rPr>
              <a:t>Taiwan region</a:t>
            </a:r>
          </a:p>
          <a:p>
            <a:pPr algn="ctr"/>
            <a:r>
              <a:rPr lang="en-US" altLang="zh-TW" sz="1400" b="1" dirty="0" smtClean="0">
                <a:solidFill>
                  <a:srgbClr val="D60000"/>
                </a:solidFill>
                <a:latin typeface="Myriad Pro" pitchFamily="34" charset="0"/>
                <a:ea typeface="華康粗黑體(P)" panose="020B0700000000000000" pitchFamily="34" charset="-120"/>
              </a:rPr>
              <a:t>P.R.C.</a:t>
            </a:r>
            <a:r>
              <a:rPr lang="en-US" altLang="zh-TW" sz="1400" b="1" dirty="0">
                <a:solidFill>
                  <a:srgbClr val="D60000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1400" b="1" dirty="0" smtClean="0">
                <a:solidFill>
                  <a:srgbClr val="D60000"/>
                </a:solidFill>
                <a:latin typeface="Myriad Pro" pitchFamily="34" charset="0"/>
                <a:ea typeface="華康粗黑體(P)" panose="020B0700000000000000" pitchFamily="34" charset="-120"/>
              </a:rPr>
              <a:t>&amp; Two systems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1405146" y="1866845"/>
            <a:ext cx="3777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1992 Consensus = one China,</a:t>
            </a:r>
            <a:r>
              <a:rPr lang="zh-TW" altLang="en-US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two</a:t>
            </a:r>
            <a:r>
              <a:rPr lang="zh-TW" altLang="en-US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statements</a:t>
            </a:r>
          </a:p>
          <a:p>
            <a:pPr algn="ctr"/>
            <a:r>
              <a:rPr lang="en-US" altLang="zh-TW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Republic</a:t>
            </a:r>
            <a:r>
              <a:rPr lang="zh-TW" altLang="en-US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of</a:t>
            </a:r>
            <a:r>
              <a:rPr lang="zh-TW" altLang="en-US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Chine</a:t>
            </a:r>
            <a:r>
              <a:rPr lang="zh-TW" altLang="en-US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(R.O.C)</a:t>
            </a:r>
          </a:p>
        </p:txBody>
      </p:sp>
      <p:sp>
        <p:nvSpPr>
          <p:cNvPr id="14" name="圓角矩形 13"/>
          <p:cNvSpPr/>
          <p:nvPr/>
        </p:nvSpPr>
        <p:spPr>
          <a:xfrm>
            <a:off x="1479941" y="2635444"/>
            <a:ext cx="3685735" cy="878205"/>
          </a:xfrm>
          <a:prstGeom prst="round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Myriad Pro" pitchFamily="34" charset="0"/>
              <a:ea typeface="華康粗黑體(P)" panose="020B0700000000000000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374207" y="2803204"/>
            <a:ext cx="390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err="1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Ms</a:t>
            </a:r>
            <a:r>
              <a:rPr lang="zh-TW" altLang="en-US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President</a:t>
            </a:r>
            <a:r>
              <a:rPr lang="zh-TW" altLang="en-US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Tsai</a:t>
            </a:r>
            <a:r>
              <a:rPr lang="zh-TW" altLang="en-US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considered</a:t>
            </a:r>
            <a:r>
              <a:rPr lang="zh-TW" altLang="en-US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that</a:t>
            </a:r>
            <a:r>
              <a:rPr lang="zh-TW" altLang="en-US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Xi’s</a:t>
            </a:r>
          </a:p>
          <a:p>
            <a:pPr algn="ctr"/>
            <a:r>
              <a:rPr lang="en-US" altLang="zh-TW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1992 Consensus=</a:t>
            </a:r>
            <a:r>
              <a:rPr lang="zh-TW" altLang="en-US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One country, Two systems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5221383" y="2635445"/>
            <a:ext cx="3453893" cy="840564"/>
          </a:xfrm>
          <a:prstGeom prst="round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Myriad Pro" pitchFamily="34" charset="0"/>
              <a:ea typeface="華康粗黑體(P)" panose="020B0700000000000000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380323" y="2694663"/>
            <a:ext cx="31334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Said No to 1992 Consensus.</a:t>
            </a:r>
          </a:p>
          <a:p>
            <a:pPr algn="ctr"/>
            <a:r>
              <a:rPr lang="en-US" altLang="zh-TW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Said No to One country, two systems.</a:t>
            </a:r>
          </a:p>
          <a:p>
            <a:pPr algn="ctr"/>
            <a:r>
              <a:rPr lang="en-US" altLang="zh-TW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Taiwan = Republic of China (R.O.C).</a:t>
            </a:r>
          </a:p>
          <a:p>
            <a:pPr algn="ctr"/>
            <a:endParaRPr lang="en-US" altLang="zh-TW" sz="1400" b="1" dirty="0" smtClean="0">
              <a:solidFill>
                <a:schemeClr val="bg1"/>
              </a:solidFill>
              <a:latin typeface="Myriad Pro" pitchFamily="34" charset="0"/>
              <a:ea typeface="華康粗黑體(P)" panose="020B0700000000000000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5255505" y="1736141"/>
            <a:ext cx="1685360" cy="767092"/>
          </a:xfrm>
          <a:prstGeom prst="roundRect">
            <a:avLst/>
          </a:prstGeom>
          <a:noFill/>
          <a:ln>
            <a:solidFill>
              <a:srgbClr val="009BD2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Myriad Pro" pitchFamily="34" charset="0"/>
              <a:ea typeface="華康粗黑體(P)" panose="020B0700000000000000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221384" y="3561072"/>
            <a:ext cx="3453892" cy="653898"/>
          </a:xfrm>
          <a:prstGeom prst="roundRect">
            <a:avLst/>
          </a:prstGeom>
          <a:noFill/>
          <a:ln>
            <a:solidFill>
              <a:srgbClr val="00B05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Myriad Pro" pitchFamily="34" charset="0"/>
              <a:ea typeface="華康粗黑體(P)" panose="020B0700000000000000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297697" y="3614237"/>
            <a:ext cx="3377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1400">
                <a:solidFill>
                  <a:srgbClr val="00B050"/>
                </a:solidFill>
                <a:latin typeface="華康粗黑體(P)" panose="020B0700000000000000" pitchFamily="34" charset="-120"/>
                <a:ea typeface="華康粗黑體(P)" panose="020B0700000000000000" pitchFamily="34" charset="-120"/>
              </a:defRPr>
            </a:lvl1pPr>
          </a:lstStyle>
          <a:p>
            <a:r>
              <a:rPr lang="en-US" altLang="zh-TW" b="1" dirty="0">
                <a:latin typeface="Myriad Pro" pitchFamily="34" charset="0"/>
              </a:rPr>
              <a:t>Taiwan says No to</a:t>
            </a:r>
          </a:p>
          <a:p>
            <a:r>
              <a:rPr lang="en-US" altLang="zh-TW" b="1" dirty="0">
                <a:latin typeface="Myriad Pro" pitchFamily="34" charset="0"/>
              </a:rPr>
              <a:t>One country (P.R.C) &amp; Two systems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7016615" y="1736141"/>
            <a:ext cx="1658661" cy="767092"/>
          </a:xfrm>
          <a:prstGeom prst="roundRect">
            <a:avLst/>
          </a:prstGeom>
          <a:noFill/>
          <a:ln>
            <a:solidFill>
              <a:srgbClr val="009BD2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Myriad Pro" pitchFamily="34" charset="0"/>
              <a:ea typeface="華康粗黑體(P)" panose="020B0700000000000000" pitchFamily="34" charset="-120"/>
            </a:endParaRPr>
          </a:p>
        </p:txBody>
      </p:sp>
      <p:pic>
        <p:nvPicPr>
          <p:cNvPr id="22" name="Picture 8" descr="ãç¿è¿å¹³ãçåçæå°çµæ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750"/>
                    </a14:imgEffect>
                    <a14:imgEffect>
                      <a14:brightnessContrast bright="4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89" t="-5680" r="2969" b="-4097"/>
          <a:stretch/>
        </p:blipFill>
        <p:spPr bwMode="auto">
          <a:xfrm flipH="1">
            <a:off x="4004161" y="4860692"/>
            <a:ext cx="1020997" cy="108012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ç¸éåç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625"/>
                    </a14:imgEffect>
                    <a14:imgEffect>
                      <a14:brightnessContrast bright="13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00" b="29489"/>
          <a:stretch/>
        </p:blipFill>
        <p:spPr bwMode="auto">
          <a:xfrm>
            <a:off x="4004763" y="3489450"/>
            <a:ext cx="1000274" cy="92197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ãé¦¬è±ä¹ãçåçæå°çµæ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2000" contras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95" r="-1527" b="31339"/>
          <a:stretch/>
        </p:blipFill>
        <p:spPr bwMode="auto">
          <a:xfrm>
            <a:off x="3706378" y="761634"/>
            <a:ext cx="966803" cy="95579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圓角矩形圖說文字 28"/>
          <p:cNvSpPr/>
          <p:nvPr/>
        </p:nvSpPr>
        <p:spPr>
          <a:xfrm rot="16200000" flipH="1" flipV="1">
            <a:off x="1441015" y="253128"/>
            <a:ext cx="623349" cy="2241321"/>
          </a:xfrm>
          <a:prstGeom prst="wedgeRoundRectCallout">
            <a:avLst>
              <a:gd name="adj1" fmla="val -14524"/>
              <a:gd name="adj2" fmla="val -5669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0542" y="1116292"/>
            <a:ext cx="1864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Tsai should not deny </a:t>
            </a:r>
          </a:p>
          <a:p>
            <a:pPr algn="ctr"/>
            <a:r>
              <a:rPr lang="en-US" altLang="zh-TW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1992 Consensus. </a:t>
            </a:r>
          </a:p>
        </p:txBody>
      </p:sp>
      <p:sp>
        <p:nvSpPr>
          <p:cNvPr id="33" name="圓角矩形圖說文字 32"/>
          <p:cNvSpPr/>
          <p:nvPr/>
        </p:nvSpPr>
        <p:spPr>
          <a:xfrm rot="16200000" flipH="1" flipV="1">
            <a:off x="1297248" y="-549933"/>
            <a:ext cx="659967" cy="2441260"/>
          </a:xfrm>
          <a:prstGeom prst="wedgeRoundRectCallout">
            <a:avLst>
              <a:gd name="adj1" fmla="val -24326"/>
              <a:gd name="adj2" fmla="val -56805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2305" y="395774"/>
            <a:ext cx="229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1992 Consensus</a:t>
            </a:r>
            <a:r>
              <a:rPr lang="en-US" altLang="zh-TW" sz="1400" b="1" dirty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≠ </a:t>
            </a:r>
          </a:p>
          <a:p>
            <a:pPr algn="ctr"/>
            <a:r>
              <a:rPr lang="en-US" altLang="zh-TW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One country,</a:t>
            </a:r>
            <a:r>
              <a:rPr lang="zh-TW" altLang="en-US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14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Two systems.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4258742" y="4309070"/>
            <a:ext cx="492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rgbClr val="00B050"/>
                </a:solidFill>
                <a:latin typeface="Myriad Pro" pitchFamily="34" charset="0"/>
                <a:ea typeface="華康粗黑體(P)" panose="020B0700000000000000" pitchFamily="34" charset="-120"/>
              </a:rPr>
              <a:t>Tsai</a:t>
            </a:r>
            <a:endParaRPr lang="zh-TW" altLang="en-US" sz="1400" b="1" dirty="0">
              <a:solidFill>
                <a:srgbClr val="00B050"/>
              </a:solidFill>
              <a:latin typeface="Myriad Pro" pitchFamily="34" charset="0"/>
              <a:ea typeface="華康粗黑體(P)" panose="020B0700000000000000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332673" y="4699736"/>
            <a:ext cx="344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rgbClr val="D60000"/>
                </a:solidFill>
                <a:latin typeface="Myriad Pro" pitchFamily="34" charset="0"/>
                <a:ea typeface="華康粗黑體(P)" panose="020B0700000000000000" pitchFamily="34" charset="-120"/>
              </a:rPr>
              <a:t>Xi</a:t>
            </a:r>
            <a:endParaRPr lang="zh-TW" altLang="en-US" sz="1400" b="1" dirty="0">
              <a:solidFill>
                <a:srgbClr val="D60000"/>
              </a:solidFill>
              <a:latin typeface="Myriad Pro" pitchFamily="34" charset="0"/>
              <a:ea typeface="華康粗黑體(P)" panose="020B0700000000000000" pitchFamily="34" charset="-120"/>
            </a:endParaRPr>
          </a:p>
        </p:txBody>
      </p:sp>
      <p:pic>
        <p:nvPicPr>
          <p:cNvPr id="1036" name="Picture 12" descr="ç¸éåç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853" y="5431653"/>
            <a:ext cx="352285" cy="35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7000" contras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87" y="2815518"/>
            <a:ext cx="569362" cy="384153"/>
          </a:xfrm>
          <a:prstGeom prst="rect">
            <a:avLst/>
          </a:prstGeom>
        </p:spPr>
      </p:pic>
      <p:pic>
        <p:nvPicPr>
          <p:cNvPr id="1044" name="Picture 20" descr="ãKMT FLAGãçåçæå°çµæ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5150"/>
                    </a14:imgEffect>
                    <a14:imgEffect>
                      <a14:brightnessContrast bright="85000" contrast="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69" y="1828146"/>
            <a:ext cx="581712" cy="38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0" descr="ãå³æ¦ç¾©ãçåçæå°çµæ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5" r="16610" b="31385"/>
          <a:stretch/>
        </p:blipFill>
        <p:spPr bwMode="auto">
          <a:xfrm>
            <a:off x="3043254" y="938153"/>
            <a:ext cx="848581" cy="79798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6" descr="ãæ±ç«å«ãçåçæå°çµæ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921" r="24917" b="37070"/>
          <a:stretch/>
        </p:blipFill>
        <p:spPr bwMode="auto">
          <a:xfrm>
            <a:off x="3052960" y="242532"/>
            <a:ext cx="765662" cy="79953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文字方塊 57"/>
          <p:cNvSpPr txBox="1"/>
          <p:nvPr/>
        </p:nvSpPr>
        <p:spPr>
          <a:xfrm>
            <a:off x="4457160" y="1396840"/>
            <a:ext cx="432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rgbClr val="009BD2"/>
                </a:solidFill>
                <a:latin typeface="Myriad Pro" pitchFamily="34" charset="0"/>
                <a:ea typeface="華康粗黑體(P)" panose="020B0700000000000000" pitchFamily="34" charset="-120"/>
              </a:rPr>
              <a:t>Ma</a:t>
            </a:r>
            <a:endParaRPr lang="zh-TW" altLang="en-US" sz="1400" b="1" dirty="0">
              <a:solidFill>
                <a:srgbClr val="009BD2"/>
              </a:solidFill>
              <a:latin typeface="Myriad Pro" pitchFamily="34" charset="0"/>
              <a:ea typeface="華康粗黑體(P)" panose="020B0700000000000000" pitchFamily="34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814705" y="1368676"/>
            <a:ext cx="442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rgbClr val="009BD2"/>
                </a:solidFill>
                <a:latin typeface="Myriad Pro" pitchFamily="34" charset="0"/>
                <a:ea typeface="華康粗黑體(P)" panose="020B0700000000000000" pitchFamily="34" charset="-120"/>
              </a:rPr>
              <a:t>Wu</a:t>
            </a:r>
            <a:endParaRPr lang="zh-TW" altLang="en-US" sz="1400" b="1" dirty="0">
              <a:solidFill>
                <a:srgbClr val="009BD2"/>
              </a:solidFill>
              <a:latin typeface="Myriad Pro" pitchFamily="34" charset="0"/>
              <a:ea typeface="華康粗黑體(P)" panose="020B0700000000000000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792480" y="642300"/>
            <a:ext cx="501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>
                <a:solidFill>
                  <a:srgbClr val="009BD2"/>
                </a:solidFill>
                <a:latin typeface="Myriad Pro" pitchFamily="34" charset="0"/>
                <a:ea typeface="華康粗黑體(P)" panose="020B0700000000000000" pitchFamily="34" charset="-120"/>
              </a:rPr>
              <a:t>Chu</a:t>
            </a:r>
            <a:endParaRPr lang="zh-TW" altLang="en-US" sz="1400" b="1" dirty="0">
              <a:solidFill>
                <a:srgbClr val="009BD2"/>
              </a:solidFill>
              <a:latin typeface="Myriad Pro" pitchFamily="34" charset="0"/>
              <a:ea typeface="華康粗黑體(P)" panose="020B0700000000000000" pitchFamily="34" charset="-120"/>
            </a:endParaRPr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7000" contras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93" y="5889937"/>
            <a:ext cx="564995" cy="375979"/>
          </a:xfrm>
          <a:prstGeom prst="rect">
            <a:avLst/>
          </a:prstGeom>
        </p:spPr>
      </p:pic>
      <p:sp>
        <p:nvSpPr>
          <p:cNvPr id="57" name="文字方塊 56"/>
          <p:cNvSpPr txBox="1"/>
          <p:nvPr/>
        </p:nvSpPr>
        <p:spPr>
          <a:xfrm>
            <a:off x="4900658" y="227251"/>
            <a:ext cx="38495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itchFamily="34" charset="0"/>
                <a:ea typeface="華康粗黑體(P)" panose="020B0700000000000000" pitchFamily="34" charset="-120"/>
              </a:rPr>
              <a:t>THE POLITICIANS ATTITUDES OF</a:t>
            </a:r>
          </a:p>
          <a:p>
            <a:pPr algn="ctr"/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itchFamily="34" charset="0"/>
                <a:ea typeface="華康粗黑體(P)" panose="020B0700000000000000" pitchFamily="34" charset="-120"/>
              </a:rPr>
              <a:t>THE CROSS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itchFamily="34" charset="0"/>
                <a:ea typeface="華康粗黑體(P)" panose="020B0700000000000000" pitchFamily="34" charset="-120"/>
              </a:rPr>
              <a:t>-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itchFamily="34" charset="0"/>
                <a:ea typeface="華康粗黑體(P)" panose="020B0700000000000000" pitchFamily="34" charset="-120"/>
              </a:rPr>
              <a:t>STRAITS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itchFamily="34" charset="0"/>
                <a:ea typeface="華康粗黑體(P)" panose="020B0700000000000000" pitchFamily="34" charset="-120"/>
              </a:rPr>
              <a:t>BETWEEN </a:t>
            </a:r>
          </a:p>
          <a:p>
            <a:pPr algn="ctr"/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itchFamily="34" charset="0"/>
                <a:ea typeface="華康粗黑體(P)" panose="020B0700000000000000" pitchFamily="34" charset="-120"/>
              </a:rPr>
              <a:t>TAIWAN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itchFamily="34" charset="0"/>
                <a:ea typeface="華康粗黑體(P)" panose="020B0700000000000000" pitchFamily="34" charset="-120"/>
              </a:rPr>
              <a:t>(R.O.C)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itchFamily="34" charset="0"/>
                <a:ea typeface="華康粗黑體(P)" panose="020B0700000000000000" pitchFamily="34" charset="-120"/>
              </a:rPr>
              <a:t>&amp;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itchFamily="34" charset="0"/>
                <a:ea typeface="華康粗黑體(P)" panose="020B0700000000000000" pitchFamily="34" charset="-120"/>
              </a:rPr>
              <a:t>CHINA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itchFamily="34" charset="0"/>
                <a:ea typeface="華康粗黑體(P)" panose="020B0700000000000000" pitchFamily="34" charset="-120"/>
              </a:rPr>
              <a:t>(P.R.C)</a:t>
            </a:r>
          </a:p>
        </p:txBody>
      </p:sp>
      <p:sp>
        <p:nvSpPr>
          <p:cNvPr id="60" name="矩形 59"/>
          <p:cNvSpPr/>
          <p:nvPr/>
        </p:nvSpPr>
        <p:spPr>
          <a:xfrm>
            <a:off x="6371937" y="4404627"/>
            <a:ext cx="944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yriad Pro" pitchFamily="34" charset="0"/>
                <a:ea typeface="華康粗黑體(P)" panose="020B0700000000000000" pitchFamily="34" charset="-120"/>
              </a:rPr>
              <a:t>2019.01.06</a:t>
            </a:r>
            <a:endParaRPr lang="en-US" altLang="zh-TW" sz="1200" b="1" dirty="0">
              <a:solidFill>
                <a:schemeClr val="tx1">
                  <a:lumMod val="75000"/>
                  <a:lumOff val="25000"/>
                </a:schemeClr>
              </a:solidFill>
              <a:latin typeface="Myriad Pro" pitchFamily="34" charset="0"/>
              <a:ea typeface="華康粗黑體(P)" panose="020B0700000000000000" pitchFamily="34" charset="-12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407542" y="3529220"/>
            <a:ext cx="2345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B050"/>
                </a:solidFill>
                <a:latin typeface="Myriad Pro" pitchFamily="34" charset="0"/>
                <a:ea typeface="華康粗黑體(P)" panose="020B0700000000000000" pitchFamily="34" charset="-120"/>
              </a:rPr>
              <a:t>TAIWAN</a:t>
            </a:r>
            <a:r>
              <a:rPr lang="zh-TW" altLang="en-US" sz="2400" b="1" dirty="0">
                <a:solidFill>
                  <a:srgbClr val="00B050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2400" b="1" dirty="0">
                <a:solidFill>
                  <a:srgbClr val="00B050"/>
                </a:solidFill>
                <a:latin typeface="Myriad Pro" pitchFamily="34" charset="0"/>
                <a:ea typeface="華康粗黑體(P)" panose="020B0700000000000000" pitchFamily="34" charset="-120"/>
              </a:rPr>
              <a:t>(R.O.C)</a:t>
            </a:r>
            <a:r>
              <a:rPr lang="zh-TW" altLang="en-US" sz="2400" b="1" dirty="0">
                <a:solidFill>
                  <a:srgbClr val="00B050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endParaRPr lang="en-US" altLang="zh-TW" sz="2400" b="1" dirty="0">
              <a:solidFill>
                <a:srgbClr val="00B050"/>
              </a:solidFill>
              <a:latin typeface="Myriad Pro" pitchFamily="34" charset="0"/>
              <a:ea typeface="華康粗黑體(P)" panose="020B0700000000000000" pitchFamily="34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821774" y="2183167"/>
            <a:ext cx="543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rgbClr val="00B0F0"/>
                </a:solidFill>
                <a:latin typeface="Myriad Pro" pitchFamily="34" charset="0"/>
                <a:ea typeface="華康粗黑體(P)" panose="020B0700000000000000" pitchFamily="34" charset="-120"/>
              </a:rPr>
              <a:t>KMT</a:t>
            </a:r>
            <a:endParaRPr lang="zh-TW" altLang="en-US" sz="1400" b="1" dirty="0">
              <a:solidFill>
                <a:srgbClr val="00B0F0"/>
              </a:solidFill>
              <a:latin typeface="Myriad Pro" pitchFamily="34" charset="0"/>
              <a:ea typeface="華康粗黑體(P)" panose="020B0700000000000000" pitchFamily="34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843978" y="3245261"/>
            <a:ext cx="518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rgbClr val="00B050"/>
                </a:solidFill>
                <a:latin typeface="Myriad Pro" pitchFamily="34" charset="0"/>
                <a:ea typeface="華康粗黑體(P)" panose="020B0700000000000000" pitchFamily="34" charset="-120"/>
              </a:rPr>
              <a:t>DPP</a:t>
            </a:r>
            <a:endParaRPr lang="zh-TW" altLang="en-US" sz="1400" b="1" dirty="0">
              <a:solidFill>
                <a:srgbClr val="00B050"/>
              </a:solidFill>
              <a:latin typeface="Myriad Pro" pitchFamily="34" charset="0"/>
              <a:ea typeface="華康粗黑體(P)" panose="020B0700000000000000" pitchFamily="34" charset="-12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841457" y="631718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rgbClr val="D60000"/>
                </a:solidFill>
                <a:latin typeface="Myriad Pro" pitchFamily="34" charset="0"/>
                <a:ea typeface="華康粗黑體(P)" panose="020B0700000000000000" pitchFamily="34" charset="-120"/>
              </a:rPr>
              <a:t>CPC</a:t>
            </a:r>
            <a:endParaRPr lang="zh-TW" altLang="en-US" sz="1400" b="1" dirty="0">
              <a:solidFill>
                <a:srgbClr val="D60000"/>
              </a:solidFill>
              <a:latin typeface="Myriad Pro" pitchFamily="34" charset="0"/>
              <a:ea typeface="華康粗黑體(P)" panose="020B0700000000000000" pitchFamily="34" charset="-12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578839" y="5380426"/>
            <a:ext cx="2061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D60000"/>
                </a:solidFill>
                <a:latin typeface="Myriad Pro" pitchFamily="34" charset="0"/>
                <a:ea typeface="華康粗黑體(P)" panose="020B0700000000000000" pitchFamily="34" charset="-120"/>
              </a:rPr>
              <a:t>CHINA</a:t>
            </a:r>
            <a:r>
              <a:rPr lang="zh-TW" altLang="en-US" sz="2400" b="1" dirty="0">
                <a:solidFill>
                  <a:srgbClr val="D60000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2400" b="1" dirty="0">
                <a:solidFill>
                  <a:srgbClr val="D60000"/>
                </a:solidFill>
                <a:latin typeface="Myriad Pro" pitchFamily="34" charset="0"/>
                <a:ea typeface="華康粗黑體(P)" panose="020B0700000000000000" pitchFamily="34" charset="-120"/>
              </a:rPr>
              <a:t>(P.R.C)</a:t>
            </a:r>
            <a:r>
              <a:rPr lang="zh-TW" altLang="en-US" sz="2400" b="1" dirty="0">
                <a:solidFill>
                  <a:srgbClr val="D60000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endParaRPr lang="en-US" altLang="zh-TW" sz="2400" b="1" dirty="0">
              <a:solidFill>
                <a:srgbClr val="D60000"/>
              </a:solidFill>
              <a:latin typeface="Myriad Pro" pitchFamily="34" charset="0"/>
              <a:ea typeface="華康粗黑體(P)" panose="020B0700000000000000" pitchFamily="34" charset="-120"/>
            </a:endParaRPr>
          </a:p>
        </p:txBody>
      </p:sp>
      <p:pic>
        <p:nvPicPr>
          <p:cNvPr id="1050" name="Picture 26" descr="ç¸éåç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1" t="3494" r="25128" b="32103"/>
          <a:stretch/>
        </p:blipFill>
        <p:spPr bwMode="auto">
          <a:xfrm>
            <a:off x="353003" y="4699736"/>
            <a:ext cx="692488" cy="7094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圓角矩形圖說文字 78"/>
          <p:cNvSpPr/>
          <p:nvPr/>
        </p:nvSpPr>
        <p:spPr>
          <a:xfrm rot="16200000" flipH="1" flipV="1">
            <a:off x="2263932" y="3553061"/>
            <a:ext cx="632530" cy="3071292"/>
          </a:xfrm>
          <a:prstGeom prst="wedgeRoundRectCallout">
            <a:avLst>
              <a:gd name="adj1" fmla="val -24921"/>
              <a:gd name="adj2" fmla="val 55182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90426" y="4855805"/>
            <a:ext cx="3788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 err="1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Tasi’s</a:t>
            </a:r>
            <a:r>
              <a:rPr lang="zh-TW" altLang="en-US" sz="12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12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statement</a:t>
            </a:r>
            <a:r>
              <a:rPr lang="zh-TW" altLang="en-US" sz="12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12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is</a:t>
            </a:r>
            <a:r>
              <a:rPr lang="zh-TW" altLang="en-US" sz="12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zh-TW" altLang="en-US" sz="1200" b="1" dirty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12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two</a:t>
            </a:r>
            <a:r>
              <a:rPr lang="zh-TW" altLang="en-US" sz="12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12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countries.</a:t>
            </a:r>
          </a:p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—Taiwan Affairs Office of the State Council</a:t>
            </a:r>
          </a:p>
        </p:txBody>
      </p:sp>
      <p:pic>
        <p:nvPicPr>
          <p:cNvPr id="1052" name="Picture 28" descr="Chen Ming-tong.jp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16000"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28" t="-1" r="3164" b="-25434"/>
          <a:stretch/>
        </p:blipFill>
        <p:spPr bwMode="auto">
          <a:xfrm>
            <a:off x="330544" y="3856797"/>
            <a:ext cx="692488" cy="79632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圓角矩形圖說文字 82"/>
          <p:cNvSpPr/>
          <p:nvPr/>
        </p:nvSpPr>
        <p:spPr>
          <a:xfrm rot="16200000" flipH="1" flipV="1">
            <a:off x="2225812" y="2798149"/>
            <a:ext cx="631434" cy="3005961"/>
          </a:xfrm>
          <a:prstGeom prst="wedgeRoundRectCallout">
            <a:avLst>
              <a:gd name="adj1" fmla="val -24921"/>
              <a:gd name="adj2" fmla="val 55182"/>
              <a:gd name="adj3" fmla="val 16667"/>
            </a:avLst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latin typeface="Myriad Pro" pitchFamily="34" charset="0"/>
              <a:ea typeface="華康粗黑體(P)" panose="020B0700000000000000" pitchFamily="34" charset="-12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015975" y="4062227"/>
            <a:ext cx="30285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We</a:t>
            </a:r>
            <a:r>
              <a:rPr lang="zh-TW" altLang="en-US" sz="12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12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did</a:t>
            </a:r>
            <a:r>
              <a:rPr lang="zh-TW" altLang="en-US" sz="12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12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not</a:t>
            </a:r>
            <a:r>
              <a:rPr lang="zh-TW" altLang="en-US" sz="12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12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have</a:t>
            </a:r>
            <a:r>
              <a:rPr lang="zh-TW" altLang="en-US" sz="12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12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any</a:t>
            </a:r>
            <a:r>
              <a:rPr lang="zh-TW" altLang="en-US" sz="12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12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consensus</a:t>
            </a:r>
            <a:r>
              <a:rPr lang="zh-TW" altLang="en-US" sz="12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12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in</a:t>
            </a:r>
            <a:r>
              <a:rPr lang="zh-TW" altLang="en-US" sz="12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12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1992.</a:t>
            </a:r>
          </a:p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Myriad Pro" pitchFamily="34" charset="0"/>
                <a:ea typeface="華康粗黑體(P)" panose="020B0700000000000000" pitchFamily="34" charset="-120"/>
              </a:rPr>
              <a:t>— Mainland Affairs Council</a:t>
            </a:r>
          </a:p>
        </p:txBody>
      </p:sp>
      <p:sp>
        <p:nvSpPr>
          <p:cNvPr id="1029" name="AutoShape 30" descr="ãæ´ªç§æ±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9716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1" name="圖片 1030"/>
          <p:cNvPicPr>
            <a:picLocks noChangeAspect="1"/>
          </p:cNvPicPr>
          <p:nvPr/>
        </p:nvPicPr>
        <p:blipFill rotWithShape="1"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rightnessContrast brigh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2459"/>
          <a:stretch/>
        </p:blipFill>
        <p:spPr>
          <a:xfrm>
            <a:off x="6507357" y="1229577"/>
            <a:ext cx="867015" cy="81987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9" name="文字方塊 88"/>
          <p:cNvSpPr txBox="1"/>
          <p:nvPr/>
        </p:nvSpPr>
        <p:spPr>
          <a:xfrm>
            <a:off x="5247586" y="1857049"/>
            <a:ext cx="176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rgbClr val="009BD2"/>
                </a:solidFill>
                <a:latin typeface="Myriad Pro" pitchFamily="34" charset="0"/>
                <a:ea typeface="華康粗黑體(P)" panose="020B0700000000000000" pitchFamily="34" charset="-120"/>
              </a:rPr>
              <a:t>China</a:t>
            </a:r>
            <a:r>
              <a:rPr lang="zh-TW" altLang="en-US" sz="1400" b="1" dirty="0">
                <a:solidFill>
                  <a:srgbClr val="009BD2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1400" b="1" dirty="0">
                <a:solidFill>
                  <a:srgbClr val="009BD2"/>
                </a:solidFill>
                <a:latin typeface="Myriad Pro" pitchFamily="34" charset="0"/>
                <a:ea typeface="華康粗黑體(P)" panose="020B0700000000000000" pitchFamily="34" charset="-120"/>
              </a:rPr>
              <a:t> should be </a:t>
            </a:r>
          </a:p>
          <a:p>
            <a:pPr algn="ctr"/>
            <a:r>
              <a:rPr lang="en-US" altLang="zh-TW" sz="1400" b="1" dirty="0">
                <a:solidFill>
                  <a:srgbClr val="009BD2"/>
                </a:solidFill>
                <a:latin typeface="Myriad Pro" pitchFamily="34" charset="0"/>
                <a:ea typeface="華康粗黑體(P)" panose="020B0700000000000000" pitchFamily="34" charset="-120"/>
              </a:rPr>
              <a:t>united to be R.O.C. 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7157945" y="1425355"/>
            <a:ext cx="623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rgbClr val="009BD2"/>
                </a:solidFill>
                <a:latin typeface="Myriad Pro" pitchFamily="34" charset="0"/>
                <a:ea typeface="華康粗黑體(P)" panose="020B0700000000000000" pitchFamily="34" charset="-120"/>
              </a:rPr>
              <a:t>Hong</a:t>
            </a:r>
            <a:endParaRPr lang="zh-TW" altLang="en-US" sz="1400" b="1" dirty="0">
              <a:solidFill>
                <a:srgbClr val="009BD2"/>
              </a:solidFill>
              <a:latin typeface="Myriad Pro" pitchFamily="34" charset="0"/>
              <a:ea typeface="華康粗黑體(P)" panose="020B0700000000000000" pitchFamily="34" charset="-12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7016615" y="1843554"/>
            <a:ext cx="1744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rgbClr val="009BD2"/>
                </a:solidFill>
                <a:latin typeface="Myriad Pro" pitchFamily="34" charset="0"/>
                <a:ea typeface="華康粗黑體(P)" panose="020B0700000000000000" pitchFamily="34" charset="-120"/>
              </a:rPr>
              <a:t>Two</a:t>
            </a:r>
            <a:r>
              <a:rPr lang="zh-TW" altLang="en-US" sz="1400" b="1" dirty="0" smtClean="0">
                <a:solidFill>
                  <a:srgbClr val="009BD2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r>
              <a:rPr lang="en-US" altLang="zh-TW" sz="1400" b="1" dirty="0" smtClean="0">
                <a:solidFill>
                  <a:srgbClr val="009BD2"/>
                </a:solidFill>
                <a:latin typeface="Myriad Pro" pitchFamily="34" charset="0"/>
                <a:ea typeface="華康粗黑體(P)" panose="020B0700000000000000" pitchFamily="34" charset="-120"/>
              </a:rPr>
              <a:t>regions</a:t>
            </a:r>
            <a:r>
              <a:rPr lang="zh-TW" altLang="en-US" sz="1400" b="1" dirty="0" smtClean="0">
                <a:solidFill>
                  <a:srgbClr val="009BD2"/>
                </a:solidFill>
                <a:latin typeface="Myriad Pro" pitchFamily="34" charset="0"/>
                <a:ea typeface="華康粗黑體(P)" panose="020B0700000000000000" pitchFamily="34" charset="-120"/>
              </a:rPr>
              <a:t> </a:t>
            </a:r>
            <a:endParaRPr lang="en-US" altLang="zh-TW" sz="1400" b="1" dirty="0" smtClean="0">
              <a:solidFill>
                <a:srgbClr val="009BD2"/>
              </a:solidFill>
              <a:latin typeface="Myriad Pro" pitchFamily="34" charset="0"/>
              <a:ea typeface="華康粗黑體(P)" panose="020B0700000000000000" pitchFamily="34" charset="-120"/>
            </a:endParaRPr>
          </a:p>
          <a:p>
            <a:pPr algn="ctr"/>
            <a:r>
              <a:rPr lang="en-US" altLang="zh-TW" sz="1400" b="1" dirty="0" smtClean="0">
                <a:solidFill>
                  <a:srgbClr val="009BD2"/>
                </a:solidFill>
                <a:latin typeface="Myriad Pro" pitchFamily="34" charset="0"/>
                <a:ea typeface="華康粗黑體(P)" panose="020B0700000000000000" pitchFamily="34" charset="-120"/>
              </a:rPr>
              <a:t>R.O.C</a:t>
            </a:r>
            <a:r>
              <a:rPr lang="zh-TW" altLang="en-US" sz="1400" b="1" dirty="0" smtClean="0">
                <a:solidFill>
                  <a:srgbClr val="009BD2"/>
                </a:solidFill>
                <a:latin typeface="Myriad Pro" pitchFamily="34" charset="0"/>
                <a:ea typeface="華康粗黑體(P)" panose="020B0700000000000000" pitchFamily="34" charset="-120"/>
              </a:rPr>
              <a:t>  </a:t>
            </a:r>
            <a:r>
              <a:rPr lang="en-US" altLang="zh-TW" sz="1400" b="1" dirty="0" smtClean="0">
                <a:solidFill>
                  <a:srgbClr val="009BD2"/>
                </a:solidFill>
                <a:latin typeface="Myriad Pro" pitchFamily="34" charset="0"/>
                <a:ea typeface="華康粗黑體(P)" panose="020B0700000000000000" pitchFamily="34" charset="-120"/>
              </a:rPr>
              <a:t>&amp;Democracy </a:t>
            </a:r>
            <a:endParaRPr lang="en-US" altLang="zh-TW" sz="1400" b="1" dirty="0">
              <a:solidFill>
                <a:srgbClr val="009BD2"/>
              </a:solidFill>
              <a:latin typeface="Myriad Pro" pitchFamily="34" charset="0"/>
              <a:ea typeface="華康粗黑體(P)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788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386</Words>
  <Application>Microsoft Office PowerPoint</Application>
  <PresentationFormat>如螢幕大小 (4:3)</PresentationFormat>
  <Paragraphs>83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Bing Chun Ke</dc:creator>
  <cp:lastModifiedBy>Harpre Ke</cp:lastModifiedBy>
  <cp:revision>23</cp:revision>
  <dcterms:created xsi:type="dcterms:W3CDTF">2019-01-06T17:00:29Z</dcterms:created>
  <dcterms:modified xsi:type="dcterms:W3CDTF">2019-04-23T07:24:53Z</dcterms:modified>
</cp:coreProperties>
</file>