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80850" cy="11880850"/>
  <p:notesSz cx="6858000" cy="9144000"/>
  <p:defaultTextStyle>
    <a:defPPr>
      <a:defRPr lang="zh-TW"/>
    </a:defPPr>
    <a:lvl1pPr marL="0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896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793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689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585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481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378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274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170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396" y="-72"/>
      </p:cViewPr>
      <p:guideLst>
        <p:guide orient="horz" pos="3742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1064" y="3690765"/>
            <a:ext cx="10098723" cy="254668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82128" y="6732482"/>
            <a:ext cx="8316595" cy="30362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191925" y="825059"/>
            <a:ext cx="3473499" cy="1756000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71430" y="825059"/>
            <a:ext cx="10222481" cy="175600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505" y="7634547"/>
            <a:ext cx="10098723" cy="235966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38505" y="5035612"/>
            <a:ext cx="10098723" cy="259893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89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7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5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4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3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71430" y="4801844"/>
            <a:ext cx="6847990" cy="1358322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817434" y="4801844"/>
            <a:ext cx="6847990" cy="1358322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43" y="475785"/>
            <a:ext cx="10692765" cy="198014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94042" y="2659441"/>
            <a:ext cx="5249439" cy="11083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896" indent="0">
              <a:buNone/>
              <a:defRPr sz="3000" b="1"/>
            </a:lvl2pPr>
            <a:lvl3pPr marL="1357793" indent="0">
              <a:buNone/>
              <a:defRPr sz="2700" b="1"/>
            </a:lvl3pPr>
            <a:lvl4pPr marL="2036689" indent="0">
              <a:buNone/>
              <a:defRPr sz="2400" b="1"/>
            </a:lvl4pPr>
            <a:lvl5pPr marL="2715585" indent="0">
              <a:buNone/>
              <a:defRPr sz="2400" b="1"/>
            </a:lvl5pPr>
            <a:lvl6pPr marL="3394481" indent="0">
              <a:buNone/>
              <a:defRPr sz="2400" b="1"/>
            </a:lvl6pPr>
            <a:lvl7pPr marL="4073378" indent="0">
              <a:buNone/>
              <a:defRPr sz="2400" b="1"/>
            </a:lvl7pPr>
            <a:lvl8pPr marL="4752274" indent="0">
              <a:buNone/>
              <a:defRPr sz="2400" b="1"/>
            </a:lvl8pPr>
            <a:lvl9pPr marL="543117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42" y="3767769"/>
            <a:ext cx="5249439" cy="684524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035307" y="2659441"/>
            <a:ext cx="5251501" cy="11083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896" indent="0">
              <a:buNone/>
              <a:defRPr sz="3000" b="1"/>
            </a:lvl2pPr>
            <a:lvl3pPr marL="1357793" indent="0">
              <a:buNone/>
              <a:defRPr sz="2700" b="1"/>
            </a:lvl3pPr>
            <a:lvl4pPr marL="2036689" indent="0">
              <a:buNone/>
              <a:defRPr sz="2400" b="1"/>
            </a:lvl4pPr>
            <a:lvl5pPr marL="2715585" indent="0">
              <a:buNone/>
              <a:defRPr sz="2400" b="1"/>
            </a:lvl5pPr>
            <a:lvl6pPr marL="3394481" indent="0">
              <a:buNone/>
              <a:defRPr sz="2400" b="1"/>
            </a:lvl6pPr>
            <a:lvl7pPr marL="4073378" indent="0">
              <a:buNone/>
              <a:defRPr sz="2400" b="1"/>
            </a:lvl7pPr>
            <a:lvl8pPr marL="4752274" indent="0">
              <a:buNone/>
              <a:defRPr sz="2400" b="1"/>
            </a:lvl8pPr>
            <a:lvl9pPr marL="543117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035307" y="3767769"/>
            <a:ext cx="5251501" cy="684524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4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43" y="473034"/>
            <a:ext cx="3908718" cy="20131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5082" y="473035"/>
            <a:ext cx="6641725" cy="1013997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4043" y="2486179"/>
            <a:ext cx="3908718" cy="8126832"/>
          </a:xfrm>
        </p:spPr>
        <p:txBody>
          <a:bodyPr/>
          <a:lstStyle>
            <a:lvl1pPr marL="0" indent="0">
              <a:buNone/>
              <a:defRPr sz="2100"/>
            </a:lvl1pPr>
            <a:lvl2pPr marL="678896" indent="0">
              <a:buNone/>
              <a:defRPr sz="1800"/>
            </a:lvl2pPr>
            <a:lvl3pPr marL="1357793" indent="0">
              <a:buNone/>
              <a:defRPr sz="1500"/>
            </a:lvl3pPr>
            <a:lvl4pPr marL="2036689" indent="0">
              <a:buNone/>
              <a:defRPr sz="1300"/>
            </a:lvl4pPr>
            <a:lvl5pPr marL="2715585" indent="0">
              <a:buNone/>
              <a:defRPr sz="1300"/>
            </a:lvl5pPr>
            <a:lvl6pPr marL="3394481" indent="0">
              <a:buNone/>
              <a:defRPr sz="1300"/>
            </a:lvl6pPr>
            <a:lvl7pPr marL="4073378" indent="0">
              <a:buNone/>
              <a:defRPr sz="1300"/>
            </a:lvl7pPr>
            <a:lvl8pPr marL="4752274" indent="0">
              <a:buNone/>
              <a:defRPr sz="1300"/>
            </a:lvl8pPr>
            <a:lvl9pPr marL="543117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0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8730" y="8316595"/>
            <a:ext cx="7128510" cy="98182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28730" y="1061576"/>
            <a:ext cx="7128510" cy="7128510"/>
          </a:xfrm>
        </p:spPr>
        <p:txBody>
          <a:bodyPr/>
          <a:lstStyle>
            <a:lvl1pPr marL="0" indent="0">
              <a:buNone/>
              <a:defRPr sz="4800"/>
            </a:lvl1pPr>
            <a:lvl2pPr marL="678896" indent="0">
              <a:buNone/>
              <a:defRPr sz="4200"/>
            </a:lvl2pPr>
            <a:lvl3pPr marL="1357793" indent="0">
              <a:buNone/>
              <a:defRPr sz="3600"/>
            </a:lvl3pPr>
            <a:lvl4pPr marL="2036689" indent="0">
              <a:buNone/>
              <a:defRPr sz="3000"/>
            </a:lvl4pPr>
            <a:lvl5pPr marL="2715585" indent="0">
              <a:buNone/>
              <a:defRPr sz="3000"/>
            </a:lvl5pPr>
            <a:lvl6pPr marL="3394481" indent="0">
              <a:buNone/>
              <a:defRPr sz="3000"/>
            </a:lvl6pPr>
            <a:lvl7pPr marL="4073378" indent="0">
              <a:buNone/>
              <a:defRPr sz="3000"/>
            </a:lvl7pPr>
            <a:lvl8pPr marL="4752274" indent="0">
              <a:buNone/>
              <a:defRPr sz="3000"/>
            </a:lvl8pPr>
            <a:lvl9pPr marL="5431170" indent="0">
              <a:buNone/>
              <a:defRPr sz="3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28730" y="9298416"/>
            <a:ext cx="7128510" cy="1394349"/>
          </a:xfrm>
        </p:spPr>
        <p:txBody>
          <a:bodyPr/>
          <a:lstStyle>
            <a:lvl1pPr marL="0" indent="0">
              <a:buNone/>
              <a:defRPr sz="2100"/>
            </a:lvl1pPr>
            <a:lvl2pPr marL="678896" indent="0">
              <a:buNone/>
              <a:defRPr sz="1800"/>
            </a:lvl2pPr>
            <a:lvl3pPr marL="1357793" indent="0">
              <a:buNone/>
              <a:defRPr sz="1500"/>
            </a:lvl3pPr>
            <a:lvl4pPr marL="2036689" indent="0">
              <a:buNone/>
              <a:defRPr sz="1300"/>
            </a:lvl4pPr>
            <a:lvl5pPr marL="2715585" indent="0">
              <a:buNone/>
              <a:defRPr sz="1300"/>
            </a:lvl5pPr>
            <a:lvl6pPr marL="3394481" indent="0">
              <a:buNone/>
              <a:defRPr sz="1300"/>
            </a:lvl6pPr>
            <a:lvl7pPr marL="4073378" indent="0">
              <a:buNone/>
              <a:defRPr sz="1300"/>
            </a:lvl7pPr>
            <a:lvl8pPr marL="4752274" indent="0">
              <a:buNone/>
              <a:defRPr sz="1300"/>
            </a:lvl8pPr>
            <a:lvl9pPr marL="543117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94043" y="475785"/>
            <a:ext cx="10692765" cy="1980142"/>
          </a:xfrm>
          <a:prstGeom prst="rect">
            <a:avLst/>
          </a:prstGeom>
        </p:spPr>
        <p:txBody>
          <a:bodyPr vert="horz" lIns="135779" tIns="67890" rIns="135779" bIns="678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94043" y="2772199"/>
            <a:ext cx="10692765" cy="7840812"/>
          </a:xfrm>
          <a:prstGeom prst="rect">
            <a:avLst/>
          </a:prstGeom>
        </p:spPr>
        <p:txBody>
          <a:bodyPr vert="horz" lIns="135779" tIns="67890" rIns="135779" bIns="678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94043" y="11011789"/>
            <a:ext cx="2772198" cy="632545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74FC-4F36-40A6-BF1C-F5A4A33B5224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59291" y="11011789"/>
            <a:ext cx="3762269" cy="632545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14609" y="11011789"/>
            <a:ext cx="2772198" cy="632545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B76-587C-4092-87FD-1653CC74E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793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172" indent="-509172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206" indent="-424310" algn="l" defTabSz="1357793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241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137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033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3930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2826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1722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0618" indent="-339448" algn="l" defTabSz="1357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896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793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689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585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481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378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274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170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microsoft.com/office/2007/relationships/hdphoto" Target="../media/hdphoto19.wdp"/><Relationship Id="rId3" Type="http://schemas.microsoft.com/office/2007/relationships/hdphoto" Target="../media/hdphoto1.wdp"/><Relationship Id="rId21" Type="http://schemas.microsoft.com/office/2007/relationships/hdphoto" Target="../media/hdphoto10.wdp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38" Type="http://schemas.openxmlformats.org/officeDocument/2006/relationships/image" Target="../media/image19.jpeg"/><Relationship Id="rId46" Type="http://schemas.openxmlformats.org/officeDocument/2006/relationships/image" Target="../media/image23.gif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microsoft.com/office/2007/relationships/hdphoto" Target="../media/hdphoto14.wdp"/><Relationship Id="rId41" Type="http://schemas.microsoft.com/office/2007/relationships/hdphoto" Target="../media/hdphoto20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jpeg"/><Relationship Id="rId32" Type="http://schemas.openxmlformats.org/officeDocument/2006/relationships/image" Target="../media/image16.jpeg"/><Relationship Id="rId37" Type="http://schemas.microsoft.com/office/2007/relationships/hdphoto" Target="../media/hdphoto18.wdp"/><Relationship Id="rId40" Type="http://schemas.openxmlformats.org/officeDocument/2006/relationships/image" Target="../media/image20.png"/><Relationship Id="rId45" Type="http://schemas.microsoft.com/office/2007/relationships/hdphoto" Target="../media/hdphoto22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36" Type="http://schemas.openxmlformats.org/officeDocument/2006/relationships/image" Target="../media/image18.jpe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31" Type="http://schemas.microsoft.com/office/2007/relationships/hdphoto" Target="../media/hdphoto15.wdp"/><Relationship Id="rId44" Type="http://schemas.openxmlformats.org/officeDocument/2006/relationships/image" Target="../media/image22.jpe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Relationship Id="rId30" Type="http://schemas.openxmlformats.org/officeDocument/2006/relationships/image" Target="../media/image15.png"/><Relationship Id="rId35" Type="http://schemas.microsoft.com/office/2007/relationships/hdphoto" Target="../media/hdphoto17.wdp"/><Relationship Id="rId43" Type="http://schemas.microsoft.com/office/2007/relationships/hdphoto" Target="../media/hdphoto2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線單箭頭接點 95"/>
          <p:cNvCxnSpPr/>
          <p:nvPr/>
        </p:nvCxnSpPr>
        <p:spPr>
          <a:xfrm>
            <a:off x="5238416" y="9766699"/>
            <a:ext cx="473790" cy="66040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 flipH="1" flipV="1">
            <a:off x="7739427" y="5314289"/>
            <a:ext cx="632858" cy="25528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>
            <a:stCxn id="272" idx="0"/>
          </p:cNvCxnSpPr>
          <p:nvPr/>
        </p:nvCxnSpPr>
        <p:spPr>
          <a:xfrm flipH="1">
            <a:off x="7512545" y="3880108"/>
            <a:ext cx="2759634" cy="49176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0482469" y="4748942"/>
            <a:ext cx="345660" cy="9751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0123717" y="5279372"/>
            <a:ext cx="550753" cy="39385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5839734" y="5747972"/>
            <a:ext cx="3158213" cy="17555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7854527" y="4950612"/>
            <a:ext cx="1676795" cy="11230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770500" y="6025306"/>
            <a:ext cx="1353217" cy="17550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268" idx="6"/>
          </p:cNvCxnSpPr>
          <p:nvPr/>
        </p:nvCxnSpPr>
        <p:spPr>
          <a:xfrm flipH="1" flipV="1">
            <a:off x="4408594" y="5274136"/>
            <a:ext cx="4624450" cy="49230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114" idx="1"/>
          </p:cNvCxnSpPr>
          <p:nvPr/>
        </p:nvCxnSpPr>
        <p:spPr>
          <a:xfrm flipV="1">
            <a:off x="2232560" y="9532467"/>
            <a:ext cx="1744704" cy="14615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3" idx="0"/>
          </p:cNvCxnSpPr>
          <p:nvPr/>
        </p:nvCxnSpPr>
        <p:spPr>
          <a:xfrm flipV="1">
            <a:off x="1896605" y="9042429"/>
            <a:ext cx="1390278" cy="42192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756320" y="8819012"/>
            <a:ext cx="265366" cy="18071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600309" y="7398770"/>
            <a:ext cx="610073" cy="54064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030262" y="7236303"/>
            <a:ext cx="498934" cy="43754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421901" y="8672327"/>
            <a:ext cx="169547" cy="19674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3772622" y="3500157"/>
            <a:ext cx="243921" cy="423065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99747" y="11252302"/>
            <a:ext cx="10508010" cy="440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4014" y="268003"/>
            <a:ext cx="10836047" cy="44037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526192" y="3805227"/>
            <a:ext cx="2258709" cy="3969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789794" y="1112500"/>
            <a:ext cx="1236442" cy="9128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0400766" y="2590285"/>
            <a:ext cx="224137" cy="194190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9092107" y="3085618"/>
            <a:ext cx="252384" cy="68357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7725975" y="3269621"/>
            <a:ext cx="288937" cy="239302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7810610" y="4633748"/>
            <a:ext cx="603515" cy="15050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58" idx="7"/>
            <a:endCxn id="176" idx="3"/>
          </p:cNvCxnSpPr>
          <p:nvPr/>
        </p:nvCxnSpPr>
        <p:spPr>
          <a:xfrm flipV="1">
            <a:off x="1753704" y="4234136"/>
            <a:ext cx="2999928" cy="106781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849917" y="5132952"/>
            <a:ext cx="864836" cy="99039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367812" y="3971126"/>
            <a:ext cx="2608438" cy="116182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1819927" y="4548460"/>
            <a:ext cx="2823442" cy="10412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6" idx="2"/>
          </p:cNvCxnSpPr>
          <p:nvPr/>
        </p:nvCxnSpPr>
        <p:spPr>
          <a:xfrm flipH="1">
            <a:off x="1819928" y="3971126"/>
            <a:ext cx="2733598" cy="40074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1254896" y="4886779"/>
            <a:ext cx="0" cy="42159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1236907" y="5680468"/>
            <a:ext cx="1" cy="50713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991319" y="5752035"/>
            <a:ext cx="681789" cy="36786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27705" y="6119899"/>
            <a:ext cx="1557591" cy="24435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5531163" y="6364252"/>
            <a:ext cx="228002" cy="82020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2003231" y="5512073"/>
            <a:ext cx="1485665" cy="60782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523673" y="3903867"/>
            <a:ext cx="1031089" cy="57789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5871416" y="4772114"/>
            <a:ext cx="1118491" cy="13859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888115" y="5909534"/>
            <a:ext cx="1688175" cy="33958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0" idx="5"/>
          </p:cNvCxnSpPr>
          <p:nvPr/>
        </p:nvCxnSpPr>
        <p:spPr>
          <a:xfrm>
            <a:off x="8229370" y="6806459"/>
            <a:ext cx="1471101" cy="26239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093090" y="6854182"/>
            <a:ext cx="677410" cy="11480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035911" y="6730193"/>
            <a:ext cx="1302145" cy="86631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9678226" y="8134601"/>
            <a:ext cx="0" cy="24066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136411" y="8915026"/>
            <a:ext cx="668851" cy="46077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6435528" y="8842252"/>
            <a:ext cx="400628" cy="43756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4293617" y="9805872"/>
            <a:ext cx="531734" cy="36073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350010" y="9774304"/>
            <a:ext cx="582128" cy="69374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292900" y="9760692"/>
            <a:ext cx="492371" cy="37675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37" idx="2"/>
          </p:cNvCxnSpPr>
          <p:nvPr/>
        </p:nvCxnSpPr>
        <p:spPr>
          <a:xfrm flipH="1">
            <a:off x="5265584" y="6618890"/>
            <a:ext cx="474686" cy="5140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033661" y="7459596"/>
            <a:ext cx="283940" cy="45928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226485" y="7491001"/>
            <a:ext cx="232973" cy="140675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6094682" y="7174804"/>
            <a:ext cx="468977" cy="782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135" idx="2"/>
          </p:cNvCxnSpPr>
          <p:nvPr/>
        </p:nvCxnSpPr>
        <p:spPr>
          <a:xfrm>
            <a:off x="8975915" y="7916445"/>
            <a:ext cx="364550" cy="694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4932138" y="6586358"/>
            <a:ext cx="15941" cy="220521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118" idx="0"/>
          </p:cNvCxnSpPr>
          <p:nvPr/>
        </p:nvCxnSpPr>
        <p:spPr>
          <a:xfrm flipH="1">
            <a:off x="4373066" y="7026410"/>
            <a:ext cx="95618" cy="49816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365191" y="6746286"/>
            <a:ext cx="3825588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7078107" y="8696428"/>
            <a:ext cx="513141" cy="22171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115" idx="0"/>
          </p:cNvCxnSpPr>
          <p:nvPr/>
        </p:nvCxnSpPr>
        <p:spPr>
          <a:xfrm>
            <a:off x="4224522" y="8104122"/>
            <a:ext cx="264189" cy="90336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8110110" y="7552837"/>
            <a:ext cx="1013127" cy="4793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038947" y="8533242"/>
            <a:ext cx="956300" cy="444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811393" y="8777507"/>
            <a:ext cx="992177" cy="5046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5099288" y="6979205"/>
            <a:ext cx="685014" cy="102359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9121518" y="9376076"/>
            <a:ext cx="934103" cy="4239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69474" y="8594222"/>
            <a:ext cx="1051419" cy="4840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1303331" y="9343308"/>
            <a:ext cx="1242393" cy="5358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5014980" y="7047886"/>
            <a:ext cx="1092428" cy="6259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648155" y="9163012"/>
            <a:ext cx="1486056" cy="3985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5688988" y="8076793"/>
            <a:ext cx="1256286" cy="578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7566546" y="10330265"/>
            <a:ext cx="2059236" cy="6359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629892" y="10549494"/>
            <a:ext cx="1698013" cy="450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5724645" y="10550812"/>
            <a:ext cx="1421766" cy="418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911069" y="10212507"/>
            <a:ext cx="1421766" cy="425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2492191" y="10154838"/>
            <a:ext cx="1627868" cy="4785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870144" y="7732973"/>
            <a:ext cx="961121" cy="4380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2833817" y="8330644"/>
            <a:ext cx="1397692" cy="5116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12357" y="8163549"/>
            <a:ext cx="867130" cy="6151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423471" y="7567807"/>
            <a:ext cx="957713" cy="6646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493348" y="9051511"/>
            <a:ext cx="1211880" cy="8331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411337" y="7015479"/>
            <a:ext cx="1114244" cy="47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3935858" y="6433649"/>
            <a:ext cx="1385402" cy="7508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168023" y="7666992"/>
            <a:ext cx="874096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台灣威盛</a:t>
            </a:r>
          </a:p>
        </p:txBody>
      </p:sp>
      <p:sp>
        <p:nvSpPr>
          <p:cNvPr id="83" name="矩形 82"/>
          <p:cNvSpPr/>
          <p:nvPr/>
        </p:nvSpPr>
        <p:spPr>
          <a:xfrm>
            <a:off x="1459557" y="9464356"/>
            <a:ext cx="874096" cy="293420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中國威盛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51652" y="6537589"/>
            <a:ext cx="1185079" cy="570419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香港威盛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TECHNOLOGIES</a:t>
            </a:r>
          </a:p>
          <a:p>
            <a:pPr algn="ctr"/>
            <a:r>
              <a:rPr lang="en-US" altLang="zh-TW" sz="9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9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9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(HK)</a:t>
            </a:r>
          </a:p>
        </p:txBody>
      </p:sp>
      <p:sp>
        <p:nvSpPr>
          <p:cNvPr id="85" name="矩形 84"/>
          <p:cNvSpPr/>
          <p:nvPr/>
        </p:nvSpPr>
        <p:spPr>
          <a:xfrm>
            <a:off x="5871416" y="8243426"/>
            <a:ext cx="925392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武漢長芯盛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109862" y="7231155"/>
            <a:ext cx="914171" cy="293420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上海威盛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5345" y="7682280"/>
            <a:ext cx="771503" cy="447308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北京太極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超移動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975435" y="7824652"/>
            <a:ext cx="771503" cy="262642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深圳威盛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033281" y="8450776"/>
            <a:ext cx="1079280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北京長盛國芯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675065" y="9213998"/>
            <a:ext cx="874096" cy="508863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上海兆芯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集成電路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42947" y="10265060"/>
            <a:ext cx="1387056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武漢兆芯集成電路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94682" y="10288478"/>
            <a:ext cx="1079280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北京兆芯電子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94966" y="10504443"/>
            <a:ext cx="1951314" cy="293420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上海聯和投資（國企）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889496" y="10651153"/>
            <a:ext cx="1079280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上海兆芯電子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39705" y="10640477"/>
            <a:ext cx="1387056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西安兆芯集成電路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97" name="直線單箭頭接點 96"/>
          <p:cNvCxnSpPr>
            <a:endCxn id="111" idx="3"/>
          </p:cNvCxnSpPr>
          <p:nvPr/>
        </p:nvCxnSpPr>
        <p:spPr>
          <a:xfrm flipH="1" flipV="1">
            <a:off x="6304265" y="9697035"/>
            <a:ext cx="1700121" cy="69862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805262" y="9949073"/>
            <a:ext cx="1079280" cy="447308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法人：江綿恆</a:t>
            </a:r>
            <a:endParaRPr lang="en-US" altLang="zh-TW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2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江澤民之子</a:t>
            </a:r>
            <a:r>
              <a:rPr lang="en-US" altLang="zh-TW" sz="12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99" name="Picture 2" descr="ãæ±ç»µæ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869" t="3734" r="37052" b="28325"/>
          <a:stretch/>
        </p:blipFill>
        <p:spPr bwMode="auto">
          <a:xfrm>
            <a:off x="7933918" y="9655438"/>
            <a:ext cx="876381" cy="830675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文字方塊 99"/>
          <p:cNvSpPr txBox="1"/>
          <p:nvPr/>
        </p:nvSpPr>
        <p:spPr>
          <a:xfrm>
            <a:off x="1421901" y="7988156"/>
            <a:ext cx="1883988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 algn="ctr">
              <a:defRPr sz="10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pPr algn="r"/>
            <a:r>
              <a:rPr lang="zh-TW" altLang="en-US" dirty="0"/>
              <a:t>法人：陳主</a:t>
            </a:r>
            <a:r>
              <a:rPr lang="zh-TW" altLang="en-US" dirty="0" smtClean="0"/>
              <a:t>望</a:t>
            </a:r>
            <a:r>
              <a:rPr lang="en-US" altLang="zh-TW" dirty="0"/>
              <a:t> </a:t>
            </a:r>
            <a:r>
              <a:rPr lang="en-US" altLang="zh-TW" dirty="0" smtClean="0"/>
              <a:t>TIMOTHY </a:t>
            </a:r>
            <a:r>
              <a:rPr lang="en-US" altLang="zh-TW" dirty="0"/>
              <a:t>CHEN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algn="r"/>
            <a:r>
              <a:rPr lang="en-US" altLang="zh-TW" dirty="0"/>
              <a:t>(</a:t>
            </a:r>
            <a:r>
              <a:rPr lang="zh-TW" altLang="en-US" dirty="0"/>
              <a:t>王雪紅外甥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591448" y="9884674"/>
            <a:ext cx="925393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法人：徐濤</a:t>
            </a:r>
            <a:endParaRPr lang="en-US" altLang="zh-TW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9384670" y="8852590"/>
            <a:ext cx="1454384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 algn="ctr">
              <a:defRPr sz="10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法人：陳鴻文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（</a:t>
            </a:r>
            <a:r>
              <a:rPr lang="zh-TW" altLang="en-US" dirty="0"/>
              <a:t>前威盛財務副總）</a:t>
            </a:r>
          </a:p>
        </p:txBody>
      </p:sp>
      <p:pic>
        <p:nvPicPr>
          <p:cNvPr id="103" name="Picture 6" descr="ãå¾æ¿¤ å¨ç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31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5574" t="-1" r="17248" b="20745"/>
          <a:stretch/>
        </p:blipFill>
        <p:spPr bwMode="auto">
          <a:xfrm>
            <a:off x="835107" y="9679085"/>
            <a:ext cx="794403" cy="750964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直線單箭頭接點 103"/>
          <p:cNvCxnSpPr/>
          <p:nvPr/>
        </p:nvCxnSpPr>
        <p:spPr>
          <a:xfrm>
            <a:off x="365191" y="9579167"/>
            <a:ext cx="57966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4587256" y="10573746"/>
            <a:ext cx="925392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法人：葉峻</a:t>
            </a:r>
            <a:endParaRPr lang="en-US" altLang="zh-TW" dirty="0"/>
          </a:p>
        </p:txBody>
      </p:sp>
      <p:pic>
        <p:nvPicPr>
          <p:cNvPr id="106" name="Picture 4" descr="ãå¶å³»ãçåçæå°çµæ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2588"/>
          <a:stretch/>
        </p:blipFill>
        <p:spPr bwMode="auto">
          <a:xfrm>
            <a:off x="4687266" y="9859100"/>
            <a:ext cx="779788" cy="725925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矩形 106"/>
          <p:cNvSpPr/>
          <p:nvPr/>
        </p:nvSpPr>
        <p:spPr>
          <a:xfrm>
            <a:off x="9208279" y="9456672"/>
            <a:ext cx="771503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深圳威鋒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614009" y="8703107"/>
            <a:ext cx="771503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威鋒電子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861012" y="9244483"/>
            <a:ext cx="1079281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長飛光纖光纜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052729" y="9551247"/>
            <a:ext cx="80581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法人</a:t>
            </a:r>
            <a:r>
              <a:rPr lang="zh-TW" altLang="en-US" sz="1000" dirty="0">
                <a:solidFill>
                  <a:schemeClr val="accent4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馬杰</a:t>
            </a:r>
          </a:p>
        </p:txBody>
      </p:sp>
      <p:sp>
        <p:nvSpPr>
          <p:cNvPr id="111" name="文字方塊 110"/>
          <p:cNvSpPr txBox="1"/>
          <p:nvPr/>
        </p:nvSpPr>
        <p:spPr>
          <a:xfrm rot="1363314">
            <a:off x="5653606" y="9434980"/>
            <a:ext cx="676927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en-US" altLang="zh-TW" dirty="0"/>
              <a:t>85.24%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777619" y="8842252"/>
            <a:ext cx="522859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8.01%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 rot="1185381">
            <a:off x="5331697" y="8944877"/>
            <a:ext cx="590365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4.44%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77264" y="9401146"/>
            <a:ext cx="590365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2.09%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 rot="20286003">
            <a:off x="4242509" y="8998008"/>
            <a:ext cx="590365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0.21%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888466" y="9456672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75264" y="8247479"/>
            <a:ext cx="771503" cy="447308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</a:t>
            </a:r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盛上華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4127882" y="7524579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530517" y="7069685"/>
            <a:ext cx="885693" cy="389911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S3 Graphics</a:t>
            </a:r>
          </a:p>
          <a:p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(HK) Limited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6007677" y="8626623"/>
            <a:ext cx="5959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69.23%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559270" y="7983359"/>
            <a:ext cx="417259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15%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705217" y="8521756"/>
            <a:ext cx="417259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 rot="21566740">
            <a:off x="6224433" y="7884196"/>
            <a:ext cx="590365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5.77%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8733486" y="9332355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986600" y="10129343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4085580" y="10466636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705228" y="10120884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5467022" y="10468052"/>
            <a:ext cx="490367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0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 rot="218360">
            <a:off x="3212950" y="8814475"/>
            <a:ext cx="551892" cy="262642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484758" y="8266499"/>
            <a:ext cx="80581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法人：庄丹</a:t>
            </a:r>
          </a:p>
        </p:txBody>
      </p:sp>
      <p:pic>
        <p:nvPicPr>
          <p:cNvPr id="131" name="Picture 12" descr="https://gss2.bdstatic.com/9fo3dSag_xI4khGkpoWK1HF6hhy/baike/c0%3Dbaike116%2C5%2C5%2C116%2C38/sign=f1167760ff039245b5b8e95de6fdcfa7/0eb30f2442a7d933fa4d65deae4bd11372f001b1.jp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9114" r="28664" b="43256"/>
          <a:stretch/>
        </p:blipFill>
        <p:spPr bwMode="auto">
          <a:xfrm>
            <a:off x="6835191" y="7757840"/>
            <a:ext cx="760538" cy="719533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直線單箭頭接點 131"/>
          <p:cNvCxnSpPr>
            <a:stCxn id="139" idx="1"/>
          </p:cNvCxnSpPr>
          <p:nvPr/>
        </p:nvCxnSpPr>
        <p:spPr>
          <a:xfrm flipH="1" flipV="1">
            <a:off x="7364935" y="7435202"/>
            <a:ext cx="1408429" cy="103742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118141" y="8614527"/>
            <a:ext cx="771503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北京京睿</a:t>
            </a:r>
          </a:p>
        </p:txBody>
      </p:sp>
      <p:sp>
        <p:nvSpPr>
          <p:cNvPr id="134" name="矩形 133"/>
          <p:cNvSpPr/>
          <p:nvPr/>
        </p:nvSpPr>
        <p:spPr>
          <a:xfrm>
            <a:off x="899485" y="8909367"/>
            <a:ext cx="874096" cy="293420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香港威睿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9340465" y="7748384"/>
            <a:ext cx="1114244" cy="47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448770" y="7788403"/>
            <a:ext cx="931724" cy="389911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BASE </a:t>
            </a:r>
          </a:p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 (BVI)</a:t>
            </a:r>
          </a:p>
        </p:txBody>
      </p:sp>
      <p:sp>
        <p:nvSpPr>
          <p:cNvPr id="137" name="橢圓 136"/>
          <p:cNvSpPr/>
          <p:nvPr/>
        </p:nvSpPr>
        <p:spPr>
          <a:xfrm>
            <a:off x="5740269" y="6354934"/>
            <a:ext cx="1235981" cy="5279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15842" y="6417337"/>
            <a:ext cx="931723" cy="389911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TECH </a:t>
            </a:r>
          </a:p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 (BVI)</a:t>
            </a:r>
          </a:p>
        </p:txBody>
      </p:sp>
      <p:sp>
        <p:nvSpPr>
          <p:cNvPr id="139" name="橢圓 138"/>
          <p:cNvSpPr/>
          <p:nvPr/>
        </p:nvSpPr>
        <p:spPr>
          <a:xfrm>
            <a:off x="8556088" y="8399512"/>
            <a:ext cx="1483653" cy="499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695677" y="8466246"/>
            <a:ext cx="1279664" cy="389911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TECHBASE Co.,LTD </a:t>
            </a:r>
          </a:p>
          <a:p>
            <a:pPr algn="ctr"/>
            <a:r>
              <a:rPr lang="it-IT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(Cayman Islands)</a:t>
            </a:r>
          </a:p>
        </p:txBody>
      </p:sp>
      <p:sp>
        <p:nvSpPr>
          <p:cNvPr id="141" name="橢圓 140"/>
          <p:cNvSpPr/>
          <p:nvPr/>
        </p:nvSpPr>
        <p:spPr>
          <a:xfrm>
            <a:off x="1438425" y="8244648"/>
            <a:ext cx="826719" cy="4654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476030" y="8361839"/>
            <a:ext cx="771503" cy="262642"/>
          </a:xfrm>
          <a:prstGeom prst="rect">
            <a:avLst/>
          </a:prstGeom>
          <a:ln w="12700" cap="rnd">
            <a:noFill/>
          </a:ln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杭州威睿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utout trans="22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6286"/>
          <a:stretch/>
        </p:blipFill>
        <p:spPr bwMode="auto">
          <a:xfrm>
            <a:off x="956654" y="4126952"/>
            <a:ext cx="863274" cy="74520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4" name="直線單箭頭接點 143"/>
          <p:cNvCxnSpPr/>
          <p:nvPr/>
        </p:nvCxnSpPr>
        <p:spPr>
          <a:xfrm flipH="1" flipV="1">
            <a:off x="3167124" y="4665433"/>
            <a:ext cx="1280191" cy="435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utout trans="7000"/>
                    </a14:imgEffect>
                    <a14:imgEffect>
                      <a14:saturation sat="0"/>
                    </a14:imgEffect>
                    <a14:imgEffect>
                      <a14:brightnessContrast bright="26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5823" y="4652589"/>
            <a:ext cx="795473" cy="79547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6" name="矩形 145"/>
          <p:cNvSpPr/>
          <p:nvPr/>
        </p:nvSpPr>
        <p:spPr>
          <a:xfrm>
            <a:off x="6411337" y="5055518"/>
            <a:ext cx="668911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歐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陽家立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教會長老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47" name="Picture 10" descr="http://finance.people.com.cn/mediafile/200702/10/P200702101225393270931872.jp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7803" r="8850" b="21027"/>
          <a:stretch/>
        </p:blipFill>
        <p:spPr bwMode="auto">
          <a:xfrm flipH="1">
            <a:off x="4962208" y="5485482"/>
            <a:ext cx="891609" cy="900970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Cutout numberOfShades="0"/>
                    </a14:imgEffect>
                    <a14:imgEffect>
                      <a14:colorTemperature colorTemp="2625"/>
                    </a14:imgEffect>
                    <a14:imgEffect>
                      <a14:saturation sat="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4410" b="20890"/>
          <a:stretch/>
        </p:blipFill>
        <p:spPr bwMode="auto">
          <a:xfrm>
            <a:off x="2477218" y="4364932"/>
            <a:ext cx="689905" cy="768020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9" name="矩形 148"/>
          <p:cNvSpPr/>
          <p:nvPr/>
        </p:nvSpPr>
        <p:spPr>
          <a:xfrm>
            <a:off x="4258214" y="5664271"/>
            <a:ext cx="919539" cy="38991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陳文琦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王雪紅配偶</a:t>
            </a:r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50" name="Picture 2" descr="ãçéªç´ãçåçæå°çµæ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Cutout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532" r="24647" b="26420"/>
          <a:stretch/>
        </p:blipFill>
        <p:spPr bwMode="auto">
          <a:xfrm>
            <a:off x="3464463" y="4950612"/>
            <a:ext cx="911998" cy="80142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矩形 150"/>
          <p:cNvSpPr/>
          <p:nvPr/>
        </p:nvSpPr>
        <p:spPr>
          <a:xfrm>
            <a:off x="1942340" y="4761822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朱黃傑</a:t>
            </a:r>
          </a:p>
        </p:txBody>
      </p:sp>
      <p:sp>
        <p:nvSpPr>
          <p:cNvPr id="152" name="橢圓 151"/>
          <p:cNvSpPr/>
          <p:nvPr/>
        </p:nvSpPr>
        <p:spPr>
          <a:xfrm>
            <a:off x="4423063" y="4467657"/>
            <a:ext cx="1551793" cy="64991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501058" y="4548460"/>
            <a:ext cx="1387057" cy="447308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財團法人威盛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信望愛慈善基金會</a:t>
            </a:r>
          </a:p>
        </p:txBody>
      </p:sp>
      <p:sp>
        <p:nvSpPr>
          <p:cNvPr id="154" name="橢圓 153"/>
          <p:cNvSpPr/>
          <p:nvPr/>
        </p:nvSpPr>
        <p:spPr>
          <a:xfrm>
            <a:off x="365191" y="3458049"/>
            <a:ext cx="1326912" cy="57736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14897" y="3610447"/>
            <a:ext cx="1053633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台北靈糧堂</a:t>
            </a:r>
          </a:p>
        </p:txBody>
      </p:sp>
      <p:sp>
        <p:nvSpPr>
          <p:cNvPr id="156" name="橢圓 155"/>
          <p:cNvSpPr/>
          <p:nvPr/>
        </p:nvSpPr>
        <p:spPr>
          <a:xfrm>
            <a:off x="1116471" y="6080047"/>
            <a:ext cx="1276040" cy="537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239552" y="6200813"/>
            <a:ext cx="1068059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宏達電 </a:t>
            </a:r>
            <a:r>
              <a:rPr lang="en-US" altLang="zh-TW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HTC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848686" y="5237009"/>
            <a:ext cx="1060295" cy="44345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69892" y="5329770"/>
            <a:ext cx="874096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威盛投資</a:t>
            </a:r>
          </a:p>
        </p:txBody>
      </p:sp>
      <p:sp>
        <p:nvSpPr>
          <p:cNvPr id="160" name="橢圓 159"/>
          <p:cNvSpPr/>
          <p:nvPr/>
        </p:nvSpPr>
        <p:spPr>
          <a:xfrm>
            <a:off x="7300471" y="6098191"/>
            <a:ext cx="1088273" cy="82978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391831" y="6159383"/>
            <a:ext cx="925393" cy="631974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TVBS</a:t>
            </a: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信望愛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永續基金會</a:t>
            </a:r>
          </a:p>
        </p:txBody>
      </p:sp>
      <p:sp>
        <p:nvSpPr>
          <p:cNvPr id="162" name="矩形 161"/>
          <p:cNvSpPr/>
          <p:nvPr/>
        </p:nvSpPr>
        <p:spPr>
          <a:xfrm>
            <a:off x="9787451" y="7359275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張孝威</a:t>
            </a:r>
          </a:p>
        </p:txBody>
      </p:sp>
      <p:sp>
        <p:nvSpPr>
          <p:cNvPr id="163" name="矩形 162"/>
          <p:cNvSpPr/>
          <p:nvPr/>
        </p:nvSpPr>
        <p:spPr>
          <a:xfrm>
            <a:off x="8850300" y="7324437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趙少康</a:t>
            </a:r>
          </a:p>
        </p:txBody>
      </p:sp>
      <p:pic>
        <p:nvPicPr>
          <p:cNvPr id="164" name="Picture 4" descr="https://tvbsf.tvbs.com.tw/images/list-pic-04.jpg"/>
          <p:cNvPicPr>
            <a:picLocks noChangeAspect="1" noChangeArrowheads="1"/>
          </p:cNvPicPr>
          <p:nvPr/>
        </p:nvPicPr>
        <p:blipFill rotWithShape="1"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188" r="7576" b="21205"/>
          <a:stretch/>
        </p:blipFill>
        <p:spPr bwMode="auto">
          <a:xfrm>
            <a:off x="8781512" y="6663653"/>
            <a:ext cx="697037" cy="676094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6" descr="https://tvbsf.tvbs.com.tw/images/list-pic-03.jpg"/>
          <p:cNvPicPr>
            <a:picLocks noChangeAspect="1" noChangeArrowheads="1"/>
          </p:cNvPicPr>
          <p:nvPr/>
        </p:nvPicPr>
        <p:blipFill rotWithShape="1"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479" r="11910" b="23631"/>
          <a:stretch/>
        </p:blipFill>
        <p:spPr bwMode="auto">
          <a:xfrm>
            <a:off x="9712929" y="6711593"/>
            <a:ext cx="652016" cy="64995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橢圓 165"/>
          <p:cNvSpPr/>
          <p:nvPr/>
        </p:nvSpPr>
        <p:spPr>
          <a:xfrm>
            <a:off x="2465682" y="6054182"/>
            <a:ext cx="1029074" cy="620141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621575" y="6195848"/>
            <a:ext cx="754368" cy="389911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TVBS</a:t>
            </a:r>
            <a:endParaRPr lang="zh-TW" altLang="en-US" sz="2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8" name="橢圓 167"/>
          <p:cNvSpPr/>
          <p:nvPr/>
        </p:nvSpPr>
        <p:spPr>
          <a:xfrm>
            <a:off x="400347" y="848333"/>
            <a:ext cx="188310" cy="157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9" name="橢圓 168"/>
          <p:cNvSpPr/>
          <p:nvPr/>
        </p:nvSpPr>
        <p:spPr>
          <a:xfrm>
            <a:off x="408401" y="1370238"/>
            <a:ext cx="188310" cy="157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0" name="橢圓 169"/>
          <p:cNvSpPr/>
          <p:nvPr/>
        </p:nvSpPr>
        <p:spPr>
          <a:xfrm>
            <a:off x="405681" y="1615857"/>
            <a:ext cx="188310" cy="1579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1" name="橢圓 170"/>
          <p:cNvSpPr/>
          <p:nvPr/>
        </p:nvSpPr>
        <p:spPr>
          <a:xfrm>
            <a:off x="385286" y="1074777"/>
            <a:ext cx="211425" cy="19312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572723" y="827681"/>
            <a:ext cx="789137" cy="21647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台企 </a:t>
            </a:r>
            <a:r>
              <a:rPr lang="en-US" altLang="zh-TW" sz="900" dirty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564332" y="1076888"/>
            <a:ext cx="737841" cy="21647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媒體 </a:t>
            </a:r>
            <a:r>
              <a:rPr lang="en-US" altLang="zh-TW" sz="900" dirty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63706" y="1342013"/>
            <a:ext cx="807169" cy="21445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外資 </a:t>
            </a:r>
            <a:r>
              <a:rPr lang="en-US" altLang="zh-TW" sz="900" dirty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44656" y="1579070"/>
            <a:ext cx="712193" cy="21647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中企 </a:t>
            </a:r>
            <a:r>
              <a:rPr lang="en-US" altLang="zh-TW" sz="900" dirty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6" name="橢圓 175"/>
          <p:cNvSpPr/>
          <p:nvPr/>
        </p:nvSpPr>
        <p:spPr>
          <a:xfrm>
            <a:off x="4553526" y="3599173"/>
            <a:ext cx="1366411" cy="74390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67629" y="3772975"/>
            <a:ext cx="1353809" cy="447308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財團法人中華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信望愛基金會</a:t>
            </a:r>
          </a:p>
        </p:txBody>
      </p:sp>
      <p:sp>
        <p:nvSpPr>
          <p:cNvPr id="178" name="橢圓 177"/>
          <p:cNvSpPr/>
          <p:nvPr/>
        </p:nvSpPr>
        <p:spPr>
          <a:xfrm>
            <a:off x="8411362" y="4249236"/>
            <a:ext cx="1272103" cy="6229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512356" y="4345479"/>
            <a:ext cx="1079281" cy="447308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中華基督教</a:t>
            </a:r>
            <a:endParaRPr lang="en-US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兩岸交流協會</a:t>
            </a:r>
          </a:p>
        </p:txBody>
      </p:sp>
      <p:sp>
        <p:nvSpPr>
          <p:cNvPr id="180" name="橢圓 179"/>
          <p:cNvSpPr/>
          <p:nvPr/>
        </p:nvSpPr>
        <p:spPr>
          <a:xfrm>
            <a:off x="6434420" y="3412605"/>
            <a:ext cx="1386476" cy="54371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6627762" y="3534767"/>
            <a:ext cx="1053633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士林靈糧堂</a:t>
            </a:r>
            <a:endParaRPr lang="en-US" altLang="zh-TW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82" name="Picture 14" descr="ãåç¾¤èãçåçæå°çµæ"/>
          <p:cNvPicPr>
            <a:picLocks noChangeAspect="1" noChangeArrowheads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Cutout/>
                    </a14:imgEffect>
                    <a14:imgEffect>
                      <a14:colorTemperature colorTemp="5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918" r="14118" b="46060"/>
          <a:stretch/>
        </p:blipFill>
        <p:spPr bwMode="auto">
          <a:xfrm>
            <a:off x="6587292" y="3816625"/>
            <a:ext cx="930499" cy="868055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矩形 182"/>
          <p:cNvSpPr/>
          <p:nvPr/>
        </p:nvSpPr>
        <p:spPr>
          <a:xfrm>
            <a:off x="7427792" y="3871830"/>
            <a:ext cx="797152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牧師劉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群茂</a:t>
            </a:r>
          </a:p>
        </p:txBody>
      </p:sp>
      <p:sp>
        <p:nvSpPr>
          <p:cNvPr id="184" name="矩形 183"/>
          <p:cNvSpPr/>
          <p:nvPr/>
        </p:nvSpPr>
        <p:spPr>
          <a:xfrm>
            <a:off x="508191" y="4599627"/>
            <a:ext cx="545876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黎少倫</a:t>
            </a:r>
          </a:p>
        </p:txBody>
      </p:sp>
      <p:sp>
        <p:nvSpPr>
          <p:cNvPr id="185" name="橢圓 184"/>
          <p:cNvSpPr/>
          <p:nvPr/>
        </p:nvSpPr>
        <p:spPr>
          <a:xfrm>
            <a:off x="1442157" y="1108157"/>
            <a:ext cx="189697" cy="19045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6" name="矩形 185"/>
          <p:cNvSpPr/>
          <p:nvPr/>
        </p:nvSpPr>
        <p:spPr>
          <a:xfrm rot="20394057">
            <a:off x="2204281" y="5928503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87" name="Picture 4" descr="ãé³ä¸»æãçåçæå°çµæ"/>
          <p:cNvPicPr>
            <a:picLocks noChangeAspect="1" noChangeArrowheads="1"/>
          </p:cNvPicPr>
          <p:nvPr/>
        </p:nvPicPr>
        <p:blipFill rotWithShape="1">
          <a:blip r:embed="rId2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Cutout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472" b="32283"/>
          <a:stretch/>
        </p:blipFill>
        <p:spPr bwMode="auto">
          <a:xfrm>
            <a:off x="3252309" y="7691678"/>
            <a:ext cx="753601" cy="72055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8" descr="ãé³é´»æ å¨çãçåçæå°çµæ"/>
          <p:cNvPicPr>
            <a:picLocks noChangeAspect="1" noChangeArrowheads="1"/>
          </p:cNvPicPr>
          <p:nvPr/>
        </p:nvPicPr>
        <p:blipFill rotWithShape="1">
          <a:blip r:embed="rId2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265" t="11888" r="33845" b="37864"/>
          <a:stretch/>
        </p:blipFill>
        <p:spPr bwMode="auto">
          <a:xfrm>
            <a:off x="9938122" y="8250697"/>
            <a:ext cx="599515" cy="61021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矩形 188"/>
          <p:cNvSpPr/>
          <p:nvPr/>
        </p:nvSpPr>
        <p:spPr>
          <a:xfrm rot="19878539">
            <a:off x="2971307" y="5755258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0" name="矩形 189"/>
          <p:cNvSpPr/>
          <p:nvPr/>
        </p:nvSpPr>
        <p:spPr>
          <a:xfrm rot="21102166">
            <a:off x="3443022" y="6091175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787475" y="5096363"/>
            <a:ext cx="919539" cy="38991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王雪紅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陳文琦配偶</a:t>
            </a:r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2" name="矩形 191"/>
          <p:cNvSpPr/>
          <p:nvPr/>
        </p:nvSpPr>
        <p:spPr>
          <a:xfrm rot="21423787">
            <a:off x="5264974" y="6837667"/>
            <a:ext cx="463727" cy="262642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200" b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3" name="矩形 192"/>
          <p:cNvSpPr/>
          <p:nvPr/>
        </p:nvSpPr>
        <p:spPr>
          <a:xfrm rot="702972">
            <a:off x="6807550" y="6153246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4" name="矩形 193"/>
          <p:cNvSpPr/>
          <p:nvPr/>
        </p:nvSpPr>
        <p:spPr>
          <a:xfrm rot="20996004">
            <a:off x="865931" y="5090066"/>
            <a:ext cx="415906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5" name="矩形 194"/>
          <p:cNvSpPr/>
          <p:nvPr/>
        </p:nvSpPr>
        <p:spPr>
          <a:xfrm rot="21007470">
            <a:off x="750549" y="5986082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監察人</a:t>
            </a:r>
          </a:p>
        </p:txBody>
      </p:sp>
      <p:sp>
        <p:nvSpPr>
          <p:cNvPr id="196" name="矩形 195"/>
          <p:cNvSpPr/>
          <p:nvPr/>
        </p:nvSpPr>
        <p:spPr>
          <a:xfrm>
            <a:off x="4158683" y="4452664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7" name="矩形 196"/>
          <p:cNvSpPr/>
          <p:nvPr/>
        </p:nvSpPr>
        <p:spPr>
          <a:xfrm rot="21231333">
            <a:off x="4142752" y="4000806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921268" y="4695899"/>
            <a:ext cx="545876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行政長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9" name="矩形 198"/>
          <p:cNvSpPr/>
          <p:nvPr/>
        </p:nvSpPr>
        <p:spPr>
          <a:xfrm rot="1672805">
            <a:off x="1659779" y="3776171"/>
            <a:ext cx="675845" cy="38991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總管理處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執行長</a:t>
            </a:r>
          </a:p>
        </p:txBody>
      </p:sp>
      <p:sp>
        <p:nvSpPr>
          <p:cNvPr id="200" name="矩形 199"/>
          <p:cNvSpPr/>
          <p:nvPr/>
        </p:nvSpPr>
        <p:spPr>
          <a:xfrm rot="18794144">
            <a:off x="1650804" y="5779592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監察人</a:t>
            </a:r>
          </a:p>
        </p:txBody>
      </p:sp>
      <p:sp>
        <p:nvSpPr>
          <p:cNvPr id="201" name="矩形 200"/>
          <p:cNvSpPr/>
          <p:nvPr/>
        </p:nvSpPr>
        <p:spPr>
          <a:xfrm rot="20356691">
            <a:off x="5674440" y="4195134"/>
            <a:ext cx="67584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虔誠教徒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2" name="矩形 201"/>
          <p:cNvSpPr/>
          <p:nvPr/>
        </p:nvSpPr>
        <p:spPr>
          <a:xfrm rot="21043700">
            <a:off x="7792700" y="4473403"/>
            <a:ext cx="67584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副理事長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3" name="矩形 202"/>
          <p:cNvSpPr/>
          <p:nvPr/>
        </p:nvSpPr>
        <p:spPr>
          <a:xfrm rot="20267950">
            <a:off x="1833927" y="5183668"/>
            <a:ext cx="545876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被持股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" name="矩形 203"/>
          <p:cNvSpPr/>
          <p:nvPr/>
        </p:nvSpPr>
        <p:spPr>
          <a:xfrm rot="559039">
            <a:off x="8318656" y="6642153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" name="矩形 204"/>
          <p:cNvSpPr/>
          <p:nvPr/>
        </p:nvSpPr>
        <p:spPr>
          <a:xfrm rot="418433">
            <a:off x="8094509" y="6884727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1603589" y="1098174"/>
            <a:ext cx="1135386" cy="21647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基金會 </a:t>
            </a:r>
            <a:r>
              <a:rPr lang="en-US" altLang="zh-TW" sz="900" dirty="0">
                <a:latin typeface="Adobe 繁黑體 Std B" pitchFamily="34" charset="-120"/>
                <a:ea typeface="Adobe 繁黑體 Std B" pitchFamily="34" charset="-120"/>
              </a:rPr>
              <a:t>Foundation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7" name="矩形 206"/>
          <p:cNvSpPr/>
          <p:nvPr/>
        </p:nvSpPr>
        <p:spPr>
          <a:xfrm rot="4185045">
            <a:off x="10168245" y="4933352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8" name="橢圓 207"/>
          <p:cNvSpPr/>
          <p:nvPr/>
        </p:nvSpPr>
        <p:spPr>
          <a:xfrm>
            <a:off x="10106528" y="1716085"/>
            <a:ext cx="1100136" cy="8126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9" name="橢圓 208"/>
          <p:cNvSpPr/>
          <p:nvPr/>
        </p:nvSpPr>
        <p:spPr>
          <a:xfrm>
            <a:off x="8007791" y="2941068"/>
            <a:ext cx="1070668" cy="42581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069097" y="30272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亞洲禱告殿</a:t>
            </a:r>
          </a:p>
        </p:txBody>
      </p:sp>
      <p:sp>
        <p:nvSpPr>
          <p:cNvPr id="211" name="橢圓 210"/>
          <p:cNvSpPr/>
          <p:nvPr/>
        </p:nvSpPr>
        <p:spPr>
          <a:xfrm>
            <a:off x="9353599" y="2590285"/>
            <a:ext cx="1075627" cy="65487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417720" y="267398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桃園中壢</a:t>
            </a: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國際禱告殿</a:t>
            </a:r>
          </a:p>
        </p:txBody>
      </p:sp>
      <p:sp>
        <p:nvSpPr>
          <p:cNvPr id="213" name="矩形 212"/>
          <p:cNvSpPr/>
          <p:nvPr/>
        </p:nvSpPr>
        <p:spPr>
          <a:xfrm>
            <a:off x="10188436" y="1782560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堪薩斯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國際禱告殿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IHOP</a:t>
            </a:r>
            <a:endParaRPr lang="en-US" altLang="zh-TW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14" name="橢圓 213"/>
          <p:cNvSpPr/>
          <p:nvPr/>
        </p:nvSpPr>
        <p:spPr>
          <a:xfrm>
            <a:off x="7826133" y="2137758"/>
            <a:ext cx="1513433" cy="54356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995618" y="224026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新店行道會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16" name="橢圓 215"/>
          <p:cNvSpPr/>
          <p:nvPr/>
        </p:nvSpPr>
        <p:spPr>
          <a:xfrm>
            <a:off x="472474" y="2624872"/>
            <a:ext cx="1446273" cy="56328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18540" y="273723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台灣信義會</a:t>
            </a:r>
            <a:endParaRPr lang="en-US" altLang="zh-TW" sz="16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18" name="橢圓 217"/>
          <p:cNvSpPr/>
          <p:nvPr/>
        </p:nvSpPr>
        <p:spPr>
          <a:xfrm>
            <a:off x="2059181" y="2303357"/>
            <a:ext cx="1529184" cy="5048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236544" y="238648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台北真理</a:t>
            </a:r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堂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0" name="橢圓 219"/>
          <p:cNvSpPr/>
          <p:nvPr/>
        </p:nvSpPr>
        <p:spPr>
          <a:xfrm>
            <a:off x="2841020" y="1031072"/>
            <a:ext cx="1163521" cy="9128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2951883" y="116360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下一代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幸福聯盟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2" name="橢圓 221"/>
          <p:cNvSpPr/>
          <p:nvPr/>
        </p:nvSpPr>
        <p:spPr>
          <a:xfrm>
            <a:off x="4372619" y="2420005"/>
            <a:ext cx="1277413" cy="4865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4525760" y="25296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旌旗教會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3937202" y="124502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信心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希望聯盟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348204" y="2467496"/>
            <a:ext cx="54067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陳志宏</a:t>
            </a:r>
          </a:p>
        </p:txBody>
      </p:sp>
      <p:pic>
        <p:nvPicPr>
          <p:cNvPr id="226" name="Picture 22" descr="ãé³å¿å® å°ç£ä¿¡ç¾©ãçåçæå°çµæ"/>
          <p:cNvPicPr>
            <a:picLocks noChangeAspect="1" noChangeArrowheads="1"/>
          </p:cNvPicPr>
          <p:nvPr/>
        </p:nvPicPr>
        <p:blipFill rotWithShape="1">
          <a:blip r:embed="rId3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7365" t="6440" r="25880" b="12226"/>
          <a:stretch/>
        </p:blipFill>
        <p:spPr bwMode="auto">
          <a:xfrm>
            <a:off x="851157" y="2025345"/>
            <a:ext cx="658224" cy="652658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2" descr="ãæ¾ç»ç©ãçåçæå°çµæ"/>
          <p:cNvPicPr>
            <a:picLocks noChangeAspect="1" noChangeArrowheads="1"/>
          </p:cNvPicPr>
          <p:nvPr/>
        </p:nvPicPr>
        <p:blipFill rotWithShape="1">
          <a:blip r:embed="rId3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2000"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6105" t="3384" r="29758" b="53471"/>
          <a:stretch/>
        </p:blipFill>
        <p:spPr bwMode="auto">
          <a:xfrm>
            <a:off x="2188578" y="1476533"/>
            <a:ext cx="922782" cy="89793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矩形 227"/>
          <p:cNvSpPr/>
          <p:nvPr/>
        </p:nvSpPr>
        <p:spPr>
          <a:xfrm>
            <a:off x="3016547" y="2071493"/>
            <a:ext cx="54067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曾獻瑩</a:t>
            </a:r>
          </a:p>
        </p:txBody>
      </p:sp>
      <p:pic>
        <p:nvPicPr>
          <p:cNvPr id="229" name="Picture 10" descr="ç¸éåç"/>
          <p:cNvPicPr>
            <a:picLocks noChangeAspect="1" noChangeArrowheads="1"/>
          </p:cNvPicPr>
          <p:nvPr/>
        </p:nvPicPr>
        <p:blipFill rotWithShape="1">
          <a:blip r:embed="rId3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409" r="25660" b="24107"/>
          <a:stretch/>
        </p:blipFill>
        <p:spPr bwMode="auto">
          <a:xfrm>
            <a:off x="4661871" y="1736691"/>
            <a:ext cx="834966" cy="785630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矩形 229"/>
          <p:cNvSpPr/>
          <p:nvPr/>
        </p:nvSpPr>
        <p:spPr>
          <a:xfrm>
            <a:off x="4236948" y="2260602"/>
            <a:ext cx="54067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游信義</a:t>
            </a:r>
          </a:p>
        </p:txBody>
      </p:sp>
      <p:pic>
        <p:nvPicPr>
          <p:cNvPr id="231" name="Picture 20" descr="ãå¼µèæ¾ãçåçæå°çµæ"/>
          <p:cNvPicPr>
            <a:picLocks noChangeAspect="1" noChangeArrowheads="1"/>
          </p:cNvPicPr>
          <p:nvPr/>
        </p:nvPicPr>
        <p:blipFill rotWithShape="1">
          <a:blip r:embed="rId3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7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762" r="36736" b="41511"/>
          <a:stretch/>
        </p:blipFill>
        <p:spPr bwMode="auto">
          <a:xfrm>
            <a:off x="8600912" y="1476076"/>
            <a:ext cx="709879" cy="769712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矩形 231"/>
          <p:cNvSpPr/>
          <p:nvPr/>
        </p:nvSpPr>
        <p:spPr>
          <a:xfrm>
            <a:off x="9269211" y="1890296"/>
            <a:ext cx="668911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張茂松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性侵女童</a:t>
            </a:r>
          </a:p>
        </p:txBody>
      </p:sp>
      <p:sp>
        <p:nvSpPr>
          <p:cNvPr id="233" name="橢圓 232"/>
          <p:cNvSpPr/>
          <p:nvPr/>
        </p:nvSpPr>
        <p:spPr>
          <a:xfrm>
            <a:off x="7163790" y="1593028"/>
            <a:ext cx="1189957" cy="57120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366221" y="1709352"/>
            <a:ext cx="800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護家盟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235" name="Picture 18" descr="ãå¼µå®ä¸ãçåçæå°çµæ"/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332" t="-1" r="27187" b="-6943"/>
          <a:stretch/>
        </p:blipFill>
        <p:spPr bwMode="auto">
          <a:xfrm>
            <a:off x="6879799" y="888319"/>
            <a:ext cx="768401" cy="816912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矩形 235"/>
          <p:cNvSpPr/>
          <p:nvPr/>
        </p:nvSpPr>
        <p:spPr>
          <a:xfrm>
            <a:off x="7629408" y="969505"/>
            <a:ext cx="1053632" cy="53964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張守一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婚外情通姦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兒支持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婚姻平權</a:t>
            </a:r>
          </a:p>
        </p:txBody>
      </p:sp>
      <p:sp>
        <p:nvSpPr>
          <p:cNvPr id="237" name="橢圓 236"/>
          <p:cNvSpPr/>
          <p:nvPr/>
        </p:nvSpPr>
        <p:spPr>
          <a:xfrm>
            <a:off x="5885055" y="2587127"/>
            <a:ext cx="1277417" cy="61538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6060957" y="272554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安定力量</a:t>
            </a:r>
            <a:endParaRPr lang="en-US" altLang="zh-TW" sz="16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239" name="直線單箭頭接點 238"/>
          <p:cNvCxnSpPr/>
          <p:nvPr/>
        </p:nvCxnSpPr>
        <p:spPr>
          <a:xfrm flipV="1">
            <a:off x="1586570" y="2755504"/>
            <a:ext cx="675289" cy="765919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/>
          <p:cNvCxnSpPr/>
          <p:nvPr/>
        </p:nvCxnSpPr>
        <p:spPr>
          <a:xfrm flipH="1" flipV="1">
            <a:off x="670314" y="3168400"/>
            <a:ext cx="105969" cy="229450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/>
          <p:cNvCxnSpPr/>
          <p:nvPr/>
        </p:nvCxnSpPr>
        <p:spPr>
          <a:xfrm flipH="1" flipV="1">
            <a:off x="5361868" y="2917235"/>
            <a:ext cx="1072552" cy="617532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>
            <a:stCxn id="218" idx="6"/>
          </p:cNvCxnSpPr>
          <p:nvPr/>
        </p:nvCxnSpPr>
        <p:spPr>
          <a:xfrm>
            <a:off x="3588365" y="2555761"/>
            <a:ext cx="721854" cy="63335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橢圓 242"/>
          <p:cNvSpPr/>
          <p:nvPr/>
        </p:nvSpPr>
        <p:spPr>
          <a:xfrm>
            <a:off x="3432179" y="2920624"/>
            <a:ext cx="1669440" cy="65312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44" name="直線單箭頭接點 243"/>
          <p:cNvCxnSpPr>
            <a:endCxn id="214" idx="3"/>
          </p:cNvCxnSpPr>
          <p:nvPr/>
        </p:nvCxnSpPr>
        <p:spPr>
          <a:xfrm flipV="1">
            <a:off x="7416210" y="2601722"/>
            <a:ext cx="631560" cy="752582"/>
          </a:xfrm>
          <a:prstGeom prst="straightConnector1">
            <a:avLst/>
          </a:prstGeom>
          <a:ln w="12700">
            <a:solidFill>
              <a:srgbClr val="399AB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9723955" y="842702"/>
            <a:ext cx="1438353" cy="84741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派遣傳教士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洗腦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烏干達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百姓和政治人物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通過反同性戀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導致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同志被殺害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引起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聯合國大力抨擊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6" name="Picture 16" descr="ãé·å©ãçåçæå°çµæ"/>
          <p:cNvPicPr>
            <a:picLocks noChangeAspect="1" noChangeArrowheads="1"/>
          </p:cNvPicPr>
          <p:nvPr/>
        </p:nvPicPr>
        <p:blipFill rotWithShape="1">
          <a:blip r:embed="rId4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098" r="27715" b="23294"/>
          <a:stretch/>
        </p:blipFill>
        <p:spPr bwMode="auto">
          <a:xfrm>
            <a:off x="4764553" y="927312"/>
            <a:ext cx="783521" cy="748474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矩形 246"/>
          <p:cNvSpPr/>
          <p:nvPr/>
        </p:nvSpPr>
        <p:spPr>
          <a:xfrm>
            <a:off x="5530749" y="1190649"/>
            <a:ext cx="1181872" cy="69352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雷倩</a:t>
            </a:r>
          </a:p>
          <a:p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離婚再婚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女人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信心</a:t>
            </a:r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希望聯盟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黨員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婦聯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會主委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6553022" y="2190461"/>
            <a:ext cx="105363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孫繼正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罷免黃國昌失敗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621575" y="3732026"/>
            <a:ext cx="90936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王貴雲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王雪紅姐姐</a:t>
            </a:r>
            <a:r>
              <a:rPr lang="en-US" altLang="zh-TW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0" name="橢圓 249"/>
          <p:cNvSpPr/>
          <p:nvPr/>
        </p:nvSpPr>
        <p:spPr>
          <a:xfrm>
            <a:off x="9071419" y="3361760"/>
            <a:ext cx="1686427" cy="484411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208279" y="3453125"/>
            <a:ext cx="1412705" cy="29342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台灣國度復興報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2" name="矩形 251"/>
          <p:cNvSpPr/>
          <p:nvPr/>
        </p:nvSpPr>
        <p:spPr>
          <a:xfrm rot="21195412">
            <a:off x="8836550" y="3702886"/>
            <a:ext cx="412432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社長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631487" y="3045967"/>
            <a:ext cx="1353809" cy="447308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財團法人基督教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異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象事奉展望會</a:t>
            </a:r>
            <a:endParaRPr lang="zh-TW" altLang="en-US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447765" y="317776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強調透過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財富攻下政治、商業、媒體、藝術娛樂、家庭、教育及宗教領域，達成基督教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治國</a:t>
            </a:r>
            <a:r>
              <a:rPr lang="en-US" altLang="zh-TW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—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七山策略</a:t>
            </a:r>
            <a:endParaRPr lang="zh-TW" altLang="en-US" sz="18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5" name="文字方塊 254"/>
          <p:cNvSpPr txBox="1"/>
          <p:nvPr/>
        </p:nvSpPr>
        <p:spPr>
          <a:xfrm>
            <a:off x="444119" y="11294834"/>
            <a:ext cx="104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80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pPr algn="ctr"/>
            <a:r>
              <a:rPr lang="zh-TW" altLang="en-US" dirty="0"/>
              <a:t>陳文琦擔任上海威盛法人代表，投資中國國企主導的上海兆芯集成電路，</a:t>
            </a:r>
            <a:r>
              <a:rPr lang="zh-TW" altLang="en-US" dirty="0" smtClean="0"/>
              <a:t>同時擔任</a:t>
            </a:r>
            <a:r>
              <a:rPr lang="en-US" altLang="zh-TW" dirty="0" smtClean="0"/>
              <a:t>TVBS</a:t>
            </a:r>
            <a:r>
              <a:rPr lang="zh-TW" altLang="en-US" dirty="0"/>
              <a:t>法人代表。</a:t>
            </a:r>
          </a:p>
        </p:txBody>
      </p:sp>
      <p:sp>
        <p:nvSpPr>
          <p:cNvPr id="256" name="橢圓 255"/>
          <p:cNvSpPr/>
          <p:nvPr/>
        </p:nvSpPr>
        <p:spPr>
          <a:xfrm>
            <a:off x="1195610" y="6863968"/>
            <a:ext cx="1464285" cy="11241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325900" y="7046491"/>
            <a:ext cx="1233168" cy="908973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英屬開曼群島商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威望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國際娛樂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CATCHPLAY, INC. </a:t>
            </a:r>
            <a:endParaRPr lang="en-US" altLang="zh-TW" sz="10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TAIWAN </a:t>
            </a:r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BRANCH </a:t>
            </a:r>
            <a:endParaRPr lang="en-US" altLang="zh-TW" sz="10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CAYMAN)</a:t>
            </a:r>
            <a:endParaRPr lang="zh-TW" altLang="en-US" sz="1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58" name="圖片 257"/>
          <p:cNvPicPr>
            <a:picLocks noChangeAspect="1"/>
          </p:cNvPicPr>
          <p:nvPr/>
        </p:nvPicPr>
        <p:blipFill rotWithShape="1">
          <a:blip r:embed="rId4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artisticMarker/>
                    </a14:imgEffect>
                    <a14:imgEffect>
                      <a14:brightnessContrast bright="-15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6921" t="6446" r="27854" b="43871"/>
          <a:stretch/>
        </p:blipFill>
        <p:spPr>
          <a:xfrm>
            <a:off x="5790776" y="1965140"/>
            <a:ext cx="775053" cy="728325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9" name="圖片 258"/>
          <p:cNvPicPr>
            <a:picLocks noChangeAspect="1"/>
          </p:cNvPicPr>
          <p:nvPr/>
        </p:nvPicPr>
        <p:blipFill rotWithShape="1">
          <a:blip r:embed="rId4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4964"/>
          <a:stretch/>
        </p:blipFill>
        <p:spPr>
          <a:xfrm>
            <a:off x="2795712" y="2906512"/>
            <a:ext cx="924248" cy="83247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0" name="矩形 259"/>
          <p:cNvSpPr/>
          <p:nvPr/>
        </p:nvSpPr>
        <p:spPr>
          <a:xfrm>
            <a:off x="3975621" y="3591454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1" name="橢圓 260"/>
          <p:cNvSpPr/>
          <p:nvPr/>
        </p:nvSpPr>
        <p:spPr>
          <a:xfrm>
            <a:off x="2545724" y="6820058"/>
            <a:ext cx="1188062" cy="501642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2564059" y="6863967"/>
            <a:ext cx="1124164" cy="416530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威望國際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CATCHPLAY, INC</a:t>
            </a:r>
            <a:endParaRPr lang="zh-TW" altLang="en-US" sz="1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63" name="直線接點 262"/>
          <p:cNvCxnSpPr/>
          <p:nvPr/>
        </p:nvCxnSpPr>
        <p:spPr>
          <a:xfrm>
            <a:off x="365191" y="6746286"/>
            <a:ext cx="0" cy="28273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 rot="2497004">
            <a:off x="2558075" y="7637508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2">
                    <a:lumMod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bg2">
                  <a:lumMod val="2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5" name="矩形 264"/>
          <p:cNvSpPr/>
          <p:nvPr/>
        </p:nvSpPr>
        <p:spPr>
          <a:xfrm rot="2440261">
            <a:off x="2913790" y="7408942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66" name="圖片 265"/>
          <p:cNvPicPr>
            <a:picLocks noChangeAspect="1"/>
          </p:cNvPicPr>
          <p:nvPr/>
        </p:nvPicPr>
        <p:blipFill rotWithShape="1">
          <a:blip r:embed="rId4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85" t="52742" r="66315" b="34906"/>
          <a:stretch/>
        </p:blipFill>
        <p:spPr>
          <a:xfrm>
            <a:off x="10141301" y="5765528"/>
            <a:ext cx="921169" cy="806469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7" name="矩形 266"/>
          <p:cNvSpPr/>
          <p:nvPr/>
        </p:nvSpPr>
        <p:spPr>
          <a:xfrm>
            <a:off x="10353618" y="6615947"/>
            <a:ext cx="668911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江素蘭</a:t>
            </a:r>
            <a:endParaRPr lang="en-US" altLang="zh-TW" sz="10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教會長老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8" name="橢圓 267"/>
          <p:cNvSpPr/>
          <p:nvPr/>
        </p:nvSpPr>
        <p:spPr>
          <a:xfrm>
            <a:off x="7933918" y="5331647"/>
            <a:ext cx="1099126" cy="8695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8117996" y="5459595"/>
            <a:ext cx="771503" cy="631974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威智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欣東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坤昌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zh-TW" altLang="en-US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0" name="橢圓 269"/>
          <p:cNvSpPr/>
          <p:nvPr/>
        </p:nvSpPr>
        <p:spPr>
          <a:xfrm>
            <a:off x="9006339" y="4833573"/>
            <a:ext cx="1182097" cy="11825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226426" y="4920816"/>
            <a:ext cx="771503" cy="1001306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全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德投資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泰達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國際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弘茂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利威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威連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科技</a:t>
            </a:r>
            <a:endParaRPr lang="zh-TW" altLang="en-US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2" name="橢圓 271"/>
          <p:cNvSpPr/>
          <p:nvPr/>
        </p:nvSpPr>
        <p:spPr>
          <a:xfrm>
            <a:off x="9716228" y="3880108"/>
            <a:ext cx="1111901" cy="9571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9916571" y="4034924"/>
            <a:ext cx="771503" cy="631974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利茂投資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德恩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2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連信</a:t>
            </a:r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zh-TW" altLang="en-US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4" name="矩形 273"/>
          <p:cNvSpPr/>
          <p:nvPr/>
        </p:nvSpPr>
        <p:spPr>
          <a:xfrm rot="177284">
            <a:off x="7557731" y="5840419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5" name="矩形 274"/>
          <p:cNvSpPr/>
          <p:nvPr/>
        </p:nvSpPr>
        <p:spPr>
          <a:xfrm rot="177284">
            <a:off x="7539701" y="5630999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6" name="矩形 275"/>
          <p:cNvSpPr/>
          <p:nvPr/>
        </p:nvSpPr>
        <p:spPr>
          <a:xfrm rot="1057345">
            <a:off x="7671648" y="5368794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7" name="矩形 276"/>
          <p:cNvSpPr/>
          <p:nvPr/>
        </p:nvSpPr>
        <p:spPr>
          <a:xfrm rot="215035">
            <a:off x="8686975" y="4999738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8" name="矩形 277"/>
          <p:cNvSpPr/>
          <p:nvPr/>
        </p:nvSpPr>
        <p:spPr>
          <a:xfrm rot="21153168">
            <a:off x="9430145" y="3978726"/>
            <a:ext cx="41590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9" name="矩形 278"/>
          <p:cNvSpPr/>
          <p:nvPr/>
        </p:nvSpPr>
        <p:spPr>
          <a:xfrm rot="431337">
            <a:off x="8881820" y="6053117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0" name="矩形 279"/>
          <p:cNvSpPr/>
          <p:nvPr/>
        </p:nvSpPr>
        <p:spPr>
          <a:xfrm rot="431337">
            <a:off x="5900292" y="4802330"/>
            <a:ext cx="593894" cy="231864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1" name="矩形 280"/>
          <p:cNvSpPr/>
          <p:nvPr/>
        </p:nvSpPr>
        <p:spPr>
          <a:xfrm rot="2112716">
            <a:off x="10098889" y="5478133"/>
            <a:ext cx="545875" cy="2339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0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4" name="橢圓 303"/>
          <p:cNvSpPr/>
          <p:nvPr/>
        </p:nvSpPr>
        <p:spPr>
          <a:xfrm>
            <a:off x="1450117" y="859396"/>
            <a:ext cx="173778" cy="1705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5" name="文字方塊 304"/>
          <p:cNvSpPr txBox="1"/>
          <p:nvPr/>
        </p:nvSpPr>
        <p:spPr>
          <a:xfrm>
            <a:off x="1614200" y="846562"/>
            <a:ext cx="1773381" cy="21647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靈恩派</a:t>
            </a:r>
            <a:r>
              <a:rPr lang="zh-TW" altLang="en-US" sz="900" dirty="0" smtClean="0">
                <a:latin typeface="Adobe 繁黑體 Std B" pitchFamily="34" charset="-120"/>
                <a:ea typeface="Adobe 繁黑體 Std B" pitchFamily="34" charset="-120"/>
              </a:rPr>
              <a:t>教</a:t>
            </a:r>
            <a:r>
              <a:rPr lang="zh-TW" altLang="en-US" sz="900" dirty="0" smtClean="0">
                <a:latin typeface="Adobe 繁黑體 Std B" pitchFamily="34" charset="-120"/>
                <a:ea typeface="Adobe 繁黑體 Std B" pitchFamily="34" charset="-120"/>
              </a:rPr>
              <a:t>會 </a:t>
            </a:r>
            <a:r>
              <a:rPr lang="en-US" altLang="zh-TW" sz="900" dirty="0" smtClean="0">
                <a:latin typeface="Adobe 繁黑體 Std B" pitchFamily="34" charset="-120"/>
                <a:ea typeface="Adobe 繁黑體 Std B" pitchFamily="34" charset="-120"/>
              </a:rPr>
              <a:t>Charismatic Church</a:t>
            </a:r>
            <a:endParaRPr lang="zh-TW" altLang="en-US" sz="9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7" name="圓角矩形 306"/>
          <p:cNvSpPr/>
          <p:nvPr/>
        </p:nvSpPr>
        <p:spPr>
          <a:xfrm>
            <a:off x="11168063" y="2576214"/>
            <a:ext cx="546613" cy="83269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8" name="文字方塊 307"/>
          <p:cNvSpPr txBox="1"/>
          <p:nvPr/>
        </p:nvSpPr>
        <p:spPr>
          <a:xfrm>
            <a:off x="11241242" y="2732623"/>
            <a:ext cx="415498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教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會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長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老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擔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任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多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家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資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公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司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董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事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，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同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時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擔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任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團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法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人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基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金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會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董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事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18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25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564</Words>
  <Application>Microsoft Office PowerPoint</Application>
  <PresentationFormat>自訂</PresentationFormat>
  <Paragraphs>213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Harpre Ke</dc:creator>
  <cp:lastModifiedBy>Harpre Ke</cp:lastModifiedBy>
  <cp:revision>7</cp:revision>
  <dcterms:created xsi:type="dcterms:W3CDTF">2019-05-01T09:58:05Z</dcterms:created>
  <dcterms:modified xsi:type="dcterms:W3CDTF">2019-05-01T10:39:13Z</dcterms:modified>
</cp:coreProperties>
</file>