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6202025" cy="9001125"/>
  <p:notesSz cx="6858000" cy="9144000"/>
  <p:defaultTextStyle>
    <a:defPPr>
      <a:defRPr lang="zh-TW"/>
    </a:defPPr>
    <a:lvl1pPr marL="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A4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 showGuides="1">
      <p:cViewPr>
        <p:scale>
          <a:sx n="70" d="100"/>
          <a:sy n="70" d="100"/>
        </p:scale>
        <p:origin x="-72" y="60"/>
      </p:cViewPr>
      <p:guideLst>
        <p:guide orient="horz" pos="2835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5152" y="2796183"/>
            <a:ext cx="13771721" cy="19294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0304" y="5100637"/>
            <a:ext cx="11341418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13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64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8500127" y="472978"/>
            <a:ext cx="5741029" cy="1008042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77036" y="472978"/>
            <a:ext cx="16953057" cy="100804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5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6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9849" y="5784058"/>
            <a:ext cx="13771721" cy="1787723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9849" y="3815063"/>
            <a:ext cx="13771721" cy="1968995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59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77035" y="2756596"/>
            <a:ext cx="11347044" cy="7796808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894113" y="2756596"/>
            <a:ext cx="11347044" cy="7796808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04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101" y="360462"/>
            <a:ext cx="14581823" cy="15001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0101" y="2014836"/>
            <a:ext cx="7158708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10101" y="2854523"/>
            <a:ext cx="7158708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8230404" y="2014836"/>
            <a:ext cx="7161521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8230404" y="2854523"/>
            <a:ext cx="7161521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1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6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57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103" y="358379"/>
            <a:ext cx="5330355" cy="152519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34542" y="358380"/>
            <a:ext cx="9057382" cy="7682211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0103" y="1883570"/>
            <a:ext cx="5330355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28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5711" y="6300787"/>
            <a:ext cx="9721215" cy="74384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175711" y="804268"/>
            <a:ext cx="9721215" cy="540067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175711" y="7044632"/>
            <a:ext cx="9721215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9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10101" y="360462"/>
            <a:ext cx="14581823" cy="1500188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0101" y="2100263"/>
            <a:ext cx="14581823" cy="5940326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0101" y="8342711"/>
            <a:ext cx="3780473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8699A-E6C0-4008-A941-BB7644D8CFA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535692" y="8342711"/>
            <a:ext cx="5130641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1451" y="8342711"/>
            <a:ext cx="3780473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95937-5F31-464D-80F2-566342461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5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91" indent="-501491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564" indent="-417909" algn="l" defTabSz="1337310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63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29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94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60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25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91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56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6.png"/><Relationship Id="rId1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hyperlink" Target="https://www.foxconn.com.tw/Files/annual_rpt/2017_annual_rpt_c.pdf" TargetMode="External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openxmlformats.org/officeDocument/2006/relationships/hyperlink" Target="http://bit.ly/30aWnv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microsoft.com/office/2007/relationships/hdphoto" Target="../media/hdphoto2.wdp"/><Relationship Id="rId15" Type="http://schemas.openxmlformats.org/officeDocument/2006/relationships/image" Target="../media/image7.jpeg"/><Relationship Id="rId10" Type="http://schemas.openxmlformats.org/officeDocument/2006/relationships/hyperlink" Target="https://findbiz.nat.gov.tw/fts/query/QueryList/queryList.do" TargetMode="External"/><Relationship Id="rId19" Type="http://schemas.microsoft.com/office/2007/relationships/hdphoto" Target="../media/hdphoto7.wdp"/><Relationship Id="rId4" Type="http://schemas.openxmlformats.org/officeDocument/2006/relationships/image" Target="../media/image2.jpeg"/><Relationship Id="rId9" Type="http://schemas.microsoft.com/office/2007/relationships/hdphoto" Target="../media/hdphoto4.wdp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" name="直線單箭頭接點 425"/>
          <p:cNvCxnSpPr/>
          <p:nvPr/>
        </p:nvCxnSpPr>
        <p:spPr>
          <a:xfrm flipH="1">
            <a:off x="3369743" y="1715745"/>
            <a:ext cx="12442" cy="55222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單箭頭接點 671"/>
          <p:cNvCxnSpPr/>
          <p:nvPr/>
        </p:nvCxnSpPr>
        <p:spPr>
          <a:xfrm flipH="1" flipV="1">
            <a:off x="10791698" y="4684746"/>
            <a:ext cx="440038" cy="32907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線接點 696"/>
          <p:cNvCxnSpPr/>
          <p:nvPr/>
        </p:nvCxnSpPr>
        <p:spPr>
          <a:xfrm>
            <a:off x="6892063" y="581697"/>
            <a:ext cx="8465661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接點 700"/>
          <p:cNvCxnSpPr/>
          <p:nvPr/>
        </p:nvCxnSpPr>
        <p:spPr>
          <a:xfrm>
            <a:off x="15357724" y="581024"/>
            <a:ext cx="0" cy="2987753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單箭頭接點 338"/>
          <p:cNvCxnSpPr/>
          <p:nvPr/>
        </p:nvCxnSpPr>
        <p:spPr>
          <a:xfrm flipV="1">
            <a:off x="12794853" y="5767610"/>
            <a:ext cx="0" cy="36925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單箭頭接點 339"/>
          <p:cNvCxnSpPr/>
          <p:nvPr/>
        </p:nvCxnSpPr>
        <p:spPr>
          <a:xfrm flipV="1">
            <a:off x="15173174" y="4706092"/>
            <a:ext cx="0" cy="3822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單箭頭接點 340"/>
          <p:cNvCxnSpPr/>
          <p:nvPr/>
        </p:nvCxnSpPr>
        <p:spPr>
          <a:xfrm flipV="1">
            <a:off x="12455022" y="6326994"/>
            <a:ext cx="0" cy="36925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單箭頭接點 341"/>
          <p:cNvCxnSpPr/>
          <p:nvPr/>
        </p:nvCxnSpPr>
        <p:spPr>
          <a:xfrm>
            <a:off x="11442827" y="5754778"/>
            <a:ext cx="4188" cy="81126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單箭頭接點 342"/>
          <p:cNvCxnSpPr/>
          <p:nvPr/>
        </p:nvCxnSpPr>
        <p:spPr>
          <a:xfrm>
            <a:off x="14446851" y="3746855"/>
            <a:ext cx="3802" cy="36733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單箭頭接點 343"/>
          <p:cNvCxnSpPr/>
          <p:nvPr/>
        </p:nvCxnSpPr>
        <p:spPr>
          <a:xfrm>
            <a:off x="14429141" y="3236439"/>
            <a:ext cx="3802" cy="36733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單箭頭接點 344"/>
          <p:cNvCxnSpPr/>
          <p:nvPr/>
        </p:nvCxnSpPr>
        <p:spPr>
          <a:xfrm>
            <a:off x="13669209" y="3263000"/>
            <a:ext cx="394561" cy="648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單箭頭接點 345"/>
          <p:cNvCxnSpPr/>
          <p:nvPr/>
        </p:nvCxnSpPr>
        <p:spPr>
          <a:xfrm>
            <a:off x="10490057" y="2481829"/>
            <a:ext cx="0" cy="1540924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單箭頭接點 346"/>
          <p:cNvCxnSpPr/>
          <p:nvPr/>
        </p:nvCxnSpPr>
        <p:spPr>
          <a:xfrm>
            <a:off x="14351707" y="1572482"/>
            <a:ext cx="0" cy="2291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單箭頭接點 347"/>
          <p:cNvCxnSpPr/>
          <p:nvPr/>
        </p:nvCxnSpPr>
        <p:spPr>
          <a:xfrm flipH="1" flipV="1">
            <a:off x="13697709" y="2114075"/>
            <a:ext cx="459325" cy="24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單箭頭接點 348"/>
          <p:cNvCxnSpPr/>
          <p:nvPr/>
        </p:nvCxnSpPr>
        <p:spPr>
          <a:xfrm>
            <a:off x="12936181" y="2328854"/>
            <a:ext cx="0" cy="23237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單箭頭接點 349"/>
          <p:cNvCxnSpPr/>
          <p:nvPr/>
        </p:nvCxnSpPr>
        <p:spPr>
          <a:xfrm flipH="1">
            <a:off x="12487989" y="2965496"/>
            <a:ext cx="12371" cy="11078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單箭頭接點 350"/>
          <p:cNvCxnSpPr/>
          <p:nvPr/>
        </p:nvCxnSpPr>
        <p:spPr>
          <a:xfrm flipH="1">
            <a:off x="11965300" y="1777217"/>
            <a:ext cx="14292" cy="7580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單箭頭接點 351"/>
          <p:cNvCxnSpPr/>
          <p:nvPr/>
        </p:nvCxnSpPr>
        <p:spPr>
          <a:xfrm>
            <a:off x="11459915" y="2917769"/>
            <a:ext cx="0" cy="29297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單箭頭接點 352"/>
          <p:cNvCxnSpPr/>
          <p:nvPr/>
        </p:nvCxnSpPr>
        <p:spPr>
          <a:xfrm>
            <a:off x="6311216" y="1953774"/>
            <a:ext cx="11247" cy="22335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單箭頭接點 353"/>
          <p:cNvCxnSpPr/>
          <p:nvPr/>
        </p:nvCxnSpPr>
        <p:spPr>
          <a:xfrm flipV="1">
            <a:off x="8413806" y="6000164"/>
            <a:ext cx="537406" cy="20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單箭頭接點 354"/>
          <p:cNvCxnSpPr/>
          <p:nvPr/>
        </p:nvCxnSpPr>
        <p:spPr>
          <a:xfrm>
            <a:off x="7120417" y="3521383"/>
            <a:ext cx="30765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>
            <a:off x="7876857" y="4040753"/>
            <a:ext cx="0" cy="38667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>
            <a:off x="6499483" y="2412050"/>
            <a:ext cx="0" cy="13185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單箭頭接點 357"/>
          <p:cNvCxnSpPr/>
          <p:nvPr/>
        </p:nvCxnSpPr>
        <p:spPr>
          <a:xfrm flipV="1">
            <a:off x="8043220" y="3764238"/>
            <a:ext cx="245794" cy="206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單箭頭接點 358"/>
          <p:cNvCxnSpPr/>
          <p:nvPr/>
        </p:nvCxnSpPr>
        <p:spPr>
          <a:xfrm>
            <a:off x="5939547" y="1409654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>
            <a:off x="470342" y="1310291"/>
            <a:ext cx="456189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單箭頭接點 360"/>
          <p:cNvCxnSpPr/>
          <p:nvPr/>
        </p:nvCxnSpPr>
        <p:spPr>
          <a:xfrm>
            <a:off x="6741169" y="2344496"/>
            <a:ext cx="0" cy="67897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單箭頭接點 361"/>
          <p:cNvCxnSpPr/>
          <p:nvPr/>
        </p:nvCxnSpPr>
        <p:spPr>
          <a:xfrm>
            <a:off x="9251878" y="3465367"/>
            <a:ext cx="0" cy="2652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/>
          <p:cNvCxnSpPr/>
          <p:nvPr/>
        </p:nvCxnSpPr>
        <p:spPr>
          <a:xfrm flipH="1">
            <a:off x="7893653" y="2505810"/>
            <a:ext cx="20157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/>
          <p:cNvCxnSpPr/>
          <p:nvPr/>
        </p:nvCxnSpPr>
        <p:spPr>
          <a:xfrm>
            <a:off x="8248956" y="1658667"/>
            <a:ext cx="0" cy="49030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單箭頭接點 364"/>
          <p:cNvCxnSpPr/>
          <p:nvPr/>
        </p:nvCxnSpPr>
        <p:spPr>
          <a:xfrm flipH="1">
            <a:off x="7577725" y="1595104"/>
            <a:ext cx="713571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>
            <a:off x="6167093" y="1181329"/>
            <a:ext cx="4755806" cy="8927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單箭頭接點 366"/>
          <p:cNvCxnSpPr/>
          <p:nvPr/>
        </p:nvCxnSpPr>
        <p:spPr>
          <a:xfrm flipH="1" flipV="1">
            <a:off x="7601333" y="1903822"/>
            <a:ext cx="2412486" cy="2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單箭頭接點 367"/>
          <p:cNvCxnSpPr/>
          <p:nvPr/>
        </p:nvCxnSpPr>
        <p:spPr>
          <a:xfrm flipH="1">
            <a:off x="9329772" y="2344495"/>
            <a:ext cx="713571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單箭頭接點 368"/>
          <p:cNvCxnSpPr/>
          <p:nvPr/>
        </p:nvCxnSpPr>
        <p:spPr>
          <a:xfrm flipH="1" flipV="1">
            <a:off x="6895198" y="2024274"/>
            <a:ext cx="3181001" cy="2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單箭頭接點 369"/>
          <p:cNvCxnSpPr/>
          <p:nvPr/>
        </p:nvCxnSpPr>
        <p:spPr>
          <a:xfrm>
            <a:off x="10156486" y="1871407"/>
            <a:ext cx="0" cy="1279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單箭頭接點 370"/>
          <p:cNvCxnSpPr/>
          <p:nvPr/>
        </p:nvCxnSpPr>
        <p:spPr>
          <a:xfrm flipH="1">
            <a:off x="8525578" y="1583491"/>
            <a:ext cx="2066" cy="156362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單箭頭接點 371"/>
          <p:cNvCxnSpPr/>
          <p:nvPr/>
        </p:nvCxnSpPr>
        <p:spPr>
          <a:xfrm flipH="1">
            <a:off x="9787834" y="1565929"/>
            <a:ext cx="8502" cy="15717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單箭頭接點 372"/>
          <p:cNvCxnSpPr/>
          <p:nvPr/>
        </p:nvCxnSpPr>
        <p:spPr>
          <a:xfrm>
            <a:off x="9207100" y="1681615"/>
            <a:ext cx="0" cy="4686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單箭頭接點 373"/>
          <p:cNvCxnSpPr/>
          <p:nvPr/>
        </p:nvCxnSpPr>
        <p:spPr>
          <a:xfrm>
            <a:off x="8824753" y="1649344"/>
            <a:ext cx="0" cy="49030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單箭頭接點 374"/>
          <p:cNvCxnSpPr/>
          <p:nvPr/>
        </p:nvCxnSpPr>
        <p:spPr>
          <a:xfrm flipH="1">
            <a:off x="9571965" y="1430104"/>
            <a:ext cx="1033" cy="13059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單箭頭接點 375"/>
          <p:cNvCxnSpPr/>
          <p:nvPr/>
        </p:nvCxnSpPr>
        <p:spPr>
          <a:xfrm>
            <a:off x="8655019" y="1422764"/>
            <a:ext cx="0" cy="129149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單箭頭接點 376"/>
          <p:cNvCxnSpPr/>
          <p:nvPr/>
        </p:nvCxnSpPr>
        <p:spPr>
          <a:xfrm>
            <a:off x="3736586" y="4699931"/>
            <a:ext cx="0" cy="9784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/>
          <p:cNvCxnSpPr/>
          <p:nvPr/>
        </p:nvCxnSpPr>
        <p:spPr>
          <a:xfrm>
            <a:off x="6647363" y="6911979"/>
            <a:ext cx="0" cy="5000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單箭頭接點 378"/>
          <p:cNvCxnSpPr/>
          <p:nvPr/>
        </p:nvCxnSpPr>
        <p:spPr>
          <a:xfrm>
            <a:off x="5901318" y="7292642"/>
            <a:ext cx="7196" cy="8136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flipV="1">
            <a:off x="8187023" y="6144303"/>
            <a:ext cx="660929" cy="4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單箭頭接點 380"/>
          <p:cNvCxnSpPr/>
          <p:nvPr/>
        </p:nvCxnSpPr>
        <p:spPr>
          <a:xfrm>
            <a:off x="4009311" y="6986326"/>
            <a:ext cx="0" cy="5000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單箭頭接點 381"/>
          <p:cNvCxnSpPr/>
          <p:nvPr/>
        </p:nvCxnSpPr>
        <p:spPr>
          <a:xfrm>
            <a:off x="4352194" y="6326994"/>
            <a:ext cx="0" cy="5000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單箭頭接點 382"/>
          <p:cNvCxnSpPr/>
          <p:nvPr/>
        </p:nvCxnSpPr>
        <p:spPr>
          <a:xfrm>
            <a:off x="1792713" y="3186078"/>
            <a:ext cx="0" cy="171985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單箭頭接點 383"/>
          <p:cNvCxnSpPr/>
          <p:nvPr/>
        </p:nvCxnSpPr>
        <p:spPr>
          <a:xfrm>
            <a:off x="2763518" y="3626047"/>
            <a:ext cx="0" cy="4590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單箭頭接點 384"/>
          <p:cNvCxnSpPr/>
          <p:nvPr/>
        </p:nvCxnSpPr>
        <p:spPr>
          <a:xfrm>
            <a:off x="3453206" y="4697500"/>
            <a:ext cx="0" cy="241506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單箭頭接點 385"/>
          <p:cNvCxnSpPr/>
          <p:nvPr/>
        </p:nvCxnSpPr>
        <p:spPr>
          <a:xfrm flipH="1">
            <a:off x="4452178" y="3288303"/>
            <a:ext cx="3" cy="237922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單箭頭接點 386"/>
          <p:cNvCxnSpPr/>
          <p:nvPr/>
        </p:nvCxnSpPr>
        <p:spPr>
          <a:xfrm flipH="1">
            <a:off x="4304202" y="2714932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單箭頭接點 387"/>
          <p:cNvCxnSpPr/>
          <p:nvPr/>
        </p:nvCxnSpPr>
        <p:spPr>
          <a:xfrm>
            <a:off x="8338217" y="5208848"/>
            <a:ext cx="11282" cy="44161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/>
          <p:cNvCxnSpPr/>
          <p:nvPr/>
        </p:nvCxnSpPr>
        <p:spPr>
          <a:xfrm>
            <a:off x="6128246" y="2997990"/>
            <a:ext cx="0" cy="26568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單箭頭接點 389"/>
          <p:cNvCxnSpPr/>
          <p:nvPr/>
        </p:nvCxnSpPr>
        <p:spPr>
          <a:xfrm flipH="1">
            <a:off x="5169810" y="4659236"/>
            <a:ext cx="2" cy="100011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單箭頭接點 390"/>
          <p:cNvCxnSpPr/>
          <p:nvPr/>
        </p:nvCxnSpPr>
        <p:spPr>
          <a:xfrm>
            <a:off x="2583155" y="5340472"/>
            <a:ext cx="0" cy="33857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/>
          <p:cNvCxnSpPr/>
          <p:nvPr/>
        </p:nvCxnSpPr>
        <p:spPr>
          <a:xfrm flipH="1">
            <a:off x="5493577" y="4621919"/>
            <a:ext cx="2" cy="3417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單箭頭接點 392"/>
          <p:cNvCxnSpPr/>
          <p:nvPr/>
        </p:nvCxnSpPr>
        <p:spPr>
          <a:xfrm>
            <a:off x="5711997" y="5170898"/>
            <a:ext cx="0" cy="5000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單箭頭接點 393"/>
          <p:cNvCxnSpPr/>
          <p:nvPr/>
        </p:nvCxnSpPr>
        <p:spPr>
          <a:xfrm>
            <a:off x="8852190" y="6144303"/>
            <a:ext cx="0" cy="12714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flipV="1">
            <a:off x="2274069" y="2091816"/>
            <a:ext cx="3310674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單箭頭接點 395"/>
          <p:cNvCxnSpPr/>
          <p:nvPr/>
        </p:nvCxnSpPr>
        <p:spPr>
          <a:xfrm flipH="1">
            <a:off x="1976499" y="2540290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單箭頭接點 396"/>
          <p:cNvCxnSpPr/>
          <p:nvPr/>
        </p:nvCxnSpPr>
        <p:spPr>
          <a:xfrm>
            <a:off x="2274069" y="2091816"/>
            <a:ext cx="2510" cy="18000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圓角矩形 397"/>
          <p:cNvSpPr/>
          <p:nvPr/>
        </p:nvSpPr>
        <p:spPr>
          <a:xfrm>
            <a:off x="4963364" y="779105"/>
            <a:ext cx="1337022" cy="7200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99" name="文字方塊 398"/>
          <p:cNvSpPr txBox="1"/>
          <p:nvPr/>
        </p:nvSpPr>
        <p:spPr>
          <a:xfrm>
            <a:off x="5026110" y="884714"/>
            <a:ext cx="1170651" cy="53964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鴻海精密工業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Hon </a:t>
            </a:r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Hai Precision </a:t>
            </a: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Industry Co., 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Ltd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00" name="圓角矩形 399"/>
          <p:cNvSpPr/>
          <p:nvPr/>
        </p:nvSpPr>
        <p:spPr>
          <a:xfrm>
            <a:off x="2831094" y="1551150"/>
            <a:ext cx="995870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01" name="圓角矩形 400"/>
          <p:cNvSpPr/>
          <p:nvPr/>
        </p:nvSpPr>
        <p:spPr>
          <a:xfrm>
            <a:off x="1697016" y="2292426"/>
            <a:ext cx="962712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02" name="文字方塊 401"/>
          <p:cNvSpPr txBox="1"/>
          <p:nvPr/>
        </p:nvSpPr>
        <p:spPr>
          <a:xfrm>
            <a:off x="2839055" y="1591181"/>
            <a:ext cx="987908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( Far East)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Limited,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03" name="文字方塊 402"/>
          <p:cNvSpPr txBox="1"/>
          <p:nvPr/>
        </p:nvSpPr>
        <p:spPr>
          <a:xfrm>
            <a:off x="1772808" y="2334227"/>
            <a:ext cx="8869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Foxteq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Holdings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Inc.,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04" name="圓角矩形 403"/>
          <p:cNvSpPr/>
          <p:nvPr/>
        </p:nvSpPr>
        <p:spPr>
          <a:xfrm>
            <a:off x="1161291" y="2858375"/>
            <a:ext cx="1049840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05" name="文字方塊 404"/>
          <p:cNvSpPr txBox="1"/>
          <p:nvPr/>
        </p:nvSpPr>
        <p:spPr>
          <a:xfrm>
            <a:off x="1189222" y="2900176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Lyell International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5084129" y="5656028"/>
            <a:ext cx="48136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b="1" dirty="0" smtClean="0">
                <a:latin typeface="華康黑體 Std W5" pitchFamily="34" charset="-120"/>
                <a:ea typeface="華康黑體 Std W5" pitchFamily="34" charset="-120"/>
              </a:rPr>
              <a:t>24.6 %</a:t>
            </a:r>
            <a:endParaRPr lang="zh-TW" altLang="en-US" sz="800" b="1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07" name="圓角矩形 406"/>
          <p:cNvSpPr/>
          <p:nvPr/>
        </p:nvSpPr>
        <p:spPr>
          <a:xfrm>
            <a:off x="5109906" y="2302330"/>
            <a:ext cx="996513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08" name="文字方塊 407"/>
          <p:cNvSpPr txBox="1"/>
          <p:nvPr/>
        </p:nvSpPr>
        <p:spPr>
          <a:xfrm>
            <a:off x="5009584" y="2344131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Star Vision Precision Limited,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09" name="圓角矩形 408"/>
          <p:cNvSpPr/>
          <p:nvPr/>
        </p:nvSpPr>
        <p:spPr>
          <a:xfrm>
            <a:off x="4968944" y="2893823"/>
            <a:ext cx="1275774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10" name="文字方塊 409"/>
          <p:cNvSpPr txBox="1"/>
          <p:nvPr/>
        </p:nvSpPr>
        <p:spPr>
          <a:xfrm>
            <a:off x="5011069" y="2935624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Star Vision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11" name="圓角矩形 410"/>
          <p:cNvSpPr/>
          <p:nvPr/>
        </p:nvSpPr>
        <p:spPr>
          <a:xfrm>
            <a:off x="3589648" y="5843466"/>
            <a:ext cx="4875653" cy="5462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12" name="文字方塊 411"/>
          <p:cNvSpPr txBox="1"/>
          <p:nvPr/>
        </p:nvSpPr>
        <p:spPr>
          <a:xfrm>
            <a:off x="4178226" y="5927301"/>
            <a:ext cx="3813724" cy="385753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富士康工業互聯網 </a:t>
            </a:r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(FII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 </a:t>
            </a:r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(601138</a:t>
            </a:r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, 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SHA</a:t>
            </a:r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</a:t>
            </a:r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Industrial Internet </a:t>
            </a:r>
            <a:r>
              <a:rPr lang="en-US" altLang="zh-TW" sz="1000" dirty="0" err="1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Co.,ltd</a:t>
            </a:r>
            <a:endParaRPr lang="zh-TW" altLang="en-US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13" name="圓角矩形 412"/>
          <p:cNvSpPr/>
          <p:nvPr/>
        </p:nvSpPr>
        <p:spPr>
          <a:xfrm>
            <a:off x="8030050" y="4972466"/>
            <a:ext cx="1230214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14" name="文字方塊 413"/>
          <p:cNvSpPr txBox="1"/>
          <p:nvPr/>
        </p:nvSpPr>
        <p:spPr>
          <a:xfrm>
            <a:off x="8030051" y="5014267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Robot Holding Co., Ltd,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15" name="圓角矩形 414"/>
          <p:cNvSpPr/>
          <p:nvPr/>
        </p:nvSpPr>
        <p:spPr>
          <a:xfrm>
            <a:off x="9323896" y="4844953"/>
            <a:ext cx="1230214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16" name="文字方塊 415"/>
          <p:cNvSpPr txBox="1"/>
          <p:nvPr/>
        </p:nvSpPr>
        <p:spPr>
          <a:xfrm>
            <a:off x="9323897" y="4897387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Automation Holding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Co., Ltd, 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17" name="圓角矩形 416"/>
          <p:cNvSpPr/>
          <p:nvPr/>
        </p:nvSpPr>
        <p:spPr>
          <a:xfrm>
            <a:off x="8350790" y="4296265"/>
            <a:ext cx="1280089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18" name="文字方塊 417"/>
          <p:cNvSpPr txBox="1"/>
          <p:nvPr/>
        </p:nvSpPr>
        <p:spPr>
          <a:xfrm>
            <a:off x="8350792" y="4338066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Advance Automation Holding Co., Ltd,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19" name="直線單箭頭接點 418"/>
          <p:cNvCxnSpPr/>
          <p:nvPr/>
        </p:nvCxnSpPr>
        <p:spPr>
          <a:xfrm flipH="1">
            <a:off x="9449923" y="4625695"/>
            <a:ext cx="326" cy="2010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圓角矩形 419"/>
          <p:cNvSpPr/>
          <p:nvPr/>
        </p:nvSpPr>
        <p:spPr>
          <a:xfrm>
            <a:off x="5224668" y="5111196"/>
            <a:ext cx="850345" cy="403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21" name="文字方塊 420"/>
          <p:cNvSpPr txBox="1"/>
          <p:nvPr/>
        </p:nvSpPr>
        <p:spPr>
          <a:xfrm>
            <a:off x="5263369" y="5149874"/>
            <a:ext cx="84190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鴻富錦精密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工業（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鄭州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）</a:t>
            </a:r>
          </a:p>
        </p:txBody>
      </p:sp>
      <p:sp>
        <p:nvSpPr>
          <p:cNvPr id="422" name="圓角矩形 421"/>
          <p:cNvSpPr/>
          <p:nvPr/>
        </p:nvSpPr>
        <p:spPr>
          <a:xfrm>
            <a:off x="6203158" y="4648838"/>
            <a:ext cx="1026471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23" name="文字方塊 422"/>
          <p:cNvSpPr txBox="1"/>
          <p:nvPr/>
        </p:nvSpPr>
        <p:spPr>
          <a:xfrm>
            <a:off x="6143291" y="4690639"/>
            <a:ext cx="1143747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Ambit Microsystems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(Cayman) Ltd.</a:t>
            </a:r>
          </a:p>
        </p:txBody>
      </p:sp>
      <p:cxnSp>
        <p:nvCxnSpPr>
          <p:cNvPr id="424" name="直線單箭頭接點 423"/>
          <p:cNvCxnSpPr/>
          <p:nvPr/>
        </p:nvCxnSpPr>
        <p:spPr>
          <a:xfrm flipH="1">
            <a:off x="6521345" y="4731280"/>
            <a:ext cx="4169" cy="93127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單箭頭接點 424"/>
          <p:cNvCxnSpPr/>
          <p:nvPr/>
        </p:nvCxnSpPr>
        <p:spPr>
          <a:xfrm flipH="1">
            <a:off x="5958323" y="2570770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單箭頭接點 426"/>
          <p:cNvCxnSpPr/>
          <p:nvPr/>
        </p:nvCxnSpPr>
        <p:spPr>
          <a:xfrm>
            <a:off x="5584743" y="2091816"/>
            <a:ext cx="0" cy="19374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圓角矩形 427"/>
          <p:cNvSpPr/>
          <p:nvPr/>
        </p:nvSpPr>
        <p:spPr>
          <a:xfrm>
            <a:off x="2749974" y="2276964"/>
            <a:ext cx="2260665" cy="5053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29" name="文字方塊 428"/>
          <p:cNvSpPr txBox="1"/>
          <p:nvPr/>
        </p:nvSpPr>
        <p:spPr>
          <a:xfrm>
            <a:off x="3215129" y="2344496"/>
            <a:ext cx="1452779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Best </a:t>
            </a:r>
            <a:r>
              <a:rPr lang="en-US" altLang="zh-TW" sz="10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Behaviour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Holding </a:t>
            </a: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30" name="直線單箭頭接點 429"/>
          <p:cNvCxnSpPr/>
          <p:nvPr/>
        </p:nvCxnSpPr>
        <p:spPr>
          <a:xfrm>
            <a:off x="3321138" y="3275655"/>
            <a:ext cx="0" cy="350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單箭頭接點 430"/>
          <p:cNvCxnSpPr/>
          <p:nvPr/>
        </p:nvCxnSpPr>
        <p:spPr>
          <a:xfrm>
            <a:off x="465340" y="2085609"/>
            <a:ext cx="18036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單箭頭接點 431"/>
          <p:cNvCxnSpPr/>
          <p:nvPr/>
        </p:nvCxnSpPr>
        <p:spPr>
          <a:xfrm flipH="1">
            <a:off x="3332260" y="2669666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圓角矩形 432"/>
          <p:cNvSpPr/>
          <p:nvPr/>
        </p:nvSpPr>
        <p:spPr>
          <a:xfrm>
            <a:off x="2987290" y="2976704"/>
            <a:ext cx="832341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34" name="文字方塊 433"/>
          <p:cNvSpPr txBox="1"/>
          <p:nvPr/>
        </p:nvSpPr>
        <p:spPr>
          <a:xfrm>
            <a:off x="3033700" y="3030629"/>
            <a:ext cx="785931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Best </a:t>
            </a:r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Behaviour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35" name="圓角矩形 434"/>
          <p:cNvSpPr/>
          <p:nvPr/>
        </p:nvSpPr>
        <p:spPr>
          <a:xfrm>
            <a:off x="3126931" y="3667883"/>
            <a:ext cx="1219170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36" name="文字方塊 435"/>
          <p:cNvSpPr txBox="1"/>
          <p:nvPr/>
        </p:nvSpPr>
        <p:spPr>
          <a:xfrm>
            <a:off x="3382185" y="3721808"/>
            <a:ext cx="869287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Argyle Holdings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37" name="圓角矩形 436"/>
          <p:cNvSpPr/>
          <p:nvPr/>
        </p:nvSpPr>
        <p:spPr>
          <a:xfrm>
            <a:off x="4541031" y="3628592"/>
            <a:ext cx="1523349" cy="54119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38" name="文字方塊 437"/>
          <p:cNvSpPr txBox="1"/>
          <p:nvPr/>
        </p:nvSpPr>
        <p:spPr>
          <a:xfrm>
            <a:off x="4713245" y="3657946"/>
            <a:ext cx="1230214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香港中堅企業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China Galaxy Enterprises Limited , Hong Kong</a:t>
            </a:r>
          </a:p>
        </p:txBody>
      </p:sp>
      <p:cxnSp>
        <p:nvCxnSpPr>
          <p:cNvPr id="439" name="直線單箭頭接點 438"/>
          <p:cNvCxnSpPr/>
          <p:nvPr/>
        </p:nvCxnSpPr>
        <p:spPr>
          <a:xfrm flipH="1">
            <a:off x="4852513" y="2750093"/>
            <a:ext cx="2" cy="84804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圓角矩形 439"/>
          <p:cNvSpPr/>
          <p:nvPr/>
        </p:nvSpPr>
        <p:spPr>
          <a:xfrm>
            <a:off x="4988085" y="4325476"/>
            <a:ext cx="804078" cy="457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41" name="文字方塊 440"/>
          <p:cNvSpPr txBox="1"/>
          <p:nvPr/>
        </p:nvSpPr>
        <p:spPr>
          <a:xfrm>
            <a:off x="4990465" y="4389357"/>
            <a:ext cx="80150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富泰華工業</a:t>
            </a: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（深圳）</a:t>
            </a:r>
          </a:p>
        </p:txBody>
      </p:sp>
      <p:cxnSp>
        <p:nvCxnSpPr>
          <p:cNvPr id="442" name="直線單箭頭接點 441"/>
          <p:cNvCxnSpPr/>
          <p:nvPr/>
        </p:nvCxnSpPr>
        <p:spPr>
          <a:xfrm flipH="1">
            <a:off x="5534748" y="4010793"/>
            <a:ext cx="1" cy="29583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圓角矩形 442"/>
          <p:cNvSpPr/>
          <p:nvPr/>
        </p:nvSpPr>
        <p:spPr>
          <a:xfrm>
            <a:off x="8684740" y="6288936"/>
            <a:ext cx="2267311" cy="22409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8663126" y="6399044"/>
            <a:ext cx="2307180" cy="20477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基準精密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香港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基電子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宙電子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富桂精密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南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寧富桂精密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富泰華精密電子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鄭州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富泰華精密電子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濟源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、成都准刃科技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晉城鴻刃科技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鄭州鴻刃切削工具</a:t>
            </a:r>
            <a:endParaRPr lang="en-US" altLang="zh-CN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河南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裕展精密科技、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晉城裕展精密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市裕展精密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科技、河南福匠精密科技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廣西富夢創新科技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鶴壁裕展精密科技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武漢裕展精密科技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富錦精密電子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天津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富錦精密電子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貴陽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富錦精密電子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濟源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基準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精密工業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惠州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、統合電子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杭州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百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佳泰資訊技術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北京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、廊坊裕展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東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莞市富翼精密工業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城富泰華精密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聯智慧工坊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前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海裕展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諮詢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管理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佰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昌科技服務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天津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富華科精密工業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山西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裕鼎精密科技、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重慶富桂電子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、鴻佰科技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45" name="直線單箭頭接點 444"/>
          <p:cNvCxnSpPr/>
          <p:nvPr/>
        </p:nvCxnSpPr>
        <p:spPr>
          <a:xfrm flipH="1">
            <a:off x="4186432" y="3973500"/>
            <a:ext cx="2" cy="17055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3882373" y="5660585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1.84 %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47" name="直線單箭頭接點 446"/>
          <p:cNvCxnSpPr/>
          <p:nvPr/>
        </p:nvCxnSpPr>
        <p:spPr>
          <a:xfrm>
            <a:off x="4861777" y="3994463"/>
            <a:ext cx="0" cy="164970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/>
          <p:cNvSpPr/>
          <p:nvPr/>
        </p:nvSpPr>
        <p:spPr>
          <a:xfrm>
            <a:off x="4666575" y="5660585"/>
            <a:ext cx="48136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b="1" dirty="0" smtClean="0">
                <a:latin typeface="華康黑體 Std W5" pitchFamily="34" charset="-120"/>
                <a:ea typeface="華康黑體 Std W5" pitchFamily="34" charset="-120"/>
              </a:rPr>
              <a:t>41.4 %</a:t>
            </a:r>
            <a:endParaRPr lang="zh-TW" altLang="en-US" sz="800" b="1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5494005" y="5647154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3.37 %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5324956" y="4933772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6340029" y="5647669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10.73 %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52" name="圓角矩形 451"/>
          <p:cNvSpPr/>
          <p:nvPr/>
        </p:nvSpPr>
        <p:spPr>
          <a:xfrm>
            <a:off x="6613130" y="5097126"/>
            <a:ext cx="1194029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53" name="文字方塊 452"/>
          <p:cNvSpPr txBox="1"/>
          <p:nvPr/>
        </p:nvSpPr>
        <p:spPr>
          <a:xfrm>
            <a:off x="6613131" y="5138927"/>
            <a:ext cx="120777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Rich Pacific Holdings Limited, Hong Kong</a:t>
            </a:r>
          </a:p>
        </p:txBody>
      </p:sp>
      <p:cxnSp>
        <p:nvCxnSpPr>
          <p:cNvPr id="454" name="直線單箭頭接點 453"/>
          <p:cNvCxnSpPr/>
          <p:nvPr/>
        </p:nvCxnSpPr>
        <p:spPr>
          <a:xfrm>
            <a:off x="7177786" y="5241121"/>
            <a:ext cx="0" cy="4234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7005606" y="5654235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0.87 %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56" name="圓角矩形 455"/>
          <p:cNvSpPr/>
          <p:nvPr/>
        </p:nvSpPr>
        <p:spPr>
          <a:xfrm>
            <a:off x="6196235" y="4190591"/>
            <a:ext cx="1203356" cy="361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57" name="文字方塊 456"/>
          <p:cNvSpPr txBox="1"/>
          <p:nvPr/>
        </p:nvSpPr>
        <p:spPr>
          <a:xfrm>
            <a:off x="6212466" y="4218877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Ambit International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Ltd.,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58" name="直線單箭頭接點 457"/>
          <p:cNvCxnSpPr/>
          <p:nvPr/>
        </p:nvCxnSpPr>
        <p:spPr>
          <a:xfrm flipH="1">
            <a:off x="6685042" y="4353630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單箭頭接點 458"/>
          <p:cNvCxnSpPr/>
          <p:nvPr/>
        </p:nvCxnSpPr>
        <p:spPr>
          <a:xfrm flipH="1">
            <a:off x="7299251" y="4310979"/>
            <a:ext cx="1" cy="75931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圓角矩形 459"/>
          <p:cNvSpPr/>
          <p:nvPr/>
        </p:nvSpPr>
        <p:spPr>
          <a:xfrm>
            <a:off x="1076031" y="5078490"/>
            <a:ext cx="85879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61" name="文字方塊 460"/>
          <p:cNvSpPr txBox="1"/>
          <p:nvPr/>
        </p:nvSpPr>
        <p:spPr>
          <a:xfrm>
            <a:off x="1085556" y="5132415"/>
            <a:ext cx="83883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泰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煙台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1426099" y="4875061"/>
            <a:ext cx="52624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>
                <a:latin typeface="華康黑體 Std W5" pitchFamily="34" charset="-120"/>
                <a:ea typeface="華康黑體 Std W5" pitchFamily="34" charset="-120"/>
              </a:rPr>
              <a:t>59.46 %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63" name="圓角矩形 462"/>
          <p:cNvSpPr/>
          <p:nvPr/>
        </p:nvSpPr>
        <p:spPr>
          <a:xfrm>
            <a:off x="1994568" y="5088895"/>
            <a:ext cx="1392278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64" name="文字方塊 463"/>
          <p:cNvSpPr txBox="1"/>
          <p:nvPr/>
        </p:nvSpPr>
        <p:spPr>
          <a:xfrm>
            <a:off x="2243195" y="5146140"/>
            <a:ext cx="83883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煙台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65" name="圓角矩形 464"/>
          <p:cNvSpPr/>
          <p:nvPr/>
        </p:nvSpPr>
        <p:spPr>
          <a:xfrm>
            <a:off x="979308" y="5710518"/>
            <a:ext cx="2263377" cy="12453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66" name="矩形 465"/>
          <p:cNvSpPr/>
          <p:nvPr/>
        </p:nvSpPr>
        <p:spPr>
          <a:xfrm>
            <a:off x="1084252" y="5830300"/>
            <a:ext cx="2105202" cy="106286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鴻富錦精密電子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文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山、淮安鴻富錦精密電子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貴州富華達精密電子、南陽鴻富錦精密電子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凱里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、凱里富利通商貿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昆明富利通商貿、盤縣富貴康精密電子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60%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河南冠鴻置業、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48.8%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南京鴻富夏精密電子、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51%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甘肅富廣源電子科技、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50.48%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鑫成科技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成都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</p:txBody>
      </p:sp>
      <p:sp>
        <p:nvSpPr>
          <p:cNvPr id="467" name="矩形 466"/>
          <p:cNvSpPr/>
          <p:nvPr/>
        </p:nvSpPr>
        <p:spPr>
          <a:xfrm>
            <a:off x="8118928" y="5656028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0.58 %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5911901" y="5650467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0.36 %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69" name="直線單箭頭接點 468"/>
          <p:cNvCxnSpPr/>
          <p:nvPr/>
        </p:nvCxnSpPr>
        <p:spPr>
          <a:xfrm flipH="1">
            <a:off x="3204636" y="4092480"/>
            <a:ext cx="1" cy="8412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矩形 469"/>
          <p:cNvSpPr/>
          <p:nvPr/>
        </p:nvSpPr>
        <p:spPr>
          <a:xfrm>
            <a:off x="2867015" y="4897216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72.03 %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71" name="直線單箭頭接點 470"/>
          <p:cNvCxnSpPr/>
          <p:nvPr/>
        </p:nvCxnSpPr>
        <p:spPr>
          <a:xfrm>
            <a:off x="3628733" y="3848287"/>
            <a:ext cx="1073" cy="4465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圓角矩形 471"/>
          <p:cNvSpPr/>
          <p:nvPr/>
        </p:nvSpPr>
        <p:spPr>
          <a:xfrm>
            <a:off x="437460" y="7131020"/>
            <a:ext cx="3115620" cy="13350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73" name="矩形 472"/>
          <p:cNvSpPr/>
          <p:nvPr/>
        </p:nvSpPr>
        <p:spPr>
          <a:xfrm>
            <a:off x="534979" y="7196588"/>
            <a:ext cx="2978548" cy="1185972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上海瞻膽投資、深圳市富鴻杰科技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服務、深圳市富龍小額貸款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77.91%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上海富士康、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20% 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安品精密工業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惠州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40.54 %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鴻富泰精密電子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煙台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34.12%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鴻富錦精密工業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武漢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佛山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市順德區基順精密工業、衡陽市富湘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雲文化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上海富金通商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業保險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、富晉精密工業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晉城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市鴻飛精密科技、鴻馳諮詢顧問、鴻鼎管理顧問、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深圳市金機虎投資控股、深圳市兆螢光電、深圳市富迅通貿易、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深圳富士康先進製造生產力培訓學院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富金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通金融信息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、鴻富錦精密電子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成都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74" name="圓角矩形 473"/>
          <p:cNvSpPr/>
          <p:nvPr/>
        </p:nvSpPr>
        <p:spPr>
          <a:xfrm>
            <a:off x="3963822" y="3023467"/>
            <a:ext cx="740409" cy="4576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75" name="文字方塊 474"/>
          <p:cNvSpPr txBox="1"/>
          <p:nvPr/>
        </p:nvSpPr>
        <p:spPr>
          <a:xfrm>
            <a:off x="3982873" y="3023467"/>
            <a:ext cx="697300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Joy Even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Holdings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76" name="矩形 475"/>
          <p:cNvSpPr/>
          <p:nvPr/>
        </p:nvSpPr>
        <p:spPr>
          <a:xfrm>
            <a:off x="4273227" y="5664871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1.39 %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77" name="圓角矩形 476"/>
          <p:cNvSpPr/>
          <p:nvPr/>
        </p:nvSpPr>
        <p:spPr>
          <a:xfrm>
            <a:off x="2151888" y="3518412"/>
            <a:ext cx="886631" cy="4432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78" name="文字方塊 477"/>
          <p:cNvSpPr txBox="1"/>
          <p:nvPr/>
        </p:nvSpPr>
        <p:spPr>
          <a:xfrm>
            <a:off x="2132838" y="3514360"/>
            <a:ext cx="973482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Asia Sino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Industrial Limited,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79" name="直線單箭頭接點 478"/>
          <p:cNvCxnSpPr/>
          <p:nvPr/>
        </p:nvCxnSpPr>
        <p:spPr>
          <a:xfrm flipH="1">
            <a:off x="2846700" y="2762048"/>
            <a:ext cx="2" cy="71906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圓角矩形 479"/>
          <p:cNvSpPr/>
          <p:nvPr/>
        </p:nvSpPr>
        <p:spPr>
          <a:xfrm>
            <a:off x="2217928" y="4252698"/>
            <a:ext cx="85879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81" name="文字方塊 480"/>
          <p:cNvSpPr txBox="1"/>
          <p:nvPr/>
        </p:nvSpPr>
        <p:spPr>
          <a:xfrm>
            <a:off x="2224278" y="4306623"/>
            <a:ext cx="83882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武漢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82" name="矩形 481"/>
          <p:cNvSpPr/>
          <p:nvPr/>
        </p:nvSpPr>
        <p:spPr>
          <a:xfrm>
            <a:off x="2490058" y="4073355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65.88 %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83" name="直線單箭頭接點 482"/>
          <p:cNvCxnSpPr/>
          <p:nvPr/>
        </p:nvCxnSpPr>
        <p:spPr>
          <a:xfrm flipH="1">
            <a:off x="2063654" y="3248447"/>
            <a:ext cx="1" cy="168532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矩形 483"/>
          <p:cNvSpPr/>
          <p:nvPr/>
        </p:nvSpPr>
        <p:spPr>
          <a:xfrm>
            <a:off x="1937743" y="4894504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27.97 %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85" name="直線單箭頭接點 484"/>
          <p:cNvCxnSpPr/>
          <p:nvPr/>
        </p:nvCxnSpPr>
        <p:spPr>
          <a:xfrm flipH="1">
            <a:off x="5870818" y="3975492"/>
            <a:ext cx="2" cy="10001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矩形 485"/>
          <p:cNvSpPr/>
          <p:nvPr/>
        </p:nvSpPr>
        <p:spPr>
          <a:xfrm>
            <a:off x="5636654" y="4933772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85%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87" name="圓角矩形 486"/>
          <p:cNvSpPr/>
          <p:nvPr/>
        </p:nvSpPr>
        <p:spPr>
          <a:xfrm>
            <a:off x="3258891" y="4344576"/>
            <a:ext cx="858795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88" name="文字方塊 487"/>
          <p:cNvSpPr txBox="1"/>
          <p:nvPr/>
        </p:nvSpPr>
        <p:spPr>
          <a:xfrm>
            <a:off x="3271591" y="4392151"/>
            <a:ext cx="83882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89" name="圓角矩形 488"/>
          <p:cNvSpPr/>
          <p:nvPr/>
        </p:nvSpPr>
        <p:spPr>
          <a:xfrm>
            <a:off x="3751028" y="6887649"/>
            <a:ext cx="2259995" cy="4364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90" name="文字方塊 489"/>
          <p:cNvSpPr txBox="1"/>
          <p:nvPr/>
        </p:nvSpPr>
        <p:spPr>
          <a:xfrm>
            <a:off x="3784502" y="6943783"/>
            <a:ext cx="1924797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Focus PC Enterprises Limited,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91" name="圓角矩形 490"/>
          <p:cNvSpPr/>
          <p:nvPr/>
        </p:nvSpPr>
        <p:spPr>
          <a:xfrm>
            <a:off x="5035757" y="8130934"/>
            <a:ext cx="1036790" cy="500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92" name="文字方塊 491"/>
          <p:cNvSpPr txBox="1"/>
          <p:nvPr/>
        </p:nvSpPr>
        <p:spPr>
          <a:xfrm>
            <a:off x="5051373" y="8145219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Rich </a:t>
            </a:r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Exccel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International Ltd,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93" name="圓角矩形 492"/>
          <p:cNvSpPr/>
          <p:nvPr/>
        </p:nvSpPr>
        <p:spPr>
          <a:xfrm>
            <a:off x="4957817" y="7486383"/>
            <a:ext cx="882876" cy="557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94" name="文字方塊 493"/>
          <p:cNvSpPr txBox="1"/>
          <p:nvPr/>
        </p:nvSpPr>
        <p:spPr>
          <a:xfrm>
            <a:off x="4890340" y="7528184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Glory Star Investments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95" name="圓角矩形 494"/>
          <p:cNvSpPr/>
          <p:nvPr/>
        </p:nvSpPr>
        <p:spPr>
          <a:xfrm>
            <a:off x="3718353" y="7481747"/>
            <a:ext cx="1049840" cy="469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96" name="文字方塊 495"/>
          <p:cNvSpPr txBox="1"/>
          <p:nvPr/>
        </p:nvSpPr>
        <p:spPr>
          <a:xfrm>
            <a:off x="3751028" y="7523548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Ingrasys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(Singapore)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Pte. Ltd., 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97" name="圓角矩形 496"/>
          <p:cNvSpPr/>
          <p:nvPr/>
        </p:nvSpPr>
        <p:spPr>
          <a:xfrm>
            <a:off x="3900221" y="8071934"/>
            <a:ext cx="1049840" cy="5255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98" name="文字方塊 497"/>
          <p:cNvSpPr txBox="1"/>
          <p:nvPr/>
        </p:nvSpPr>
        <p:spPr>
          <a:xfrm>
            <a:off x="3932896" y="8113735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Cloud Network Technology Singapore Pte. Ltd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99" name="圓角矩形 498"/>
          <p:cNvSpPr/>
          <p:nvPr/>
        </p:nvSpPr>
        <p:spPr>
          <a:xfrm>
            <a:off x="6185906" y="6880614"/>
            <a:ext cx="1350228" cy="3734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00" name="文字方塊 499"/>
          <p:cNvSpPr txBox="1"/>
          <p:nvPr/>
        </p:nvSpPr>
        <p:spPr>
          <a:xfrm>
            <a:off x="6103792" y="6898562"/>
            <a:ext cx="1507276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Cloud Network Technology</a:t>
            </a:r>
          </a:p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Kft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., Hungary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501" name="直線單箭頭接點 500"/>
          <p:cNvCxnSpPr/>
          <p:nvPr/>
        </p:nvCxnSpPr>
        <p:spPr>
          <a:xfrm>
            <a:off x="4838642" y="7174832"/>
            <a:ext cx="1730" cy="8694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單箭頭接點 501"/>
          <p:cNvCxnSpPr/>
          <p:nvPr/>
        </p:nvCxnSpPr>
        <p:spPr>
          <a:xfrm>
            <a:off x="5458828" y="6972495"/>
            <a:ext cx="0" cy="5000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單箭頭接點 502"/>
          <p:cNvCxnSpPr/>
          <p:nvPr/>
        </p:nvCxnSpPr>
        <p:spPr>
          <a:xfrm>
            <a:off x="5821968" y="7112391"/>
            <a:ext cx="34820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圓角矩形 503"/>
          <p:cNvSpPr/>
          <p:nvPr/>
        </p:nvSpPr>
        <p:spPr>
          <a:xfrm>
            <a:off x="5977735" y="7413661"/>
            <a:ext cx="984298" cy="557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05" name="文字方塊 504"/>
          <p:cNvSpPr txBox="1"/>
          <p:nvPr/>
        </p:nvSpPr>
        <p:spPr>
          <a:xfrm>
            <a:off x="5971140" y="7455462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Cloud Network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USA Inc., USA/ TX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06" name="圓角矩形 505"/>
          <p:cNvSpPr/>
          <p:nvPr/>
        </p:nvSpPr>
        <p:spPr>
          <a:xfrm>
            <a:off x="6131114" y="8027195"/>
            <a:ext cx="984298" cy="557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07" name="文字方塊 506"/>
          <p:cNvSpPr txBox="1"/>
          <p:nvPr/>
        </p:nvSpPr>
        <p:spPr>
          <a:xfrm>
            <a:off x="6108617" y="8068996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PCE Paragon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Solutions (USA) </a:t>
            </a:r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.,USA/ NC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08" name="圓角矩形 507"/>
          <p:cNvSpPr/>
          <p:nvPr/>
        </p:nvSpPr>
        <p:spPr>
          <a:xfrm>
            <a:off x="7176170" y="8107057"/>
            <a:ext cx="916249" cy="4515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09" name="文字方塊 508"/>
          <p:cNvSpPr txBox="1"/>
          <p:nvPr/>
        </p:nvSpPr>
        <p:spPr>
          <a:xfrm>
            <a:off x="7153673" y="8148857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NEW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Inc.,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10" name="圓角矩形 509"/>
          <p:cNvSpPr/>
          <p:nvPr/>
        </p:nvSpPr>
        <p:spPr>
          <a:xfrm>
            <a:off x="7677992" y="6938812"/>
            <a:ext cx="854683" cy="4515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11" name="文字方塊 510"/>
          <p:cNvSpPr txBox="1"/>
          <p:nvPr/>
        </p:nvSpPr>
        <p:spPr>
          <a:xfrm>
            <a:off x="7593929" y="6980612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NSG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Inc.,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512" name="直線單箭頭接點 511"/>
          <p:cNvCxnSpPr/>
          <p:nvPr/>
        </p:nvCxnSpPr>
        <p:spPr>
          <a:xfrm>
            <a:off x="7452671" y="7222524"/>
            <a:ext cx="0" cy="266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單箭頭接點 512"/>
          <p:cNvCxnSpPr/>
          <p:nvPr/>
        </p:nvCxnSpPr>
        <p:spPr>
          <a:xfrm flipH="1">
            <a:off x="7289038" y="7040073"/>
            <a:ext cx="1" cy="102991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單箭頭接點 513"/>
          <p:cNvCxnSpPr/>
          <p:nvPr/>
        </p:nvCxnSpPr>
        <p:spPr>
          <a:xfrm>
            <a:off x="7032989" y="7038350"/>
            <a:ext cx="0" cy="9696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圓角矩形 514"/>
          <p:cNvSpPr/>
          <p:nvPr/>
        </p:nvSpPr>
        <p:spPr>
          <a:xfrm>
            <a:off x="7366283" y="7504019"/>
            <a:ext cx="1049840" cy="469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16" name="文字方塊 515"/>
          <p:cNvSpPr txBox="1"/>
          <p:nvPr/>
        </p:nvSpPr>
        <p:spPr>
          <a:xfrm>
            <a:off x="7398958" y="7545820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Ingrasys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USA Inc.,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517" name="直線單箭頭接點 516"/>
          <p:cNvCxnSpPr/>
          <p:nvPr/>
        </p:nvCxnSpPr>
        <p:spPr>
          <a:xfrm>
            <a:off x="7306678" y="7098269"/>
            <a:ext cx="34820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文字方塊 517"/>
          <p:cNvSpPr txBox="1"/>
          <p:nvPr/>
        </p:nvSpPr>
        <p:spPr>
          <a:xfrm>
            <a:off x="8978521" y="5546123"/>
            <a:ext cx="1595283" cy="57041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latin typeface="華康黑體 Std W5" pitchFamily="34" charset="-120"/>
                <a:ea typeface="華康黑體 Std W5" pitchFamily="34" charset="-120"/>
              </a:rPr>
              <a:t>統一</a:t>
            </a:r>
            <a:r>
              <a:rPr lang="zh-TW" altLang="en-US" sz="800" dirty="0">
                <a:latin typeface="華康黑體 Std W5" pitchFamily="34" charset="-120"/>
                <a:ea typeface="華康黑體 Std W5" pitchFamily="34" charset="-120"/>
              </a:rPr>
              <a:t>信用代碼、納稅人識別號</a:t>
            </a:r>
            <a:endParaRPr lang="en-US" altLang="zh-TW" sz="800" dirty="0"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914403003296132911</a:t>
            </a:r>
          </a:p>
          <a:p>
            <a:pPr algn="ctr"/>
            <a:r>
              <a:rPr lang="zh-TW" altLang="en-US" sz="800" dirty="0" smtClean="0">
                <a:latin typeface="華康黑體 Std W5" pitchFamily="34" charset="-120"/>
                <a:ea typeface="華康黑體 Std W5" pitchFamily="34" charset="-120"/>
              </a:rPr>
              <a:t>工商註冊號 </a:t>
            </a:r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440301503498541</a:t>
            </a:r>
          </a:p>
          <a:p>
            <a:pPr algn="ctr"/>
            <a:r>
              <a:rPr lang="zh-TW" altLang="en-US" sz="800" dirty="0">
                <a:latin typeface="華康黑體 Std W5" pitchFamily="34" charset="-120"/>
                <a:ea typeface="華康黑體 Std W5" pitchFamily="34" charset="-120"/>
              </a:rPr>
              <a:t>組織</a:t>
            </a:r>
            <a:r>
              <a:rPr lang="zh-TW" altLang="en-US" sz="800" dirty="0" smtClean="0">
                <a:latin typeface="華康黑體 Std W5" pitchFamily="34" charset="-120"/>
                <a:ea typeface="華康黑體 Std W5" pitchFamily="34" charset="-120"/>
              </a:rPr>
              <a:t>機構代碼</a:t>
            </a:r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329613291</a:t>
            </a:r>
          </a:p>
        </p:txBody>
      </p:sp>
      <p:sp>
        <p:nvSpPr>
          <p:cNvPr id="519" name="矩形 518"/>
          <p:cNvSpPr/>
          <p:nvPr/>
        </p:nvSpPr>
        <p:spPr>
          <a:xfrm>
            <a:off x="3503290" y="5660912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9.22 %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20" name="圓角矩形 519"/>
          <p:cNvSpPr/>
          <p:nvPr/>
        </p:nvSpPr>
        <p:spPr>
          <a:xfrm>
            <a:off x="1693892" y="1527778"/>
            <a:ext cx="1060896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21" name="文字方塊 520"/>
          <p:cNvSpPr txBox="1"/>
          <p:nvPr/>
        </p:nvSpPr>
        <p:spPr>
          <a:xfrm>
            <a:off x="1733216" y="1536851"/>
            <a:ext cx="1021572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Singapore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Pte. Ltd., 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22" name="圓角矩形 521"/>
          <p:cNvSpPr/>
          <p:nvPr/>
        </p:nvSpPr>
        <p:spPr>
          <a:xfrm>
            <a:off x="668244" y="1454467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23" name="文字方塊 522"/>
          <p:cNvSpPr txBox="1"/>
          <p:nvPr/>
        </p:nvSpPr>
        <p:spPr>
          <a:xfrm>
            <a:off x="705613" y="1494498"/>
            <a:ext cx="912568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Holding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24" name="圓角矩形 523"/>
          <p:cNvSpPr/>
          <p:nvPr/>
        </p:nvSpPr>
        <p:spPr>
          <a:xfrm>
            <a:off x="686209" y="2351708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25" name="文字方塊 524"/>
          <p:cNvSpPr txBox="1"/>
          <p:nvPr/>
        </p:nvSpPr>
        <p:spPr>
          <a:xfrm>
            <a:off x="717176" y="2391739"/>
            <a:ext cx="925392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Margini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Holdings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26" name="圓角矩形 525"/>
          <p:cNvSpPr/>
          <p:nvPr/>
        </p:nvSpPr>
        <p:spPr>
          <a:xfrm>
            <a:off x="3892225" y="1549493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27" name="文字方塊 526"/>
          <p:cNvSpPr txBox="1"/>
          <p:nvPr/>
        </p:nvSpPr>
        <p:spPr>
          <a:xfrm>
            <a:off x="3955255" y="1589524"/>
            <a:ext cx="861272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SA B.V,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Netherlands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28" name="圓角矩形 527"/>
          <p:cNvSpPr/>
          <p:nvPr/>
        </p:nvSpPr>
        <p:spPr>
          <a:xfrm>
            <a:off x="682901" y="1907271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29" name="文字方塊 528"/>
          <p:cNvSpPr txBox="1"/>
          <p:nvPr/>
        </p:nvSpPr>
        <p:spPr>
          <a:xfrm>
            <a:off x="650263" y="1980120"/>
            <a:ext cx="922186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Holdings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B.V, Netherlands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30" name="圓角矩形 529"/>
          <p:cNvSpPr/>
          <p:nvPr/>
        </p:nvSpPr>
        <p:spPr>
          <a:xfrm>
            <a:off x="697319" y="4229827"/>
            <a:ext cx="969193" cy="5014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31" name="文字方塊 530"/>
          <p:cNvSpPr txBox="1"/>
          <p:nvPr/>
        </p:nvSpPr>
        <p:spPr>
          <a:xfrm>
            <a:off x="715472" y="4269859"/>
            <a:ext cx="951040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Ecmms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Precision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Singapore Pte. Ltd,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32" name="圓角矩形 531"/>
          <p:cNvSpPr/>
          <p:nvPr/>
        </p:nvSpPr>
        <p:spPr>
          <a:xfrm>
            <a:off x="699701" y="3335781"/>
            <a:ext cx="1018881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33" name="文字方塊 532"/>
          <p:cNvSpPr txBox="1"/>
          <p:nvPr/>
        </p:nvSpPr>
        <p:spPr>
          <a:xfrm>
            <a:off x="668156" y="3375812"/>
            <a:ext cx="1050426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Jin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Ji City Trading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Co., Ltd., 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34" name="圓角矩形 533"/>
          <p:cNvSpPr/>
          <p:nvPr/>
        </p:nvSpPr>
        <p:spPr>
          <a:xfrm>
            <a:off x="9965448" y="1494388"/>
            <a:ext cx="853254" cy="29791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35" name="文字方塊 534"/>
          <p:cNvSpPr txBox="1"/>
          <p:nvPr/>
        </p:nvSpPr>
        <p:spPr>
          <a:xfrm>
            <a:off x="10020195" y="1534419"/>
            <a:ext cx="771503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三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創數位股份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36" name="圓角矩形 535"/>
          <p:cNvSpPr/>
          <p:nvPr/>
        </p:nvSpPr>
        <p:spPr>
          <a:xfrm>
            <a:off x="8434820" y="1371830"/>
            <a:ext cx="652665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37" name="文字方塊 536"/>
          <p:cNvSpPr txBox="1"/>
          <p:nvPr/>
        </p:nvSpPr>
        <p:spPr>
          <a:xfrm>
            <a:off x="8465366" y="1411861"/>
            <a:ext cx="5663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棋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38" name="圓角矩形 537"/>
          <p:cNvSpPr/>
          <p:nvPr/>
        </p:nvSpPr>
        <p:spPr>
          <a:xfrm>
            <a:off x="6412499" y="1947303"/>
            <a:ext cx="429120" cy="56748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39" name="圓角矩形 538"/>
          <p:cNvSpPr/>
          <p:nvPr/>
        </p:nvSpPr>
        <p:spPr>
          <a:xfrm>
            <a:off x="715472" y="3787569"/>
            <a:ext cx="923504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40" name="文字方塊 539"/>
          <p:cNvSpPr txBox="1"/>
          <p:nvPr/>
        </p:nvSpPr>
        <p:spPr>
          <a:xfrm>
            <a:off x="779306" y="3827600"/>
            <a:ext cx="85966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鴻海美國加州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分公司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41" name="文字方塊 540"/>
          <p:cNvSpPr txBox="1"/>
          <p:nvPr/>
        </p:nvSpPr>
        <p:spPr>
          <a:xfrm>
            <a:off x="6448585" y="2006035"/>
            <a:ext cx="361135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鴻揚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創業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42" name="圓角矩形 541"/>
          <p:cNvSpPr/>
          <p:nvPr/>
        </p:nvSpPr>
        <p:spPr>
          <a:xfrm>
            <a:off x="9131111" y="1371830"/>
            <a:ext cx="754727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43" name="文字方塊 542"/>
          <p:cNvSpPr txBox="1"/>
          <p:nvPr/>
        </p:nvSpPr>
        <p:spPr>
          <a:xfrm>
            <a:off x="9221514" y="1411861"/>
            <a:ext cx="5663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鴻元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44" name="圓角矩形 543"/>
          <p:cNvSpPr/>
          <p:nvPr/>
        </p:nvSpPr>
        <p:spPr>
          <a:xfrm>
            <a:off x="8631345" y="2858120"/>
            <a:ext cx="999535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45" name="文字方塊 544"/>
          <p:cNvSpPr txBox="1"/>
          <p:nvPr/>
        </p:nvSpPr>
        <p:spPr>
          <a:xfrm>
            <a:off x="8847952" y="2898151"/>
            <a:ext cx="5663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鴻景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46" name="圓角矩形 545"/>
          <p:cNvSpPr/>
          <p:nvPr/>
        </p:nvSpPr>
        <p:spPr>
          <a:xfrm>
            <a:off x="8751604" y="2268358"/>
            <a:ext cx="573238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47" name="文字方塊 546"/>
          <p:cNvSpPr txBox="1"/>
          <p:nvPr/>
        </p:nvSpPr>
        <p:spPr>
          <a:xfrm>
            <a:off x="8811449" y="2304898"/>
            <a:ext cx="463727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富連網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8511428" y="2682828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50%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9379503" y="2686605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50%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50" name="矩形 549"/>
          <p:cNvSpPr/>
          <p:nvPr/>
        </p:nvSpPr>
        <p:spPr>
          <a:xfrm>
            <a:off x="9033429" y="2111762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8648192" y="2103810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>
                <a:latin typeface="華康黑體 Std W5" pitchFamily="34" charset="-120"/>
                <a:ea typeface="華康黑體 Std W5" pitchFamily="34" charset="-120"/>
              </a:rPr>
              <a:t>5</a:t>
            </a:r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52" name="圓角矩形 551"/>
          <p:cNvSpPr/>
          <p:nvPr/>
        </p:nvSpPr>
        <p:spPr>
          <a:xfrm>
            <a:off x="8256865" y="3320283"/>
            <a:ext cx="2135210" cy="27163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53" name="文字方塊 552"/>
          <p:cNvSpPr txBox="1"/>
          <p:nvPr/>
        </p:nvSpPr>
        <p:spPr>
          <a:xfrm>
            <a:off x="9105513" y="3354206"/>
            <a:ext cx="56632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賜福科技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54" name="矩形 553"/>
          <p:cNvSpPr/>
          <p:nvPr/>
        </p:nvSpPr>
        <p:spPr>
          <a:xfrm>
            <a:off x="8147786" y="3116767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37.32%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55" name="矩形 554"/>
          <p:cNvSpPr/>
          <p:nvPr/>
        </p:nvSpPr>
        <p:spPr>
          <a:xfrm>
            <a:off x="9575040" y="3110196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17.8%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56" name="圓角矩形 555"/>
          <p:cNvSpPr/>
          <p:nvPr/>
        </p:nvSpPr>
        <p:spPr>
          <a:xfrm>
            <a:off x="8873008" y="3764602"/>
            <a:ext cx="726488" cy="4153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57" name="文字方塊 556"/>
          <p:cNvSpPr txBox="1"/>
          <p:nvPr/>
        </p:nvSpPr>
        <p:spPr>
          <a:xfrm>
            <a:off x="8861436" y="3801615"/>
            <a:ext cx="80150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鴻錡機電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（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安徽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）</a:t>
            </a:r>
          </a:p>
        </p:txBody>
      </p:sp>
      <p:sp>
        <p:nvSpPr>
          <p:cNvPr id="558" name="圓角矩形 557"/>
          <p:cNvSpPr/>
          <p:nvPr/>
        </p:nvSpPr>
        <p:spPr>
          <a:xfrm>
            <a:off x="9891832" y="1846000"/>
            <a:ext cx="1100490" cy="6439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59" name="文字方塊 558"/>
          <p:cNvSpPr txBox="1"/>
          <p:nvPr/>
        </p:nvSpPr>
        <p:spPr>
          <a:xfrm>
            <a:off x="10132932" y="1949341"/>
            <a:ext cx="668911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寶</a:t>
            </a:r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鑫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60" name="矩形 559"/>
          <p:cNvSpPr/>
          <p:nvPr/>
        </p:nvSpPr>
        <p:spPr>
          <a:xfrm>
            <a:off x="9963279" y="3112789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33.52%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6818495" y="2013532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2.05%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62" name="矩形 561"/>
          <p:cNvSpPr/>
          <p:nvPr/>
        </p:nvSpPr>
        <p:spPr>
          <a:xfrm>
            <a:off x="9270863" y="2344496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10%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63" name="圓角矩形 562"/>
          <p:cNvSpPr/>
          <p:nvPr/>
        </p:nvSpPr>
        <p:spPr>
          <a:xfrm>
            <a:off x="6877787" y="1536476"/>
            <a:ext cx="419612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64" name="文字方塊 563"/>
          <p:cNvSpPr txBox="1"/>
          <p:nvPr/>
        </p:nvSpPr>
        <p:spPr>
          <a:xfrm>
            <a:off x="6904211" y="1553647"/>
            <a:ext cx="361135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揚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信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65" name="矩形 564"/>
          <p:cNvSpPr/>
          <p:nvPr/>
        </p:nvSpPr>
        <p:spPr>
          <a:xfrm>
            <a:off x="7227648" y="1774824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7.82%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6864019" y="1364051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64.59%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567" name="直線單箭頭接點 566"/>
          <p:cNvCxnSpPr/>
          <p:nvPr/>
        </p:nvCxnSpPr>
        <p:spPr>
          <a:xfrm>
            <a:off x="7090533" y="1180660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矩形 567"/>
          <p:cNvSpPr/>
          <p:nvPr/>
        </p:nvSpPr>
        <p:spPr>
          <a:xfrm>
            <a:off x="6412499" y="1763631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97.95%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569" name="直線單箭頭接點 568"/>
          <p:cNvCxnSpPr/>
          <p:nvPr/>
        </p:nvCxnSpPr>
        <p:spPr>
          <a:xfrm>
            <a:off x="6600273" y="1173040"/>
            <a:ext cx="0" cy="6543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單箭頭接點 569"/>
          <p:cNvCxnSpPr/>
          <p:nvPr/>
        </p:nvCxnSpPr>
        <p:spPr>
          <a:xfrm>
            <a:off x="8761152" y="1173714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單箭頭接點 570"/>
          <p:cNvCxnSpPr/>
          <p:nvPr/>
        </p:nvCxnSpPr>
        <p:spPr>
          <a:xfrm>
            <a:off x="9503088" y="1182013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單箭頭接點 571"/>
          <p:cNvCxnSpPr/>
          <p:nvPr/>
        </p:nvCxnSpPr>
        <p:spPr>
          <a:xfrm>
            <a:off x="10440177" y="1189628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矩形 572"/>
          <p:cNvSpPr/>
          <p:nvPr/>
        </p:nvSpPr>
        <p:spPr>
          <a:xfrm>
            <a:off x="10251254" y="1323672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74.8%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74" name="圓角矩形 573"/>
          <p:cNvSpPr/>
          <p:nvPr/>
        </p:nvSpPr>
        <p:spPr>
          <a:xfrm>
            <a:off x="7807159" y="1379632"/>
            <a:ext cx="597307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75" name="文字方塊 574"/>
          <p:cNvSpPr txBox="1"/>
          <p:nvPr/>
        </p:nvSpPr>
        <p:spPr>
          <a:xfrm>
            <a:off x="7829793" y="1411861"/>
            <a:ext cx="56631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利億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76" name="矩形 575"/>
          <p:cNvSpPr/>
          <p:nvPr/>
        </p:nvSpPr>
        <p:spPr>
          <a:xfrm>
            <a:off x="7231389" y="1473458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6.04%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577" name="直線單箭頭接點 576"/>
          <p:cNvCxnSpPr/>
          <p:nvPr/>
        </p:nvCxnSpPr>
        <p:spPr>
          <a:xfrm>
            <a:off x="8067791" y="1190256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圓角矩形 577"/>
          <p:cNvSpPr/>
          <p:nvPr/>
        </p:nvSpPr>
        <p:spPr>
          <a:xfrm>
            <a:off x="8033571" y="2265485"/>
            <a:ext cx="428856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79" name="文字方塊 578"/>
          <p:cNvSpPr txBox="1"/>
          <p:nvPr/>
        </p:nvSpPr>
        <p:spPr>
          <a:xfrm>
            <a:off x="8076298" y="2297714"/>
            <a:ext cx="361135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新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能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80" name="矩形 579"/>
          <p:cNvSpPr/>
          <p:nvPr/>
        </p:nvSpPr>
        <p:spPr>
          <a:xfrm>
            <a:off x="8030973" y="2103810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83.04%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81" name="圓角矩形 580"/>
          <p:cNvSpPr/>
          <p:nvPr/>
        </p:nvSpPr>
        <p:spPr>
          <a:xfrm>
            <a:off x="6889762" y="2226387"/>
            <a:ext cx="991189" cy="50378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82" name="文字方塊 581"/>
          <p:cNvSpPr txBox="1"/>
          <p:nvPr/>
        </p:nvSpPr>
        <p:spPr>
          <a:xfrm>
            <a:off x="6864019" y="2251676"/>
            <a:ext cx="1068059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Synergy Integration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 (Samoa), </a:t>
            </a:r>
          </a:p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, 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83" name="圓角矩形 582"/>
          <p:cNvSpPr/>
          <p:nvPr/>
        </p:nvSpPr>
        <p:spPr>
          <a:xfrm>
            <a:off x="7469333" y="2858863"/>
            <a:ext cx="643619" cy="3966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84" name="文字方塊 583"/>
          <p:cNvSpPr txBox="1"/>
          <p:nvPr/>
        </p:nvSpPr>
        <p:spPr>
          <a:xfrm>
            <a:off x="7417199" y="2883492"/>
            <a:ext cx="80150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新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巨科技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zh-CN" altLang="en-US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585" name="直線單箭頭接點 584"/>
          <p:cNvCxnSpPr/>
          <p:nvPr/>
        </p:nvCxnSpPr>
        <p:spPr>
          <a:xfrm>
            <a:off x="7709974" y="2538871"/>
            <a:ext cx="0" cy="30375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圓角矩形 585"/>
          <p:cNvSpPr/>
          <p:nvPr/>
        </p:nvSpPr>
        <p:spPr>
          <a:xfrm>
            <a:off x="6654501" y="3070534"/>
            <a:ext cx="583998" cy="5751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87" name="文字方塊 586"/>
          <p:cNvSpPr txBox="1"/>
          <p:nvPr/>
        </p:nvSpPr>
        <p:spPr>
          <a:xfrm>
            <a:off x="6640459" y="3070534"/>
            <a:ext cx="636851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Socle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(BVI) Ltd.,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588" name="直線接點 587"/>
          <p:cNvCxnSpPr/>
          <p:nvPr/>
        </p:nvCxnSpPr>
        <p:spPr>
          <a:xfrm>
            <a:off x="470342" y="1309793"/>
            <a:ext cx="7213" cy="318372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單箭頭接點 588"/>
          <p:cNvCxnSpPr/>
          <p:nvPr/>
        </p:nvCxnSpPr>
        <p:spPr>
          <a:xfrm flipV="1">
            <a:off x="480549" y="2527304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單箭頭接點 589"/>
          <p:cNvCxnSpPr/>
          <p:nvPr/>
        </p:nvCxnSpPr>
        <p:spPr>
          <a:xfrm flipV="1">
            <a:off x="475345" y="3532390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單箭頭接點 590"/>
          <p:cNvCxnSpPr/>
          <p:nvPr/>
        </p:nvCxnSpPr>
        <p:spPr>
          <a:xfrm flipV="1">
            <a:off x="465340" y="4482101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單箭頭接點 591"/>
          <p:cNvCxnSpPr/>
          <p:nvPr/>
        </p:nvCxnSpPr>
        <p:spPr>
          <a:xfrm flipV="1">
            <a:off x="477555" y="3968792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單箭頭接點 592"/>
          <p:cNvCxnSpPr/>
          <p:nvPr/>
        </p:nvCxnSpPr>
        <p:spPr>
          <a:xfrm>
            <a:off x="469900" y="1661775"/>
            <a:ext cx="18036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單箭頭接點 593"/>
          <p:cNvCxnSpPr/>
          <p:nvPr/>
        </p:nvCxnSpPr>
        <p:spPr>
          <a:xfrm flipH="1">
            <a:off x="4358225" y="1309793"/>
            <a:ext cx="3634" cy="21431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單箭頭接點 594"/>
          <p:cNvCxnSpPr/>
          <p:nvPr/>
        </p:nvCxnSpPr>
        <p:spPr>
          <a:xfrm flipH="1">
            <a:off x="2167289" y="1291937"/>
            <a:ext cx="3634" cy="21431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單箭頭接點 595"/>
          <p:cNvCxnSpPr/>
          <p:nvPr/>
        </p:nvCxnSpPr>
        <p:spPr>
          <a:xfrm flipH="1">
            <a:off x="3366109" y="1315548"/>
            <a:ext cx="3634" cy="21431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圓角矩形 596"/>
          <p:cNvSpPr/>
          <p:nvPr/>
        </p:nvSpPr>
        <p:spPr>
          <a:xfrm>
            <a:off x="5116414" y="1699714"/>
            <a:ext cx="1264186" cy="29791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98" name="文字方塊 597"/>
          <p:cNvSpPr txBox="1"/>
          <p:nvPr/>
        </p:nvSpPr>
        <p:spPr>
          <a:xfrm>
            <a:off x="5255077" y="1739745"/>
            <a:ext cx="107928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鴻海新竹園區分公司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599" name="直線單箭頭接點 598"/>
          <p:cNvCxnSpPr/>
          <p:nvPr/>
        </p:nvCxnSpPr>
        <p:spPr>
          <a:xfrm flipH="1">
            <a:off x="8514327" y="4652805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圓角矩形 599"/>
          <p:cNvSpPr/>
          <p:nvPr/>
        </p:nvSpPr>
        <p:spPr>
          <a:xfrm>
            <a:off x="7623643" y="4307232"/>
            <a:ext cx="631134" cy="6151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01" name="文字方塊 600"/>
          <p:cNvSpPr txBox="1"/>
          <p:nvPr/>
        </p:nvSpPr>
        <p:spPr>
          <a:xfrm>
            <a:off x="7623151" y="4347264"/>
            <a:ext cx="654485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Hampden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Investments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02" name="圓角矩形 601"/>
          <p:cNvSpPr/>
          <p:nvPr/>
        </p:nvSpPr>
        <p:spPr>
          <a:xfrm>
            <a:off x="7477044" y="3321131"/>
            <a:ext cx="635907" cy="5751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03" name="文字方塊 602"/>
          <p:cNvSpPr txBox="1"/>
          <p:nvPr/>
        </p:nvSpPr>
        <p:spPr>
          <a:xfrm>
            <a:off x="7441694" y="3319635"/>
            <a:ext cx="744253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Socle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(Samoa) Ltd.,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04" name="圓角矩形 603"/>
          <p:cNvSpPr/>
          <p:nvPr/>
        </p:nvSpPr>
        <p:spPr>
          <a:xfrm>
            <a:off x="8345808" y="3662179"/>
            <a:ext cx="392927" cy="522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05" name="文字方塊 604"/>
          <p:cNvSpPr txBox="1"/>
          <p:nvPr/>
        </p:nvSpPr>
        <p:spPr>
          <a:xfrm>
            <a:off x="8311797" y="3698976"/>
            <a:ext cx="474886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虹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晶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zh-CN" altLang="en-US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606" name="直線單箭頭接點 605"/>
          <p:cNvCxnSpPr/>
          <p:nvPr/>
        </p:nvCxnSpPr>
        <p:spPr>
          <a:xfrm>
            <a:off x="7914463" y="4792815"/>
            <a:ext cx="0" cy="8632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7682599" y="5655609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0.52 %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608" name="直線接點 607"/>
          <p:cNvCxnSpPr/>
          <p:nvPr/>
        </p:nvCxnSpPr>
        <p:spPr>
          <a:xfrm>
            <a:off x="6940616" y="4039964"/>
            <a:ext cx="940335" cy="604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接點 608"/>
          <p:cNvCxnSpPr/>
          <p:nvPr/>
        </p:nvCxnSpPr>
        <p:spPr>
          <a:xfrm>
            <a:off x="6494687" y="3731818"/>
            <a:ext cx="447121" cy="30814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單箭頭接點 615"/>
          <p:cNvCxnSpPr/>
          <p:nvPr/>
        </p:nvCxnSpPr>
        <p:spPr>
          <a:xfrm>
            <a:off x="11974549" y="1304479"/>
            <a:ext cx="5937" cy="3445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單箭頭接點 616"/>
          <p:cNvCxnSpPr/>
          <p:nvPr/>
        </p:nvCxnSpPr>
        <p:spPr>
          <a:xfrm>
            <a:off x="11289069" y="3776093"/>
            <a:ext cx="0" cy="29297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圓角矩形 617"/>
          <p:cNvSpPr/>
          <p:nvPr/>
        </p:nvSpPr>
        <p:spPr>
          <a:xfrm>
            <a:off x="10156486" y="4071582"/>
            <a:ext cx="3166672" cy="571630"/>
          </a:xfrm>
          <a:prstGeom prst="roundRect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19" name="文字方塊 618"/>
          <p:cNvSpPr txBox="1"/>
          <p:nvPr/>
        </p:nvSpPr>
        <p:spPr>
          <a:xfrm>
            <a:off x="10992322" y="4153304"/>
            <a:ext cx="1754145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亞太電信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Asia Pacific Telecom Co., Ltd</a:t>
            </a:r>
          </a:p>
        </p:txBody>
      </p:sp>
      <p:sp>
        <p:nvSpPr>
          <p:cNvPr id="620" name="圓角矩形 619"/>
          <p:cNvSpPr/>
          <p:nvPr/>
        </p:nvSpPr>
        <p:spPr>
          <a:xfrm>
            <a:off x="12411267" y="2557056"/>
            <a:ext cx="811507" cy="4454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21" name="文字方塊 620"/>
          <p:cNvSpPr txBox="1"/>
          <p:nvPr/>
        </p:nvSpPr>
        <p:spPr>
          <a:xfrm>
            <a:off x="12487989" y="2658040"/>
            <a:ext cx="668911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裕晟投資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22" name="圓角矩形 621"/>
          <p:cNvSpPr/>
          <p:nvPr/>
        </p:nvSpPr>
        <p:spPr>
          <a:xfrm>
            <a:off x="12822445" y="1890933"/>
            <a:ext cx="880827" cy="4454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23" name="文字方塊 622"/>
          <p:cNvSpPr txBox="1"/>
          <p:nvPr/>
        </p:nvSpPr>
        <p:spPr>
          <a:xfrm>
            <a:off x="12929417" y="1991917"/>
            <a:ext cx="668911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光華</a:t>
            </a:r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投資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24" name="圓角矩形 623"/>
          <p:cNvSpPr/>
          <p:nvPr/>
        </p:nvSpPr>
        <p:spPr>
          <a:xfrm>
            <a:off x="14026625" y="1801672"/>
            <a:ext cx="668561" cy="4454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25" name="文字方塊 624"/>
          <p:cNvSpPr txBox="1"/>
          <p:nvPr/>
        </p:nvSpPr>
        <p:spPr>
          <a:xfrm>
            <a:off x="14085272" y="1884694"/>
            <a:ext cx="540671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欣</a:t>
            </a:r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光華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26" name="圓角矩形 625"/>
          <p:cNvSpPr/>
          <p:nvPr/>
        </p:nvSpPr>
        <p:spPr>
          <a:xfrm>
            <a:off x="14094188" y="1131891"/>
            <a:ext cx="744122" cy="47115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27" name="文字方塊 626"/>
          <p:cNvSpPr txBox="1"/>
          <p:nvPr/>
        </p:nvSpPr>
        <p:spPr>
          <a:xfrm>
            <a:off x="14131166" y="1241594"/>
            <a:ext cx="668911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中央</a:t>
            </a:r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投資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pic>
        <p:nvPicPr>
          <p:cNvPr id="628" name="圖片 62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647" r="5921" b="50000"/>
          <a:stretch/>
        </p:blipFill>
        <p:spPr>
          <a:xfrm>
            <a:off x="6107606" y="285981"/>
            <a:ext cx="851279" cy="796106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29" name="圓角矩形 628"/>
          <p:cNvSpPr/>
          <p:nvPr/>
        </p:nvSpPr>
        <p:spPr>
          <a:xfrm>
            <a:off x="10658166" y="3227401"/>
            <a:ext cx="1559074" cy="68230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30" name="文字方塊 629"/>
          <p:cNvSpPr txBox="1"/>
          <p:nvPr/>
        </p:nvSpPr>
        <p:spPr>
          <a:xfrm>
            <a:off x="10808174" y="3340261"/>
            <a:ext cx="1258816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華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榮電線電纜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HUA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ENG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WIRE &amp; CABLE CO., LTD</a:t>
            </a:r>
          </a:p>
        </p:txBody>
      </p:sp>
      <p:sp>
        <p:nvSpPr>
          <p:cNvPr id="631" name="圓角矩形 630"/>
          <p:cNvSpPr/>
          <p:nvPr/>
        </p:nvSpPr>
        <p:spPr>
          <a:xfrm>
            <a:off x="10611331" y="2586041"/>
            <a:ext cx="1654718" cy="508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32" name="文字方塊 631"/>
          <p:cNvSpPr txBox="1"/>
          <p:nvPr/>
        </p:nvSpPr>
        <p:spPr>
          <a:xfrm>
            <a:off x="10729489" y="2624828"/>
            <a:ext cx="1464001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美達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股份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MEI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DA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WOODS 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INDUSTRY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., LTD</a:t>
            </a:r>
          </a:p>
        </p:txBody>
      </p:sp>
      <p:sp>
        <p:nvSpPr>
          <p:cNvPr id="633" name="圓角矩形 632"/>
          <p:cNvSpPr/>
          <p:nvPr/>
        </p:nvSpPr>
        <p:spPr>
          <a:xfrm>
            <a:off x="11734129" y="1683121"/>
            <a:ext cx="956268" cy="68230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34" name="文字方塊 633"/>
          <p:cNvSpPr txBox="1"/>
          <p:nvPr/>
        </p:nvSpPr>
        <p:spPr>
          <a:xfrm>
            <a:off x="11796377" y="1722007"/>
            <a:ext cx="837226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第一伸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銅科技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FIRST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COPPER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., LTD</a:t>
            </a:r>
          </a:p>
        </p:txBody>
      </p:sp>
      <p:sp>
        <p:nvSpPr>
          <p:cNvPr id="635" name="圓角矩形 634"/>
          <p:cNvSpPr/>
          <p:nvPr/>
        </p:nvSpPr>
        <p:spPr>
          <a:xfrm>
            <a:off x="11116571" y="790154"/>
            <a:ext cx="1146708" cy="5877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36" name="文字方塊 635"/>
          <p:cNvSpPr txBox="1"/>
          <p:nvPr/>
        </p:nvSpPr>
        <p:spPr>
          <a:xfrm>
            <a:off x="11077556" y="840580"/>
            <a:ext cx="1230214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三菱伸銅株式會社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Mitsubishi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Shindoh 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Co., Ltd.</a:t>
            </a:r>
          </a:p>
        </p:txBody>
      </p:sp>
      <p:pic>
        <p:nvPicPr>
          <p:cNvPr id="638" name="圖片 63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83" r="37813" b="44841"/>
          <a:stretch/>
        </p:blipFill>
        <p:spPr>
          <a:xfrm>
            <a:off x="13523240" y="1337437"/>
            <a:ext cx="688386" cy="653376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639" name="直線單箭頭接點 638"/>
          <p:cNvCxnSpPr/>
          <p:nvPr/>
        </p:nvCxnSpPr>
        <p:spPr>
          <a:xfrm>
            <a:off x="10910338" y="1192029"/>
            <a:ext cx="3036" cy="62843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單箭頭接點 639"/>
          <p:cNvCxnSpPr/>
          <p:nvPr/>
        </p:nvCxnSpPr>
        <p:spPr>
          <a:xfrm>
            <a:off x="11619828" y="5197097"/>
            <a:ext cx="1" cy="24897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圓角矩形 640"/>
          <p:cNvSpPr/>
          <p:nvPr/>
        </p:nvSpPr>
        <p:spPr>
          <a:xfrm>
            <a:off x="14067397" y="3074957"/>
            <a:ext cx="1105777" cy="3337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42" name="文字方塊 641"/>
          <p:cNvSpPr txBox="1"/>
          <p:nvPr/>
        </p:nvSpPr>
        <p:spPr>
          <a:xfrm>
            <a:off x="14163626" y="3114988"/>
            <a:ext cx="968673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Brave Guts Limited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44" name="圓角矩形 643"/>
          <p:cNvSpPr/>
          <p:nvPr/>
        </p:nvSpPr>
        <p:spPr>
          <a:xfrm>
            <a:off x="13910451" y="3596661"/>
            <a:ext cx="1649535" cy="3338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45" name="文字方塊 644"/>
          <p:cNvSpPr txBox="1"/>
          <p:nvPr/>
        </p:nvSpPr>
        <p:spPr>
          <a:xfrm>
            <a:off x="14019878" y="3658450"/>
            <a:ext cx="1412705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Gear Rise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,Singapore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47" name="圓角矩形 646"/>
          <p:cNvSpPr/>
          <p:nvPr/>
        </p:nvSpPr>
        <p:spPr>
          <a:xfrm>
            <a:off x="13709265" y="4096192"/>
            <a:ext cx="1197758" cy="6359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48" name="文字方塊 647"/>
          <p:cNvSpPr txBox="1"/>
          <p:nvPr/>
        </p:nvSpPr>
        <p:spPr>
          <a:xfrm>
            <a:off x="13873889" y="4175411"/>
            <a:ext cx="971879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Dynami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Vision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Pte. Ltd., Singapore</a:t>
            </a: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(Trustee Manager)</a:t>
            </a:r>
          </a:p>
          <a:p>
            <a:pPr algn="ctr"/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49" name="圓角矩形 648"/>
          <p:cNvSpPr/>
          <p:nvPr/>
        </p:nvSpPr>
        <p:spPr>
          <a:xfrm>
            <a:off x="13939514" y="4905932"/>
            <a:ext cx="1529514" cy="6150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50" name="文字方塊 649"/>
          <p:cNvSpPr txBox="1"/>
          <p:nvPr/>
        </p:nvSpPr>
        <p:spPr>
          <a:xfrm>
            <a:off x="14050817" y="4981770"/>
            <a:ext cx="1306907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APTT</a:t>
            </a: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Asian Pay Television Trust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亞洲付費電視信託基金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51" name="圓角矩形 650"/>
          <p:cNvSpPr/>
          <p:nvPr/>
        </p:nvSpPr>
        <p:spPr>
          <a:xfrm>
            <a:off x="12619779" y="3192726"/>
            <a:ext cx="1163474" cy="4834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52" name="文字方塊 651"/>
          <p:cNvSpPr txBox="1"/>
          <p:nvPr/>
        </p:nvSpPr>
        <p:spPr>
          <a:xfrm>
            <a:off x="12661619" y="3219326"/>
            <a:ext cx="1109737" cy="354975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悅視界</a:t>
            </a:r>
            <a:endParaRPr lang="en-US" altLang="zh-TW" sz="9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900" dirty="0" err="1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Dynami</a:t>
            </a:r>
            <a:r>
              <a:rPr lang="en-US" altLang="zh-TW" sz="9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Vision </a:t>
            </a:r>
            <a:r>
              <a:rPr lang="en-US" altLang="zh-TW" sz="9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Ltd. </a:t>
            </a:r>
            <a:endParaRPr lang="en-US" altLang="zh-TW" sz="9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53" name="圓角矩形 652"/>
          <p:cNvSpPr/>
          <p:nvPr/>
        </p:nvSpPr>
        <p:spPr>
          <a:xfrm>
            <a:off x="11001944" y="4738200"/>
            <a:ext cx="1143090" cy="5110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54" name="文字方塊 653"/>
          <p:cNvSpPr txBox="1"/>
          <p:nvPr/>
        </p:nvSpPr>
        <p:spPr>
          <a:xfrm>
            <a:off x="11121958" y="4829530"/>
            <a:ext cx="872492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TBC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Holding B.V</a:t>
            </a: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荷蘭商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55" name="圓角矩形 654"/>
          <p:cNvSpPr/>
          <p:nvPr/>
        </p:nvSpPr>
        <p:spPr>
          <a:xfrm>
            <a:off x="14941498" y="4100449"/>
            <a:ext cx="980405" cy="5851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56" name="文字方塊 655"/>
          <p:cNvSpPr txBox="1"/>
          <p:nvPr/>
        </p:nvSpPr>
        <p:spPr>
          <a:xfrm>
            <a:off x="15057769" y="4151797"/>
            <a:ext cx="774709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Harvest Cable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Holdings B.V</a:t>
            </a: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荷蘭商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57" name="圓角矩形 656"/>
          <p:cNvSpPr/>
          <p:nvPr/>
        </p:nvSpPr>
        <p:spPr>
          <a:xfrm>
            <a:off x="11080175" y="5465464"/>
            <a:ext cx="1018881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58" name="文字方塊 657"/>
          <p:cNvSpPr txBox="1"/>
          <p:nvPr/>
        </p:nvSpPr>
        <p:spPr>
          <a:xfrm>
            <a:off x="11290684" y="5505495"/>
            <a:ext cx="56632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杰廣股份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659" name="直線單箭頭接點 658"/>
          <p:cNvCxnSpPr/>
          <p:nvPr/>
        </p:nvCxnSpPr>
        <p:spPr>
          <a:xfrm flipH="1">
            <a:off x="12168879" y="5027010"/>
            <a:ext cx="180626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圓角矩形 659"/>
          <p:cNvSpPr/>
          <p:nvPr/>
        </p:nvSpPr>
        <p:spPr>
          <a:xfrm>
            <a:off x="12224209" y="5164341"/>
            <a:ext cx="1630470" cy="615637"/>
          </a:xfrm>
          <a:prstGeom prst="roundRect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61" name="文字方塊 660"/>
          <p:cNvSpPr txBox="1"/>
          <p:nvPr/>
        </p:nvSpPr>
        <p:spPr>
          <a:xfrm>
            <a:off x="12313375" y="5236813"/>
            <a:ext cx="1443162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台灣寬頻通訊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顧問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TBC, TAIWAN 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BROADBAND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COMMUNICATIONS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, CO., LTD</a:t>
            </a:r>
          </a:p>
        </p:txBody>
      </p:sp>
      <p:sp>
        <p:nvSpPr>
          <p:cNvPr id="662" name="圓角矩形 661"/>
          <p:cNvSpPr/>
          <p:nvPr/>
        </p:nvSpPr>
        <p:spPr>
          <a:xfrm>
            <a:off x="11272681" y="6554545"/>
            <a:ext cx="1348929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63" name="文字方塊 662"/>
          <p:cNvSpPr txBox="1"/>
          <p:nvPr/>
        </p:nvSpPr>
        <p:spPr>
          <a:xfrm>
            <a:off x="11624752" y="6642407"/>
            <a:ext cx="56632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佳光股份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64" name="圓角矩形 663"/>
          <p:cNvSpPr/>
          <p:nvPr/>
        </p:nvSpPr>
        <p:spPr>
          <a:xfrm>
            <a:off x="12246488" y="5933844"/>
            <a:ext cx="880907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65" name="文字方塊 664"/>
          <p:cNvSpPr txBox="1"/>
          <p:nvPr/>
        </p:nvSpPr>
        <p:spPr>
          <a:xfrm>
            <a:off x="12463307" y="6015998"/>
            <a:ext cx="56632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渥鈞股份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pic>
        <p:nvPicPr>
          <p:cNvPr id="666" name="圖片 665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72" b="3700"/>
          <a:stretch/>
        </p:blipFill>
        <p:spPr>
          <a:xfrm>
            <a:off x="11555609" y="5738567"/>
            <a:ext cx="819382" cy="870453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667" name="直線單箭頭接點 666"/>
          <p:cNvCxnSpPr/>
          <p:nvPr/>
        </p:nvCxnSpPr>
        <p:spPr>
          <a:xfrm>
            <a:off x="14351269" y="4528003"/>
            <a:ext cx="3802" cy="36733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8" name="圖片 667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73" t="1746" r="18494" b="31846"/>
          <a:stretch/>
        </p:blipFill>
        <p:spPr>
          <a:xfrm>
            <a:off x="12934245" y="3597987"/>
            <a:ext cx="1010261" cy="1023931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69" name="矩形 668"/>
          <p:cNvSpPr/>
          <p:nvPr/>
        </p:nvSpPr>
        <p:spPr>
          <a:xfrm>
            <a:off x="11364564" y="7019599"/>
            <a:ext cx="2945175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法人代表</a:t>
            </a:r>
            <a:r>
              <a:rPr lang="en-US" altLang="zh-TW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余宗艺</a:t>
            </a:r>
            <a:endParaRPr lang="en-US" altLang="zh-TW" sz="800" dirty="0">
              <a:solidFill>
                <a:srgbClr val="0079A4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臺北市中山區中山北路</a:t>
            </a:r>
            <a:r>
              <a:rPr lang="en-US" altLang="zh-TW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段</a:t>
            </a:r>
            <a:r>
              <a:rPr lang="en-US" altLang="zh-TW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44</a:t>
            </a:r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號</a:t>
            </a:r>
            <a:r>
              <a:rPr lang="en-US" altLang="zh-TW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5</a:t>
            </a:r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樓</a:t>
            </a:r>
            <a:endParaRPr lang="en-US" altLang="zh-TW" sz="800" dirty="0">
              <a:solidFill>
                <a:srgbClr val="0079A4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董事林志峰、黃信煒、監察人</a:t>
            </a:r>
            <a:r>
              <a:rPr lang="zh-TW" altLang="en-US" sz="800" dirty="0" smtClean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羅夢珍</a:t>
            </a:r>
            <a:endParaRPr lang="en-US" altLang="zh-TW" sz="800" dirty="0" smtClean="0">
              <a:solidFill>
                <a:srgbClr val="0079A4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800" dirty="0" smtClean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  <a:hlinkClick r:id="rId10"/>
              </a:rPr>
              <a:t>https://findbiz.nat.gov.tw/fts/query/QueryList/queryList.do</a:t>
            </a:r>
            <a:r>
              <a:rPr lang="en-US" altLang="zh-TW" sz="800" dirty="0" smtClean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zh-TW" altLang="en-US" sz="800" dirty="0">
              <a:solidFill>
                <a:srgbClr val="0079A4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70" name="圓角矩形 669"/>
          <p:cNvSpPr/>
          <p:nvPr/>
        </p:nvSpPr>
        <p:spPr>
          <a:xfrm>
            <a:off x="11051017" y="7991109"/>
            <a:ext cx="1290048" cy="5378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71" name="文字方塊 670"/>
          <p:cNvSpPr txBox="1"/>
          <p:nvPr/>
        </p:nvSpPr>
        <p:spPr>
          <a:xfrm>
            <a:off x="11185921" y="8056005"/>
            <a:ext cx="1053632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交通部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台灣鐵路管理局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pic>
        <p:nvPicPr>
          <p:cNvPr id="673" name="圖片 6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387" y="8055017"/>
            <a:ext cx="462354" cy="460299"/>
          </a:xfrm>
          <a:prstGeom prst="rect">
            <a:avLst/>
          </a:prstGeom>
        </p:spPr>
      </p:pic>
      <p:sp>
        <p:nvSpPr>
          <p:cNvPr id="675" name="文字方塊 674"/>
          <p:cNvSpPr txBox="1"/>
          <p:nvPr/>
        </p:nvSpPr>
        <p:spPr>
          <a:xfrm>
            <a:off x="403061" y="441380"/>
            <a:ext cx="45752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根據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2017</a:t>
            </a:r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年鴻海精密工業之企業年報，董事長郭台銘持股 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9.36</a:t>
            </a:r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%</a:t>
            </a:r>
          </a:p>
          <a:p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本圖僅部分關係企業，詳細參閱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2017</a:t>
            </a:r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年企業年報 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pp.511-547</a:t>
            </a:r>
          </a:p>
          <a:p>
            <a:r>
              <a:rPr lang="en-US" altLang="zh-TW" sz="10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  <a:hlinkClick r:id="rId12"/>
              </a:rPr>
              <a:t>https://www.foxconn.com.tw/Files/annual_rpt/2017_annual_rpt_c.pdf</a:t>
            </a:r>
            <a:r>
              <a:rPr lang="en-US" altLang="zh-TW" sz="10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</a:p>
          <a:p>
            <a:endParaRPr lang="en-US" altLang="zh-TW" sz="1200" dirty="0" smtClean="0">
              <a:solidFill>
                <a:srgbClr val="0094C8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12055068" y="1111196"/>
            <a:ext cx="1508885" cy="69352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r"/>
            <a:r>
              <a:rPr lang="zh-TW" altLang="en-US" sz="8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中央投資代表人陳</a:t>
            </a:r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樹</a:t>
            </a:r>
            <a:endParaRPr lang="en-US" altLang="zh-TW" sz="8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欣光華代表人陳樹</a:t>
            </a:r>
            <a:endParaRPr lang="en-US" altLang="zh-TW" sz="8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光華投資代表人陳樹</a:t>
            </a:r>
            <a:endParaRPr lang="en-US" altLang="zh-TW" sz="8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臺北市中山區八德路</a:t>
            </a:r>
            <a:r>
              <a:rPr lang="en-US" altLang="zh-TW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2</a:t>
            </a:r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段</a:t>
            </a:r>
            <a:r>
              <a:rPr lang="en-US" altLang="zh-TW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232</a:t>
            </a:r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號</a:t>
            </a:r>
            <a:endParaRPr lang="en-US" altLang="zh-TW" sz="8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中國國民黨黨部 </a:t>
            </a:r>
          </a:p>
        </p:txBody>
      </p:sp>
      <p:sp>
        <p:nvSpPr>
          <p:cNvPr id="1027" name="矩形 1026"/>
          <p:cNvSpPr/>
          <p:nvPr/>
        </p:nvSpPr>
        <p:spPr>
          <a:xfrm>
            <a:off x="12648564" y="4625695"/>
            <a:ext cx="1053632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r"/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法人代表呂芳銘</a:t>
            </a:r>
          </a:p>
          <a:p>
            <a:pPr algn="r"/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董事長呂芳銘</a:t>
            </a:r>
            <a:endParaRPr lang="zh-TW" altLang="en-US" sz="10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80" name="矩形 679"/>
          <p:cNvSpPr/>
          <p:nvPr/>
        </p:nvSpPr>
        <p:spPr>
          <a:xfrm>
            <a:off x="10956683" y="2200057"/>
            <a:ext cx="771503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8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法人黃秋蓮</a:t>
            </a:r>
            <a:endParaRPr lang="en-US" altLang="zh-TW" sz="8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r>
              <a:rPr lang="zh-TW" altLang="en-US" sz="8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董事長</a:t>
            </a:r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黃秋蓮</a:t>
            </a:r>
            <a:endParaRPr lang="en-US" altLang="zh-TW" sz="8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pic>
        <p:nvPicPr>
          <p:cNvPr id="1049" name="圖片 1048"/>
          <p:cNvPicPr>
            <a:picLocks noChangeAspect="1"/>
          </p:cNvPicPr>
          <p:nvPr/>
        </p:nvPicPr>
        <p:blipFill rotWithShape="1"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399" b="42465"/>
          <a:stretch/>
        </p:blipFill>
        <p:spPr>
          <a:xfrm>
            <a:off x="10910168" y="1524105"/>
            <a:ext cx="735627" cy="687796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7" name="矩形 636"/>
          <p:cNvSpPr/>
          <p:nvPr/>
        </p:nvSpPr>
        <p:spPr>
          <a:xfrm>
            <a:off x="6948055" y="581024"/>
            <a:ext cx="925392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法人</a:t>
            </a:r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郭台銘</a:t>
            </a:r>
            <a:endParaRPr lang="en-US" altLang="zh-TW" sz="10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董事長</a:t>
            </a:r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郭台銘</a:t>
            </a:r>
            <a:endParaRPr lang="en-US" altLang="zh-TW" sz="10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24" r="20670" b="39403"/>
          <a:stretch/>
        </p:blipFill>
        <p:spPr>
          <a:xfrm>
            <a:off x="7350601" y="6011157"/>
            <a:ext cx="836422" cy="746668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43" name="矩形 642"/>
          <p:cNvSpPr/>
          <p:nvPr/>
        </p:nvSpPr>
        <p:spPr>
          <a:xfrm>
            <a:off x="6604328" y="6351635"/>
            <a:ext cx="771503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法人李軍旗</a:t>
            </a:r>
            <a:endParaRPr lang="en-US" altLang="zh-TW" sz="8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董事長</a:t>
            </a:r>
            <a:r>
              <a:rPr lang="zh-TW" altLang="en-US" sz="8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李</a:t>
            </a:r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軍旗</a:t>
            </a:r>
            <a:endParaRPr lang="en-US" altLang="zh-TW" sz="8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439" y="720796"/>
            <a:ext cx="2301171" cy="316411"/>
          </a:xfrm>
          <a:prstGeom prst="rect">
            <a:avLst/>
          </a:prstGeom>
        </p:spPr>
      </p:pic>
      <p:pic>
        <p:nvPicPr>
          <p:cNvPr id="646" name="圖片 645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Marker/>
                    </a14:imgEffect>
                    <a14:imgEffect>
                      <a14:brightnessContrast brigh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83" r="37813" b="44841"/>
          <a:stretch/>
        </p:blipFill>
        <p:spPr>
          <a:xfrm>
            <a:off x="13082692" y="2406255"/>
            <a:ext cx="648007" cy="615051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矩形 27"/>
          <p:cNvSpPr/>
          <p:nvPr/>
        </p:nvSpPr>
        <p:spPr>
          <a:xfrm>
            <a:off x="13096340" y="2619997"/>
            <a:ext cx="668911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法人曾忠正</a:t>
            </a:r>
            <a:endParaRPr lang="zh-TW" altLang="en-US" sz="8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74" name="橢圓 673"/>
          <p:cNvSpPr/>
          <p:nvPr/>
        </p:nvSpPr>
        <p:spPr>
          <a:xfrm>
            <a:off x="14734286" y="7358793"/>
            <a:ext cx="222964" cy="187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76" name="橢圓 675"/>
          <p:cNvSpPr/>
          <p:nvPr/>
        </p:nvSpPr>
        <p:spPr>
          <a:xfrm>
            <a:off x="14733499" y="7607059"/>
            <a:ext cx="222964" cy="1870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77" name="橢圓 676"/>
          <p:cNvSpPr/>
          <p:nvPr/>
        </p:nvSpPr>
        <p:spPr>
          <a:xfrm>
            <a:off x="14731561" y="7870286"/>
            <a:ext cx="222964" cy="187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78" name="文字方塊 677"/>
          <p:cNvSpPr txBox="1"/>
          <p:nvPr/>
        </p:nvSpPr>
        <p:spPr>
          <a:xfrm>
            <a:off x="14984924" y="7333149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Taiwan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79" name="文字方塊 678"/>
          <p:cNvSpPr txBox="1"/>
          <p:nvPr/>
        </p:nvSpPr>
        <p:spPr>
          <a:xfrm>
            <a:off x="14933337" y="7577201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Foreign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1" name="文字方塊 680"/>
          <p:cNvSpPr txBox="1"/>
          <p:nvPr/>
        </p:nvSpPr>
        <p:spPr>
          <a:xfrm>
            <a:off x="14963699" y="7846597"/>
            <a:ext cx="564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China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3" name="橢圓 682"/>
          <p:cNvSpPr/>
          <p:nvPr/>
        </p:nvSpPr>
        <p:spPr>
          <a:xfrm>
            <a:off x="14709504" y="8120875"/>
            <a:ext cx="250333" cy="22866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5" name="文字方塊 684"/>
          <p:cNvSpPr txBox="1"/>
          <p:nvPr/>
        </p:nvSpPr>
        <p:spPr>
          <a:xfrm>
            <a:off x="14983047" y="8096505"/>
            <a:ext cx="564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Media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13107729" y="5927250"/>
            <a:ext cx="2207794" cy="84741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en-US" altLang="zh-TW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TBC </a:t>
            </a:r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服務範圍</a:t>
            </a:r>
            <a:endParaRPr lang="en-US" altLang="zh-TW" sz="10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桃園市、新竹縣、苗栗縣以及台中市</a:t>
            </a:r>
            <a:endParaRPr lang="en-US" altLang="zh-TW" sz="10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南</a:t>
            </a:r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桃園</a:t>
            </a:r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有線電視、吉</a:t>
            </a:r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元</a:t>
            </a:r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有線電視</a:t>
            </a:r>
            <a:endParaRPr lang="en-US" altLang="zh-TW" sz="10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北</a:t>
            </a:r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視</a:t>
            </a:r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有線電視、群</a:t>
            </a:r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健</a:t>
            </a:r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有線電視</a:t>
            </a:r>
            <a:endParaRPr lang="en-US" altLang="zh-TW" sz="10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信</a:t>
            </a:r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和</a:t>
            </a:r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有線電視</a:t>
            </a:r>
            <a:endParaRPr lang="zh-TW" altLang="en-US" sz="10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038" name="矩形 1037"/>
          <p:cNvSpPr/>
          <p:nvPr/>
        </p:nvSpPr>
        <p:spPr>
          <a:xfrm>
            <a:off x="13127395" y="6792128"/>
            <a:ext cx="178392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800" dirty="0" smtClean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  <a:hlinkClick r:id="rId20"/>
              </a:rPr>
              <a:t> </a:t>
            </a:r>
            <a:endParaRPr lang="zh-TW" altLang="en-US" sz="800" dirty="0">
              <a:solidFill>
                <a:srgbClr val="0079A4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39" name="矩形 1038"/>
          <p:cNvSpPr/>
          <p:nvPr/>
        </p:nvSpPr>
        <p:spPr>
          <a:xfrm>
            <a:off x="13982280" y="5510627"/>
            <a:ext cx="1454447" cy="53964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r"/>
            <a:r>
              <a:rPr lang="en-US" altLang="zh-TW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APTTAnnualReport2018</a:t>
            </a:r>
          </a:p>
          <a:p>
            <a:pPr algn="ctr"/>
            <a:r>
              <a:rPr lang="en-US" altLang="zh-TW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  <a:hlinkClick r:id="rId20"/>
              </a:rPr>
              <a:t>http</a:t>
            </a:r>
            <a:r>
              <a:rPr lang="en-US" altLang="zh-TW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  <a:hlinkClick r:id="rId20"/>
              </a:rPr>
              <a:t>://</a:t>
            </a:r>
            <a:r>
              <a:rPr lang="en-US" altLang="zh-TW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  <a:hlinkClick r:id="rId20"/>
              </a:rPr>
              <a:t>bit.ly/30aWnvA</a:t>
            </a:r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10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r"/>
            <a:endParaRPr lang="zh-TW" altLang="en-US" sz="10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0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1231</Words>
  <Application>Microsoft Office PowerPoint</Application>
  <PresentationFormat>自訂</PresentationFormat>
  <Paragraphs>276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Harpre Ke</cp:lastModifiedBy>
  <cp:revision>25</cp:revision>
  <dcterms:created xsi:type="dcterms:W3CDTF">2019-05-04T12:32:35Z</dcterms:created>
  <dcterms:modified xsi:type="dcterms:W3CDTF">2019-05-07T09:26:36Z</dcterms:modified>
</cp:coreProperties>
</file>