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5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5.png" ContentType="image/png"/>
  <Override PartName="/ppt/media/image10.jpeg" ContentType="image/jpeg"/>
  <Override PartName="/ppt/media/image9.png" ContentType="image/png"/>
  <Override PartName="/ppt/media/image18.png" ContentType="image/png"/>
  <Override PartName="/ppt/media/image7.jpeg" ContentType="image/jpeg"/>
  <Override PartName="/ppt/media/image6.png" ContentType="image/png"/>
  <Override PartName="/ppt/media/image14.png" ContentType="image/png"/>
  <Override PartName="/ppt/media/image2.png" ContentType="image/png"/>
  <Override PartName="/ppt/media/image4.jpeg" ContentType="image/jpeg"/>
  <Override PartName="/ppt/media/image17.png" ContentType="image/png"/>
  <Override PartName="/ppt/media/image3.png" ContentType="image/png"/>
  <Override PartName="/ppt/media/image16.png" ContentType="image/png"/>
  <Override PartName="/ppt/media/image8.png" ContentType="image/png"/>
  <Override PartName="/ppt/media/image1.jpeg" ContentType="image/jpe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lang="pl-PL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>
                <a:latin typeface="Arial"/>
              </a:rPr>
              <a:t>Siódmy poziom konspektu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512000" y="864000"/>
            <a:ext cx="9141480" cy="28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lang="pl-PL" sz="2800" strike="noStrike">
                <a:solidFill>
                  <a:srgbClr val="ffffff"/>
                </a:solidFill>
                <a:latin typeface="Calibri Light"/>
                <a:ea typeface="DejaVu Sans"/>
              </a:rPr>
              <a:t>Laboratorium Automatyki Pojazdowej</a:t>
            </a:r>
            <a:endParaRPr/>
          </a:p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r>
              <a:rPr b="1" lang="pl-PL" sz="6000" strike="noStrike">
                <a:solidFill>
                  <a:srgbClr val="ffffff"/>
                </a:solidFill>
                <a:latin typeface="Calibri Light"/>
                <a:ea typeface="DejaVu Sans"/>
              </a:rPr>
              <a:t>Samochodowy tester diagnostyczny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504000" y="4752720"/>
            <a:ext cx="11157840" cy="16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l-PL" sz="2200" strike="noStrike">
                <a:solidFill>
                  <a:srgbClr val="ffffff"/>
                </a:solidFill>
                <a:latin typeface="Arial"/>
                <a:ea typeface="DejaVu Sans"/>
              </a:rPr>
              <a:t>Aleksander Pasiut (kierownik zespołu)</a:t>
            </a:r>
            <a:endParaRPr/>
          </a:p>
          <a:p>
            <a:r>
              <a:rPr lang="pl-PL" sz="2200" strike="noStrike">
                <a:solidFill>
                  <a:srgbClr val="ffffff"/>
                </a:solidFill>
                <a:latin typeface="Arial"/>
                <a:ea typeface="DejaVu Sans"/>
              </a:rPr>
              <a:t>Andrzej Brodzicki</a:t>
            </a:r>
            <a:endParaRPr/>
          </a:p>
          <a:p>
            <a:r>
              <a:rPr lang="pl-PL" sz="2200" strike="noStrike">
                <a:solidFill>
                  <a:srgbClr val="ffffff"/>
                </a:solidFill>
                <a:latin typeface="Arial"/>
                <a:ea typeface="DejaVu Sans"/>
              </a:rPr>
              <a:t>Mateusz Wąsala</a:t>
            </a:r>
            <a:endParaRPr/>
          </a:p>
          <a:p>
            <a:r>
              <a:rPr lang="pl-PL" sz="2200" strike="noStrike">
                <a:solidFill>
                  <a:srgbClr val="ffffff"/>
                </a:solidFill>
                <a:latin typeface="Arial"/>
                <a:ea typeface="DejaVu Sans"/>
              </a:rPr>
              <a:t>Michał Trojnarski</a:t>
            </a:r>
            <a:endParaRPr/>
          </a:p>
        </p:txBody>
      </p:sp>
    </p:spTree>
  </p:cSld>
  <p:transition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pl-PL" sz="5400" strike="noStrike">
                <a:solidFill>
                  <a:srgbClr val="ffffff"/>
                </a:solidFill>
                <a:latin typeface="Calibri Light"/>
                <a:ea typeface="DejaVu Sans"/>
              </a:rPr>
              <a:t>Cel ćwiczenia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l-PL" sz="3200" strike="noStrike">
                <a:solidFill>
                  <a:srgbClr val="ffffff"/>
                </a:solidFill>
                <a:latin typeface="Calibri"/>
                <a:ea typeface="DejaVu Sans"/>
              </a:rPr>
              <a:t>- Aplikacja będąca samochodowym testerem diagnostycznym</a:t>
            </a:r>
            <a:endParaRPr/>
          </a:p>
          <a:p>
            <a:pPr>
              <a:lnSpc>
                <a:spcPct val="100000"/>
              </a:lnSpc>
            </a:pPr>
            <a:r>
              <a:rPr lang="pl-PL" sz="3200" strike="noStrike">
                <a:solidFill>
                  <a:srgbClr val="ffffff"/>
                </a:solidFill>
                <a:latin typeface="Calibri"/>
                <a:ea typeface="DejaVu Sans"/>
              </a:rPr>
              <a:t>- Środowisko CAN, język C</a:t>
            </a:r>
            <a:endParaRPr/>
          </a:p>
          <a:p>
            <a:pPr>
              <a:lnSpc>
                <a:spcPct val="100000"/>
              </a:lnSpc>
            </a:pPr>
            <a:r>
              <a:rPr lang="pl-PL" sz="3200" strike="noStrike">
                <a:solidFill>
                  <a:srgbClr val="ffffff"/>
                </a:solidFill>
                <a:latin typeface="Calibri"/>
                <a:ea typeface="DejaVu Sans"/>
              </a:rPr>
              <a:t>- Rozproszony system sterowania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 thruBlk="true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5400" strike="noStrike">
                <a:solidFill>
                  <a:srgbClr val="ffffff"/>
                </a:solidFill>
                <a:latin typeface="Calibri Light"/>
                <a:ea typeface="DejaVu Sans"/>
              </a:rPr>
              <a:t>Ramka CAN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pl-PL" sz="3200" strike="noStrike">
                <a:solidFill>
                  <a:srgbClr val="ffffff"/>
                </a:solidFill>
                <a:latin typeface="Calibri"/>
                <a:ea typeface="DejaVu Sans"/>
              </a:rPr>
              <a:t>- Standard 2.0A</a:t>
            </a:r>
            <a:endParaRPr/>
          </a:p>
          <a:p>
            <a:pPr>
              <a:lnSpc>
                <a:spcPct val="100000"/>
              </a:lnSpc>
            </a:pPr>
            <a:r>
              <a:rPr lang="pl-PL" sz="3200" strike="noStrike">
                <a:solidFill>
                  <a:srgbClr val="ffffff"/>
                </a:solidFill>
                <a:latin typeface="Calibri"/>
                <a:ea typeface="DejaVu Sans"/>
              </a:rPr>
              <a:t>- 11-bitowy identyfikator</a:t>
            </a:r>
            <a:endParaRPr/>
          </a:p>
          <a:p>
            <a:pPr>
              <a:lnSpc>
                <a:spcPct val="100000"/>
              </a:lnSpc>
            </a:pPr>
            <a:r>
              <a:rPr lang="pl-PL" sz="3200" strike="noStrike">
                <a:solidFill>
                  <a:srgbClr val="ffffff"/>
                </a:solidFill>
                <a:latin typeface="Calibri"/>
                <a:ea typeface="DejaVu Sans"/>
              </a:rPr>
              <a:t>- ID przypisane do komunikatu zamiast do urządzenia</a:t>
            </a:r>
            <a:endParaRPr/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2482200" y="3384000"/>
            <a:ext cx="7380360" cy="242748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pl-PL" sz="5400" strike="noStrike">
                <a:solidFill>
                  <a:srgbClr val="ffffff"/>
                </a:solidFill>
                <a:latin typeface="Calibri Light"/>
                <a:ea typeface="DejaVu Sans"/>
              </a:rPr>
              <a:t>Kody błędów - DTC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l-PL" sz="3200" strike="noStrike">
                <a:solidFill>
                  <a:srgbClr val="ffffff"/>
                </a:solidFill>
                <a:latin typeface="Calibri"/>
                <a:ea typeface="DejaVu Sans"/>
              </a:rPr>
              <a:t>-  16 bitowa liczba – 5-znakowe słowo</a:t>
            </a:r>
            <a:endParaRPr/>
          </a:p>
          <a:p>
            <a:pPr>
              <a:lnSpc>
                <a:spcPct val="100000"/>
              </a:lnSpc>
            </a:pPr>
            <a:r>
              <a:rPr lang="pl-PL" sz="3200" strike="noStrike">
                <a:solidFill>
                  <a:srgbClr val="ffffff"/>
                </a:solidFill>
                <a:latin typeface="Calibri"/>
                <a:ea typeface="DejaVu Sans"/>
              </a:rPr>
              <a:t>-  Litera - P C B U</a:t>
            </a:r>
            <a:endParaRPr/>
          </a:p>
          <a:p>
            <a:pPr>
              <a:lnSpc>
                <a:spcPct val="100000"/>
              </a:lnSpc>
            </a:pPr>
            <a:r>
              <a:rPr lang="pl-PL" sz="3200" strike="noStrike">
                <a:solidFill>
                  <a:srgbClr val="ffffff"/>
                </a:solidFill>
                <a:latin typeface="Calibri"/>
                <a:ea typeface="DejaVu Sans"/>
              </a:rPr>
              <a:t>-  Cyfra producenta, cyfra podsystemu</a:t>
            </a:r>
            <a:endParaRPr/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844000" y="2016000"/>
            <a:ext cx="6658920" cy="58572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2880000" y="5256000"/>
            <a:ext cx="885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l-PL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</p:spTree>
  </p:cSld>
  <p:transition>
    <p:fade thruBlk="true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pl-PL" sz="5400" strike="noStrike">
                <a:solidFill>
                  <a:srgbClr val="ffffff"/>
                </a:solidFill>
                <a:latin typeface="Calibri Light"/>
                <a:ea typeface="DejaVu Sans"/>
              </a:rPr>
              <a:t>Struktura systemu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pl-PL" sz="3200" strike="noStrike">
                <a:solidFill>
                  <a:srgbClr val="ffffff"/>
                </a:solidFill>
                <a:latin typeface="Calibri"/>
                <a:ea typeface="DejaVu Sans"/>
              </a:rPr>
              <a:t>Wersja  symulacyjna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l-PL" sz="3200" strike="noStrike">
                <a:solidFill>
                  <a:srgbClr val="ffffff"/>
                </a:solidFill>
                <a:latin typeface="Calibri"/>
                <a:ea typeface="DejaVu Sans"/>
              </a:rPr>
              <a:t>               </a:t>
            </a:r>
            <a:r>
              <a:rPr lang="pl-PL" sz="3200" strike="noStrike">
                <a:solidFill>
                  <a:srgbClr val="ffffff"/>
                </a:solidFill>
                <a:latin typeface="Calibri"/>
                <a:ea typeface="DejaVu Sans"/>
              </a:rPr>
              <a:t>Wersja fizyczna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7488000" y="2448000"/>
            <a:ext cx="4084200" cy="396036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1152000" y="3456000"/>
            <a:ext cx="4822920" cy="29498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5400" strike="noStrike">
                <a:solidFill>
                  <a:srgbClr val="ffffff"/>
                </a:solidFill>
                <a:latin typeface="Calibri Light"/>
                <a:ea typeface="DejaVu Sans"/>
              </a:rPr>
              <a:t>Kod w języku C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/>
          </a:p>
          <a:p>
            <a:endParaRPr/>
          </a:p>
          <a:p>
            <a:r>
              <a:rPr lang="pl-PL" sz="3200" strike="noStrike">
                <a:solidFill>
                  <a:srgbClr val="ffffff"/>
                </a:solidFill>
                <a:latin typeface="Calibri"/>
                <a:ea typeface="DejaVu Sans"/>
              </a:rPr>
              <a:t>- Funkcja odpowiedzialna za tworzenie i wysyłanie wiadomości</a:t>
            </a:r>
            <a:endParaRPr/>
          </a:p>
          <a:p>
            <a:r>
              <a:rPr lang="pl-PL" sz="3200" strike="noStrike">
                <a:solidFill>
                  <a:srgbClr val="ffffff"/>
                </a:solidFill>
                <a:latin typeface="Calibri"/>
                <a:ea typeface="DejaVu Sans"/>
              </a:rPr>
              <a:t>- Włączanie/wyłączanie wysyłania cyklicznego</a:t>
            </a:r>
            <a:endParaRPr/>
          </a:p>
          <a:p>
            <a:r>
              <a:rPr lang="pl-PL" sz="3200" strike="noStrike">
                <a:solidFill>
                  <a:srgbClr val="ffffff"/>
                </a:solidFill>
                <a:latin typeface="Calibri"/>
                <a:ea typeface="DejaVu Sans"/>
              </a:rPr>
              <a:t>- Wychwytywanie odpowiedzi układu</a:t>
            </a:r>
            <a:endParaRPr/>
          </a:p>
          <a:p>
            <a:endParaRPr/>
          </a:p>
        </p:txBody>
      </p:sp>
    </p:spTree>
  </p:cSld>
  <p:transition>
    <p:fade thruBlk="true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pl-PL" sz="5400" strike="noStrike">
                <a:solidFill>
                  <a:srgbClr val="ffffff"/>
                </a:solidFill>
                <a:latin typeface="Calibri Light"/>
                <a:ea typeface="DejaVu Sans"/>
              </a:rPr>
              <a:t>Panel operatorski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l-PL" sz="3200" strike="noStrike">
                <a:solidFill>
                  <a:srgbClr val="ffffff"/>
                </a:solidFill>
                <a:latin typeface="Calibri"/>
                <a:ea typeface="DejaVu Sans"/>
              </a:rPr>
              <a:t>- Wysyłanie cykliczne</a:t>
            </a:r>
            <a:endParaRPr/>
          </a:p>
          <a:p>
            <a:pPr>
              <a:lnSpc>
                <a:spcPct val="100000"/>
              </a:lnSpc>
            </a:pPr>
            <a:r>
              <a:rPr lang="pl-PL" sz="3200" strike="noStrike">
                <a:solidFill>
                  <a:srgbClr val="ffffff"/>
                </a:solidFill>
                <a:latin typeface="Calibri"/>
                <a:ea typeface="DejaVu Sans"/>
              </a:rPr>
              <a:t>- Wysłanie pojedynczego</a:t>
            </a:r>
            <a:endParaRPr/>
          </a:p>
          <a:p>
            <a:pPr>
              <a:lnSpc>
                <a:spcPct val="100000"/>
              </a:lnSpc>
            </a:pPr>
            <a:r>
              <a:rPr lang="pl-PL" sz="3200" strike="noStrike">
                <a:solidFill>
                  <a:srgbClr val="ffffff"/>
                </a:solidFill>
                <a:latin typeface="Calibri"/>
                <a:ea typeface="DejaVu Sans"/>
              </a:rPr>
              <a:t>   </a:t>
            </a:r>
            <a:r>
              <a:rPr lang="pl-PL" sz="3200" strike="noStrike">
                <a:solidFill>
                  <a:srgbClr val="ffffff"/>
                </a:solidFill>
                <a:latin typeface="Calibri"/>
                <a:ea typeface="DejaVu Sans"/>
              </a:rPr>
              <a:t>żądania</a:t>
            </a:r>
            <a:endParaRPr/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5472000" y="2448000"/>
            <a:ext cx="6333840" cy="25898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pl-PL" sz="5400" strike="noStrike">
                <a:solidFill>
                  <a:srgbClr val="ffffff"/>
                </a:solidFill>
                <a:latin typeface="Calibri Light"/>
                <a:ea typeface="DejaVu Sans"/>
              </a:rPr>
              <a:t>Przykładowe kody żądanie-odpowiedź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808000" y="1825560"/>
            <a:ext cx="6762960" cy="42681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