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eorgia Pro Condensed Bold" charset="1" panose="02040806050405020203"/>
      <p:regular r:id="rId17"/>
    </p:embeddedFont>
    <p:embeddedFont>
      <p:font typeface="The Youngest" charset="1" panose="00000500000000000000"/>
      <p:regular r:id="rId18"/>
    </p:embeddedFont>
    <p:embeddedFont>
      <p:font typeface="Open Sauce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2108" y="960343"/>
            <a:ext cx="7189800" cy="8366313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46429" y="1413597"/>
            <a:ext cx="6410772" cy="7459807"/>
            <a:chOff x="0" y="0"/>
            <a:chExt cx="6985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2"/>
              <a:stretch>
                <a:fillRect l="-27575" t="0" r="-27575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871622" y="9068443"/>
            <a:ext cx="6385579" cy="7430492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796518" y="-847389"/>
            <a:ext cx="4234367" cy="4927264"/>
            <a:chOff x="0" y="0"/>
            <a:chExt cx="6985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144000" y="2192546"/>
            <a:ext cx="7268594" cy="3651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true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JUNIOR                CODE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15468" y="6477679"/>
            <a:ext cx="7088425" cy="3036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Presented by </a:t>
            </a:r>
          </a:p>
          <a:p>
            <a:pPr algn="l"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    Anam Fatima</a:t>
            </a:r>
          </a:p>
          <a:p>
            <a:pPr algn="l"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    Harram Sattar</a:t>
            </a:r>
          </a:p>
          <a:p>
            <a:pPr algn="l"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    Nasreen</a:t>
            </a:r>
          </a:p>
          <a:p>
            <a:pPr algn="l">
              <a:lnSpc>
                <a:spcPts val="484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96518" y="-847389"/>
            <a:ext cx="4234367" cy="4927264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645903" y="3567069"/>
            <a:ext cx="10030222" cy="44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0"/>
              </a:lnSpc>
            </a:pP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Input text box for writing code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 Compile button to execute the code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  Output display area</a:t>
            </a:r>
          </a:p>
          <a:p>
            <a:pPr algn="l">
              <a:lnSpc>
                <a:spcPts val="711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001435" y="4327525"/>
            <a:ext cx="2157197" cy="187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true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62946" y="9503098"/>
            <a:ext cx="4796354" cy="28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6"/>
              </a:lnSpc>
            </a:pPr>
            <a:r>
              <a:rPr lang="en-US" sz="157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Junior code</a:t>
            </a:r>
          </a:p>
        </p:txBody>
      </p:sp>
      <p:sp>
        <p:nvSpPr>
          <p:cNvPr name="AutoShape 11" id="11"/>
          <p:cNvSpPr/>
          <p:nvPr/>
        </p:nvSpPr>
        <p:spPr>
          <a:xfrm>
            <a:off x="6394997" y="9253538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5318432" y="1673393"/>
            <a:ext cx="11651090" cy="215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68"/>
              </a:lnSpc>
            </a:pPr>
            <a:r>
              <a:rPr lang="en-US" sz="7358" b="true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 GUI IMPLEMENTATION</a:t>
            </a:r>
          </a:p>
          <a:p>
            <a:pPr algn="l">
              <a:lnSpc>
                <a:spcPts val="860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360574" y="3288253"/>
            <a:ext cx="11716882" cy="68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7"/>
              </a:lnSpc>
            </a:pPr>
            <a:r>
              <a:rPr lang="en-US" sz="4700" b="true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Tkinter Feature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854489" y="3150429"/>
            <a:ext cx="5989785" cy="929445"/>
            <a:chOff x="0" y="0"/>
            <a:chExt cx="1577557" cy="2447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77557" cy="244792"/>
            </a:xfrm>
            <a:custGeom>
              <a:avLst/>
              <a:gdLst/>
              <a:ahLst/>
              <a:cxnLst/>
              <a:rect r="r" b="b" t="t" l="l"/>
              <a:pathLst>
                <a:path h="244792" w="1577557">
                  <a:moveTo>
                    <a:pt x="122396" y="0"/>
                  </a:moveTo>
                  <a:lnTo>
                    <a:pt x="1455160" y="0"/>
                  </a:lnTo>
                  <a:cubicBezTo>
                    <a:pt x="1487622" y="0"/>
                    <a:pt x="1518754" y="12895"/>
                    <a:pt x="1541708" y="35849"/>
                  </a:cubicBezTo>
                  <a:cubicBezTo>
                    <a:pt x="1564661" y="58803"/>
                    <a:pt x="1577557" y="89935"/>
                    <a:pt x="1577557" y="122396"/>
                  </a:cubicBezTo>
                  <a:lnTo>
                    <a:pt x="1577557" y="122396"/>
                  </a:lnTo>
                  <a:cubicBezTo>
                    <a:pt x="1577557" y="189994"/>
                    <a:pt x="1522758" y="244792"/>
                    <a:pt x="1455160" y="244792"/>
                  </a:cubicBezTo>
                  <a:lnTo>
                    <a:pt x="122396" y="244792"/>
                  </a:lnTo>
                  <a:cubicBezTo>
                    <a:pt x="54799" y="244792"/>
                    <a:pt x="0" y="189994"/>
                    <a:pt x="0" y="122396"/>
                  </a:cubicBezTo>
                  <a:lnTo>
                    <a:pt x="0" y="122396"/>
                  </a:lnTo>
                  <a:cubicBezTo>
                    <a:pt x="0" y="54799"/>
                    <a:pt x="54799" y="0"/>
                    <a:pt x="12239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77557" cy="282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018728" y="3298253"/>
            <a:ext cx="11651090" cy="67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1"/>
              </a:lnSpc>
            </a:pPr>
            <a:r>
              <a:rPr lang="en-US" sz="4658" b="true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TKINTER FEATURE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661906" y="2887743"/>
            <a:ext cx="8620446" cy="509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82"/>
              </a:lnSpc>
            </a:pPr>
            <a:r>
              <a:rPr lang="en-US" sz="21189" b="true">
                <a:solidFill>
                  <a:srgbClr val="000000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Thank 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796518" y="-847389"/>
            <a:ext cx="4234367" cy="4927264"/>
            <a:chOff x="0" y="0"/>
            <a:chExt cx="6985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96518" y="-847389"/>
            <a:ext cx="4234367" cy="4927264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10851" y="2038699"/>
            <a:ext cx="9851825" cy="129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699" b="true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OBJECTIVES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84479" y="4128778"/>
            <a:ext cx="10030222" cy="261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Simplify programming for beginners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Enhance logical thinking and creativity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Promote early interest in programming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01435" y="4327525"/>
            <a:ext cx="2157197" cy="187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true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62946" y="9092579"/>
            <a:ext cx="4796354" cy="28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6"/>
              </a:lnSpc>
            </a:pPr>
            <a:r>
              <a:rPr lang="en-US" sz="157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Junior code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6394997" y="9253538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96518" y="-847389"/>
            <a:ext cx="4234367" cy="4927264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394997" y="2256033"/>
            <a:ext cx="9851825" cy="129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sz="9699" b="true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FEATURES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15442" y="4394408"/>
            <a:ext cx="10030222" cy="261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Beginner-friendly syntax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GUI interface using Tkinter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 Supports basic programming constructs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01435" y="4327525"/>
            <a:ext cx="2157197" cy="187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true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62946" y="9092579"/>
            <a:ext cx="4796354" cy="28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6"/>
              </a:lnSpc>
            </a:pPr>
            <a:r>
              <a:rPr lang="en-US" sz="157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Junior code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6394997" y="9253538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96518" y="-847389"/>
            <a:ext cx="4234367" cy="4927264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394997" y="1663868"/>
            <a:ext cx="9851825" cy="982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8"/>
              </a:lnSpc>
            </a:pPr>
            <a:r>
              <a:rPr lang="en-US" sz="6800" b="true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LANGUAGE SELECTION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01812" y="3348349"/>
            <a:ext cx="10030222" cy="5430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5"/>
              </a:lnSpc>
            </a:pPr>
            <a:r>
              <a:rPr lang="en-US" sz="4261">
                <a:solidFill>
                  <a:srgbClr val="C0D7F2"/>
                </a:solidFill>
                <a:latin typeface="The Youngest"/>
                <a:ea typeface="The Youngest"/>
                <a:cs typeface="The Youngest"/>
                <a:sym typeface="The Youngest"/>
              </a:rPr>
              <a:t>Why Python?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Easy to understand and implement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 Extensive libraries for GUI (Tkinter) and parsing (re)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Adaptive and flexible</a:t>
            </a:r>
          </a:p>
          <a:p>
            <a:pPr algn="l">
              <a:lnSpc>
                <a:spcPts val="711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001435" y="4327525"/>
            <a:ext cx="2157197" cy="187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true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62946" y="9092579"/>
            <a:ext cx="4796354" cy="28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6"/>
              </a:lnSpc>
            </a:pPr>
            <a:r>
              <a:rPr lang="en-US" sz="157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Junior code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6394997" y="9253538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6201812" y="3250062"/>
            <a:ext cx="4608208" cy="1011889"/>
            <a:chOff x="0" y="0"/>
            <a:chExt cx="1213684" cy="26650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13684" cy="266506"/>
            </a:xfrm>
            <a:custGeom>
              <a:avLst/>
              <a:gdLst/>
              <a:ahLst/>
              <a:cxnLst/>
              <a:rect r="r" b="b" t="t" l="l"/>
              <a:pathLst>
                <a:path h="266506" w="1213684">
                  <a:moveTo>
                    <a:pt x="133253" y="0"/>
                  </a:moveTo>
                  <a:lnTo>
                    <a:pt x="1080431" y="0"/>
                  </a:lnTo>
                  <a:cubicBezTo>
                    <a:pt x="1115772" y="0"/>
                    <a:pt x="1149666" y="14039"/>
                    <a:pt x="1174655" y="39029"/>
                  </a:cubicBezTo>
                  <a:cubicBezTo>
                    <a:pt x="1199645" y="64019"/>
                    <a:pt x="1213684" y="97912"/>
                    <a:pt x="1213684" y="133253"/>
                  </a:cubicBezTo>
                  <a:lnTo>
                    <a:pt x="1213684" y="133253"/>
                  </a:lnTo>
                  <a:cubicBezTo>
                    <a:pt x="1213684" y="206846"/>
                    <a:pt x="1154025" y="266506"/>
                    <a:pt x="1080431" y="266506"/>
                  </a:cubicBezTo>
                  <a:lnTo>
                    <a:pt x="133253" y="266506"/>
                  </a:lnTo>
                  <a:cubicBezTo>
                    <a:pt x="59659" y="266506"/>
                    <a:pt x="0" y="206846"/>
                    <a:pt x="0" y="133253"/>
                  </a:cubicBezTo>
                  <a:lnTo>
                    <a:pt x="0" y="133253"/>
                  </a:lnTo>
                  <a:cubicBezTo>
                    <a:pt x="0" y="59659"/>
                    <a:pt x="59659" y="0"/>
                    <a:pt x="133253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13684" cy="304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535327" y="3429107"/>
            <a:ext cx="3941177" cy="68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7"/>
              </a:lnSpc>
            </a:pPr>
            <a:r>
              <a:rPr lang="en-US" sz="4700" b="true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Why Python?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96518" y="-847389"/>
            <a:ext cx="4234367" cy="4927264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6394997" y="9253538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7439870" y="4434989"/>
            <a:ext cx="1015539" cy="2086127"/>
          </a:xfrm>
          <a:custGeom>
            <a:avLst/>
            <a:gdLst/>
            <a:ahLst/>
            <a:cxnLst/>
            <a:rect r="r" b="b" t="t" l="l"/>
            <a:pathLst>
              <a:path h="2086127" w="1015539">
                <a:moveTo>
                  <a:pt x="0" y="0"/>
                </a:moveTo>
                <a:lnTo>
                  <a:pt x="1015539" y="0"/>
                </a:lnTo>
                <a:lnTo>
                  <a:pt x="1015539" y="2086127"/>
                </a:lnTo>
                <a:lnTo>
                  <a:pt x="0" y="2086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42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400000">
            <a:off x="6998395" y="5065134"/>
            <a:ext cx="1841376" cy="1841376"/>
          </a:xfrm>
          <a:custGeom>
            <a:avLst/>
            <a:gdLst/>
            <a:ahLst/>
            <a:cxnLst/>
            <a:rect r="r" b="b" t="t" l="l"/>
            <a:pathLst>
              <a:path h="1841376" w="1841376">
                <a:moveTo>
                  <a:pt x="0" y="0"/>
                </a:moveTo>
                <a:lnTo>
                  <a:pt x="1841376" y="0"/>
                </a:lnTo>
                <a:lnTo>
                  <a:pt x="1841376" y="1841376"/>
                </a:lnTo>
                <a:lnTo>
                  <a:pt x="0" y="18413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11" id="11"/>
          <p:cNvSpPr/>
          <p:nvPr/>
        </p:nvSpPr>
        <p:spPr>
          <a:xfrm>
            <a:off x="7947640" y="6906510"/>
            <a:ext cx="0" cy="467846"/>
          </a:xfrm>
          <a:prstGeom prst="line">
            <a:avLst/>
          </a:prstGeom>
          <a:ln cap="rnd" w="38100">
            <a:solidFill>
              <a:srgbClr val="004AAD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12" id="12"/>
          <p:cNvSpPr/>
          <p:nvPr/>
        </p:nvSpPr>
        <p:spPr>
          <a:xfrm flipH="true" flipV="true" rot="-5400000">
            <a:off x="9500343" y="5450528"/>
            <a:ext cx="1015539" cy="2086127"/>
          </a:xfrm>
          <a:custGeom>
            <a:avLst/>
            <a:gdLst/>
            <a:ahLst/>
            <a:cxnLst/>
            <a:rect r="r" b="b" t="t" l="l"/>
            <a:pathLst>
              <a:path h="2086127" w="1015539">
                <a:moveTo>
                  <a:pt x="1015539" y="2086127"/>
                </a:moveTo>
                <a:lnTo>
                  <a:pt x="0" y="2086127"/>
                </a:lnTo>
                <a:lnTo>
                  <a:pt x="0" y="0"/>
                </a:lnTo>
                <a:lnTo>
                  <a:pt x="1015539" y="0"/>
                </a:lnTo>
                <a:lnTo>
                  <a:pt x="1015539" y="20861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42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400000">
            <a:off x="9087424" y="5065134"/>
            <a:ext cx="1841376" cy="1841376"/>
          </a:xfrm>
          <a:custGeom>
            <a:avLst/>
            <a:gdLst/>
            <a:ahLst/>
            <a:cxnLst/>
            <a:rect r="r" b="b" t="t" l="l"/>
            <a:pathLst>
              <a:path h="1841376" w="1841376">
                <a:moveTo>
                  <a:pt x="0" y="0"/>
                </a:moveTo>
                <a:lnTo>
                  <a:pt x="1841377" y="0"/>
                </a:lnTo>
                <a:lnTo>
                  <a:pt x="1841377" y="1841376"/>
                </a:lnTo>
                <a:lnTo>
                  <a:pt x="0" y="18413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9977434" y="4597109"/>
            <a:ext cx="3218" cy="467835"/>
          </a:xfrm>
          <a:prstGeom prst="line">
            <a:avLst/>
          </a:prstGeom>
          <a:ln cap="rnd" w="38100">
            <a:solidFill>
              <a:srgbClr val="004AAD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15" id="15"/>
          <p:cNvSpPr/>
          <p:nvPr/>
        </p:nvSpPr>
        <p:spPr>
          <a:xfrm flipH="false" flipV="false" rot="-5400000">
            <a:off x="11560211" y="4434989"/>
            <a:ext cx="1015539" cy="2086127"/>
          </a:xfrm>
          <a:custGeom>
            <a:avLst/>
            <a:gdLst/>
            <a:ahLst/>
            <a:cxnLst/>
            <a:rect r="r" b="b" t="t" l="l"/>
            <a:pathLst>
              <a:path h="2086127" w="1015539">
                <a:moveTo>
                  <a:pt x="0" y="0"/>
                </a:moveTo>
                <a:lnTo>
                  <a:pt x="1015539" y="0"/>
                </a:lnTo>
                <a:lnTo>
                  <a:pt x="1015539" y="2086127"/>
                </a:lnTo>
                <a:lnTo>
                  <a:pt x="0" y="2086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42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400000">
            <a:off x="11118735" y="5065134"/>
            <a:ext cx="1841376" cy="1841376"/>
          </a:xfrm>
          <a:custGeom>
            <a:avLst/>
            <a:gdLst/>
            <a:ahLst/>
            <a:cxnLst/>
            <a:rect r="r" b="b" t="t" l="l"/>
            <a:pathLst>
              <a:path h="1841376" w="1841376">
                <a:moveTo>
                  <a:pt x="0" y="0"/>
                </a:moveTo>
                <a:lnTo>
                  <a:pt x="1841376" y="0"/>
                </a:lnTo>
                <a:lnTo>
                  <a:pt x="1841376" y="1841376"/>
                </a:lnTo>
                <a:lnTo>
                  <a:pt x="0" y="18413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17" id="17"/>
          <p:cNvSpPr/>
          <p:nvPr/>
        </p:nvSpPr>
        <p:spPr>
          <a:xfrm>
            <a:off x="12067980" y="6906510"/>
            <a:ext cx="0" cy="467846"/>
          </a:xfrm>
          <a:prstGeom prst="line">
            <a:avLst/>
          </a:prstGeom>
          <a:ln cap="rnd" w="38100">
            <a:solidFill>
              <a:srgbClr val="004AAD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18" id="18"/>
          <p:cNvSpPr/>
          <p:nvPr/>
        </p:nvSpPr>
        <p:spPr>
          <a:xfrm flipH="true" flipV="true" rot="-5400000">
            <a:off x="13615316" y="5450440"/>
            <a:ext cx="1015539" cy="2086127"/>
          </a:xfrm>
          <a:custGeom>
            <a:avLst/>
            <a:gdLst/>
            <a:ahLst/>
            <a:cxnLst/>
            <a:rect r="r" b="b" t="t" l="l"/>
            <a:pathLst>
              <a:path h="2086127" w="1015539">
                <a:moveTo>
                  <a:pt x="1015539" y="2086126"/>
                </a:moveTo>
                <a:lnTo>
                  <a:pt x="0" y="2086126"/>
                </a:lnTo>
                <a:lnTo>
                  <a:pt x="0" y="0"/>
                </a:lnTo>
                <a:lnTo>
                  <a:pt x="1015539" y="0"/>
                </a:lnTo>
                <a:lnTo>
                  <a:pt x="1015539" y="20861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42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-5400000">
            <a:off x="13202397" y="5065045"/>
            <a:ext cx="1841376" cy="1841376"/>
          </a:xfrm>
          <a:custGeom>
            <a:avLst/>
            <a:gdLst/>
            <a:ahLst/>
            <a:cxnLst/>
            <a:rect r="r" b="b" t="t" l="l"/>
            <a:pathLst>
              <a:path h="1841376" w="1841376">
                <a:moveTo>
                  <a:pt x="0" y="0"/>
                </a:moveTo>
                <a:lnTo>
                  <a:pt x="1841376" y="0"/>
                </a:lnTo>
                <a:lnTo>
                  <a:pt x="1841376" y="1841377"/>
                </a:lnTo>
                <a:lnTo>
                  <a:pt x="0" y="18413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20" id="20"/>
          <p:cNvSpPr/>
          <p:nvPr/>
        </p:nvSpPr>
        <p:spPr>
          <a:xfrm flipH="true" flipV="true">
            <a:off x="14092407" y="4597021"/>
            <a:ext cx="3218" cy="467835"/>
          </a:xfrm>
          <a:prstGeom prst="line">
            <a:avLst/>
          </a:prstGeom>
          <a:ln cap="rnd" w="38100">
            <a:solidFill>
              <a:srgbClr val="004AAD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677103" y="4434989"/>
            <a:ext cx="1015539" cy="2086127"/>
          </a:xfrm>
          <a:custGeom>
            <a:avLst/>
            <a:gdLst/>
            <a:ahLst/>
            <a:cxnLst/>
            <a:rect r="r" b="b" t="t" l="l"/>
            <a:pathLst>
              <a:path h="2086127" w="1015539">
                <a:moveTo>
                  <a:pt x="0" y="0"/>
                </a:moveTo>
                <a:lnTo>
                  <a:pt x="1015539" y="0"/>
                </a:lnTo>
                <a:lnTo>
                  <a:pt x="1015539" y="2086127"/>
                </a:lnTo>
                <a:lnTo>
                  <a:pt x="0" y="2086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42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-5400000">
            <a:off x="15235627" y="5065134"/>
            <a:ext cx="1841376" cy="1841376"/>
          </a:xfrm>
          <a:custGeom>
            <a:avLst/>
            <a:gdLst/>
            <a:ahLst/>
            <a:cxnLst/>
            <a:rect r="r" b="b" t="t" l="l"/>
            <a:pathLst>
              <a:path h="1841376" w="1841376">
                <a:moveTo>
                  <a:pt x="0" y="0"/>
                </a:moveTo>
                <a:lnTo>
                  <a:pt x="1841377" y="0"/>
                </a:lnTo>
                <a:lnTo>
                  <a:pt x="1841377" y="1841376"/>
                </a:lnTo>
                <a:lnTo>
                  <a:pt x="0" y="18413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23" id="23"/>
          <p:cNvSpPr/>
          <p:nvPr/>
        </p:nvSpPr>
        <p:spPr>
          <a:xfrm>
            <a:off x="16184872" y="6906510"/>
            <a:ext cx="0" cy="467846"/>
          </a:xfrm>
          <a:prstGeom prst="line">
            <a:avLst/>
          </a:prstGeom>
          <a:ln cap="rnd" w="38100">
            <a:solidFill>
              <a:srgbClr val="004AAD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7495204" y="5547126"/>
            <a:ext cx="904871" cy="904871"/>
          </a:xfrm>
          <a:custGeom>
            <a:avLst/>
            <a:gdLst/>
            <a:ahLst/>
            <a:cxnLst/>
            <a:rect r="r" b="b" t="t" l="l"/>
            <a:pathLst>
              <a:path h="904871" w="904871">
                <a:moveTo>
                  <a:pt x="0" y="0"/>
                </a:moveTo>
                <a:lnTo>
                  <a:pt x="904871" y="0"/>
                </a:lnTo>
                <a:lnTo>
                  <a:pt x="904871" y="904871"/>
                </a:lnTo>
                <a:lnTo>
                  <a:pt x="0" y="9048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9533659" y="5488963"/>
            <a:ext cx="976908" cy="865008"/>
          </a:xfrm>
          <a:custGeom>
            <a:avLst/>
            <a:gdLst/>
            <a:ahLst/>
            <a:cxnLst/>
            <a:rect r="r" b="b" t="t" l="l"/>
            <a:pathLst>
              <a:path h="865008" w="976908">
                <a:moveTo>
                  <a:pt x="0" y="0"/>
                </a:moveTo>
                <a:lnTo>
                  <a:pt x="976908" y="0"/>
                </a:lnTo>
                <a:lnTo>
                  <a:pt x="976908" y="865008"/>
                </a:lnTo>
                <a:lnTo>
                  <a:pt x="0" y="8650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551095" y="5569666"/>
            <a:ext cx="976656" cy="765343"/>
          </a:xfrm>
          <a:custGeom>
            <a:avLst/>
            <a:gdLst/>
            <a:ahLst/>
            <a:cxnLst/>
            <a:rect r="r" b="b" t="t" l="l"/>
            <a:pathLst>
              <a:path h="765343" w="976656">
                <a:moveTo>
                  <a:pt x="0" y="0"/>
                </a:moveTo>
                <a:lnTo>
                  <a:pt x="976656" y="0"/>
                </a:lnTo>
                <a:lnTo>
                  <a:pt x="976656" y="765344"/>
                </a:lnTo>
                <a:lnTo>
                  <a:pt x="0" y="7653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30168" y="5517174"/>
            <a:ext cx="847099" cy="817836"/>
          </a:xfrm>
          <a:custGeom>
            <a:avLst/>
            <a:gdLst/>
            <a:ahLst/>
            <a:cxnLst/>
            <a:rect r="r" b="b" t="t" l="l"/>
            <a:pathLst>
              <a:path h="817836" w="847099">
                <a:moveTo>
                  <a:pt x="0" y="0"/>
                </a:moveTo>
                <a:lnTo>
                  <a:pt x="847100" y="0"/>
                </a:lnTo>
                <a:lnTo>
                  <a:pt x="847100" y="817836"/>
                </a:lnTo>
                <a:lnTo>
                  <a:pt x="0" y="8178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775749" y="5593048"/>
            <a:ext cx="942584" cy="760923"/>
          </a:xfrm>
          <a:custGeom>
            <a:avLst/>
            <a:gdLst/>
            <a:ahLst/>
            <a:cxnLst/>
            <a:rect r="r" b="b" t="t" l="l"/>
            <a:pathLst>
              <a:path h="760923" w="942584">
                <a:moveTo>
                  <a:pt x="0" y="0"/>
                </a:moveTo>
                <a:lnTo>
                  <a:pt x="942584" y="0"/>
                </a:lnTo>
                <a:lnTo>
                  <a:pt x="942584" y="760923"/>
                </a:lnTo>
                <a:lnTo>
                  <a:pt x="0" y="7609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001435" y="4327525"/>
            <a:ext cx="2157197" cy="187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true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62946" y="9503098"/>
            <a:ext cx="4796354" cy="28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6"/>
              </a:lnSpc>
            </a:pPr>
            <a:r>
              <a:rPr lang="en-US" sz="157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Junior code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955612" y="7453254"/>
            <a:ext cx="2060473" cy="81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2"/>
              </a:lnSpc>
              <a:spcBef>
                <a:spcPct val="0"/>
              </a:spcBef>
            </a:pPr>
            <a:r>
              <a:rPr lang="en-US" sz="2525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Grammar Defination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656739" y="3649935"/>
            <a:ext cx="2641389" cy="81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2525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Implementation</a:t>
            </a:r>
          </a:p>
          <a:p>
            <a:pPr algn="ctr" marL="0" indent="0" lvl="0">
              <a:lnSpc>
                <a:spcPts val="3232"/>
              </a:lnSpc>
              <a:spcBef>
                <a:spcPct val="0"/>
              </a:spcBef>
            </a:pPr>
            <a:r>
              <a:rPr lang="en-US" sz="2525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of Lexer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828954" y="7454559"/>
            <a:ext cx="2420939" cy="122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2525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Implementation</a:t>
            </a:r>
          </a:p>
          <a:p>
            <a:pPr algn="ctr">
              <a:lnSpc>
                <a:spcPts val="3232"/>
              </a:lnSpc>
            </a:pPr>
            <a:r>
              <a:rPr lang="en-US" sz="2525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of Parser</a:t>
            </a:r>
          </a:p>
          <a:p>
            <a:pPr algn="ctr" marL="0" indent="0" lvl="0">
              <a:lnSpc>
                <a:spcPts val="3232"/>
              </a:lnSpc>
              <a:spcBef>
                <a:spcPct val="0"/>
              </a:spcBef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13010700" y="3664077"/>
            <a:ext cx="2060473" cy="81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2"/>
              </a:lnSpc>
              <a:spcBef>
                <a:spcPct val="0"/>
              </a:spcBef>
            </a:pPr>
            <a:r>
              <a:rPr lang="en-US" sz="2525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Interpreter/ Compiler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198827" y="7454559"/>
            <a:ext cx="2350251" cy="81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2"/>
              </a:lnSpc>
              <a:spcBef>
                <a:spcPct val="0"/>
              </a:spcBef>
            </a:pPr>
            <a:r>
              <a:rPr lang="en-US" sz="2525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Graphical User Interface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542418" y="1302008"/>
            <a:ext cx="11716882" cy="11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8"/>
              </a:lnSpc>
            </a:pPr>
            <a:r>
              <a:rPr lang="en-US" sz="7800" b="true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TIME LINE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96518" y="-847389"/>
            <a:ext cx="4234367" cy="4927264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542418" y="1302008"/>
            <a:ext cx="11716882" cy="11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58"/>
              </a:lnSpc>
            </a:pPr>
            <a:r>
              <a:rPr lang="en-US" sz="7800" b="true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GRAMMAR DEFINITION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85748" y="2971113"/>
            <a:ext cx="10030222" cy="6194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show for “printing”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var for “declaring variables “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ask for “taking input from user” 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if else statement for “condition”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repeat for “for loop”</a:t>
            </a:r>
          </a:p>
          <a:p>
            <a:pPr algn="l" marL="812206" indent="-406103" lvl="1">
              <a:lnSpc>
                <a:spcPts val="7110"/>
              </a:lnSpc>
              <a:buFont typeface="Arial"/>
              <a:buChar char="•"/>
            </a:pPr>
            <a:r>
              <a:rPr lang="en-US" sz="3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loop for “while loop”</a:t>
            </a:r>
          </a:p>
          <a:p>
            <a:pPr algn="l">
              <a:lnSpc>
                <a:spcPts val="711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001435" y="4327525"/>
            <a:ext cx="2157197" cy="187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true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62946" y="9503098"/>
            <a:ext cx="4796354" cy="28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6"/>
              </a:lnSpc>
            </a:pPr>
            <a:r>
              <a:rPr lang="en-US" sz="157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Junior code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6394997" y="9253538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96518" y="-847389"/>
            <a:ext cx="4234367" cy="4927264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542418" y="1302008"/>
            <a:ext cx="11716882" cy="11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8"/>
              </a:lnSpc>
            </a:pPr>
            <a:r>
              <a:rPr lang="en-US" sz="7800" b="true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LEXER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42418" y="2920845"/>
            <a:ext cx="11575704" cy="671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6311" indent="-298156" lvl="1">
              <a:lnSpc>
                <a:spcPts val="5220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 Splitting the input into keywords, identifiers, operators, and other components.</a:t>
            </a:r>
          </a:p>
          <a:p>
            <a:pPr algn="l" marL="596311" indent="-298156" lvl="1">
              <a:lnSpc>
                <a:spcPts val="5220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Keeping track of the position in the code for error reporting.</a:t>
            </a:r>
          </a:p>
          <a:p>
            <a:pPr algn="l" marL="596311" indent="-298156" lvl="1">
              <a:lnSpc>
                <a:spcPts val="5220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Identifying reserved words like var, if, show, and operators like +, -, =, etc.</a:t>
            </a:r>
          </a:p>
          <a:p>
            <a:pPr algn="l">
              <a:lnSpc>
                <a:spcPts val="5220"/>
              </a:lnSpc>
            </a:pPr>
          </a:p>
          <a:p>
            <a:pPr algn="l">
              <a:lnSpc>
                <a:spcPts val="5220"/>
              </a:lnSpc>
            </a:pPr>
          </a:p>
          <a:p>
            <a:pPr algn="ctr">
              <a:lnSpc>
                <a:spcPts val="5220"/>
              </a:lnSpc>
            </a:pPr>
            <a:r>
              <a:rPr lang="en-US" sz="2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Token(type='IDENTIFIER', value='age', line=1, column=5)</a:t>
            </a:r>
          </a:p>
          <a:p>
            <a:pPr algn="l">
              <a:lnSpc>
                <a:spcPts val="5220"/>
              </a:lnSpc>
            </a:pPr>
          </a:p>
          <a:p>
            <a:pPr algn="l">
              <a:lnSpc>
                <a:spcPts val="711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001435" y="4327525"/>
            <a:ext cx="2157197" cy="187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true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62946" y="9503098"/>
            <a:ext cx="4796354" cy="28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6"/>
              </a:lnSpc>
            </a:pPr>
            <a:r>
              <a:rPr lang="en-US" sz="157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Junior code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6394997" y="9253538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5878637" y="6571996"/>
            <a:ext cx="2893689" cy="673815"/>
            <a:chOff x="0" y="0"/>
            <a:chExt cx="762124" cy="1774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62124" cy="177466"/>
            </a:xfrm>
            <a:custGeom>
              <a:avLst/>
              <a:gdLst/>
              <a:ahLst/>
              <a:cxnLst/>
              <a:rect r="r" b="b" t="t" l="l"/>
              <a:pathLst>
                <a:path h="177466" w="762124">
                  <a:moveTo>
                    <a:pt x="88733" y="0"/>
                  </a:moveTo>
                  <a:lnTo>
                    <a:pt x="673391" y="0"/>
                  </a:lnTo>
                  <a:cubicBezTo>
                    <a:pt x="722397" y="0"/>
                    <a:pt x="762124" y="39727"/>
                    <a:pt x="762124" y="88733"/>
                  </a:cubicBezTo>
                  <a:lnTo>
                    <a:pt x="762124" y="88733"/>
                  </a:lnTo>
                  <a:cubicBezTo>
                    <a:pt x="762124" y="137739"/>
                    <a:pt x="722397" y="177466"/>
                    <a:pt x="673391" y="177466"/>
                  </a:cubicBezTo>
                  <a:lnTo>
                    <a:pt x="88733" y="177466"/>
                  </a:lnTo>
                  <a:cubicBezTo>
                    <a:pt x="39727" y="177466"/>
                    <a:pt x="0" y="137739"/>
                    <a:pt x="0" y="88733"/>
                  </a:cubicBezTo>
                  <a:lnTo>
                    <a:pt x="0" y="88733"/>
                  </a:lnTo>
                  <a:cubicBezTo>
                    <a:pt x="0" y="39727"/>
                    <a:pt x="39727" y="0"/>
                    <a:pt x="88733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62124" cy="215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67040" y="6563437"/>
            <a:ext cx="11716882" cy="68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7"/>
              </a:lnSpc>
            </a:pPr>
            <a:r>
              <a:rPr lang="en-US" sz="4700" b="true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96518" y="-847389"/>
            <a:ext cx="4234367" cy="4927264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542418" y="1422749"/>
            <a:ext cx="11716882" cy="11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8"/>
              </a:lnSpc>
            </a:pPr>
            <a:r>
              <a:rPr lang="en-US" sz="7800" b="true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PARSER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42418" y="3411586"/>
            <a:ext cx="11575704" cy="5400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6311" indent="-298156" lvl="1">
              <a:lnSpc>
                <a:spcPts val="5220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The Parser converts tokens from the Lexer into an Abstract Syntax Tree (AST), representing the program’s logical structure.</a:t>
            </a:r>
          </a:p>
          <a:p>
            <a:pPr algn="l" marL="596311" indent="-298156" lvl="1">
              <a:lnSpc>
                <a:spcPts val="5220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It processes variable declarations (var &lt;name&gt;: &lt;type&gt; = &lt;value&gt;) and ensures correct type declarations (int, float, string), raising errors for invalid types.</a:t>
            </a:r>
          </a:p>
          <a:p>
            <a:pPr algn="l" marL="596311" indent="-298156" lvl="1">
              <a:lnSpc>
                <a:spcPts val="5220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When ask is used, the Parser creates an AskNode to manage user prompts, assigning the input to a variable.</a:t>
            </a:r>
          </a:p>
          <a:p>
            <a:pPr algn="l">
              <a:lnSpc>
                <a:spcPts val="711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001435" y="4327525"/>
            <a:ext cx="2157197" cy="187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true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62946" y="9503098"/>
            <a:ext cx="4796354" cy="28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6"/>
              </a:lnSpc>
            </a:pPr>
            <a:r>
              <a:rPr lang="en-US" sz="157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Junior code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6394997" y="9253538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96518" y="-847389"/>
            <a:ext cx="4234367" cy="4927264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613007" y="2141712"/>
            <a:ext cx="11716882" cy="102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1"/>
              </a:lnSpc>
            </a:pPr>
            <a:r>
              <a:rPr lang="en-US" sz="7100" b="true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COMPILER/INTERPRETER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13007" y="4165966"/>
            <a:ext cx="11575704" cy="3234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6311" indent="-298156" lvl="1">
              <a:lnSpc>
                <a:spcPts val="5220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Manages a dictionary of variables, including their values and types.</a:t>
            </a:r>
          </a:p>
          <a:p>
            <a:pPr algn="l" marL="596311" indent="-298156" lvl="1">
              <a:lnSpc>
                <a:spcPts val="5220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Supports arithmetic operations (+, -, *, /) and ensures type safety (e.g., disallowing 5 + "text").</a:t>
            </a:r>
          </a:p>
          <a:p>
            <a:pPr algn="l" marL="596311" indent="-298156" lvl="1">
              <a:lnSpc>
                <a:spcPts val="5220"/>
              </a:lnSpc>
              <a:buFont typeface="Arial"/>
              <a:buChar char="•"/>
            </a:pPr>
            <a:r>
              <a:rPr lang="en-US" sz="2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 Throws type errors when there’s a mismatch (e.g., assigning "abc" to an int).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01435" y="4327525"/>
            <a:ext cx="2157197" cy="187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true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62946" y="9503098"/>
            <a:ext cx="4796354" cy="28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6"/>
              </a:lnSpc>
            </a:pPr>
            <a:r>
              <a:rPr lang="en-US" sz="157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Junior code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6394997" y="9253538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DAGceEznXms</dc:identifier>
  <dcterms:modified xsi:type="dcterms:W3CDTF">2011-08-01T06:04:30Z</dcterms:modified>
  <cp:revision>1</cp:revision>
  <dc:title>JUNIORCODE</dc:title>
</cp:coreProperties>
</file>