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Bernoru SemiCondensed" charset="1" panose="00000A06000000000000"/>
      <p:regular r:id="rId20"/>
    </p:embeddedFont>
    <p:embeddedFont>
      <p:font typeface="Canva Sans" charset="1" panose="020B0503030501040103"/>
      <p:regular r:id="rId21"/>
    </p:embeddedFont>
    <p:embeddedFont>
      <p:font typeface="TT Commons Pro" charset="1" panose="020B0103030102020204"/>
      <p:regular r:id="rId22"/>
    </p:embeddedFont>
    <p:embeddedFont>
      <p:font typeface="Open Sans Bold" charset="1" panose="00000000000000000000"/>
      <p:regular r:id="rId23"/>
    </p:embeddedFont>
    <p:embeddedFont>
      <p:font typeface="Open Sans" charset="1" panose="00000000000000000000"/>
      <p:regular r:id="rId24"/>
    </p:embeddedFont>
    <p:embeddedFont>
      <p:font typeface="TT Commons Pro Bold" charset="1" panose="020B01030301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grpSp>
        <p:nvGrpSpPr>
          <p:cNvPr name="Group 2" id="2"/>
          <p:cNvGrpSpPr/>
          <p:nvPr/>
        </p:nvGrpSpPr>
        <p:grpSpPr>
          <a:xfrm rot="0">
            <a:off x="3573020" y="1979232"/>
            <a:ext cx="11141961" cy="4904857"/>
            <a:chOff x="0" y="0"/>
            <a:chExt cx="14855948" cy="6539809"/>
          </a:xfrm>
        </p:grpSpPr>
        <p:grpSp>
          <p:nvGrpSpPr>
            <p:cNvPr name="Group 3" id="3"/>
            <p:cNvGrpSpPr/>
            <p:nvPr/>
          </p:nvGrpSpPr>
          <p:grpSpPr>
            <a:xfrm rot="0">
              <a:off x="0" y="1294023"/>
              <a:ext cx="14855948" cy="4119305"/>
              <a:chOff x="0" y="0"/>
              <a:chExt cx="1659634" cy="460189"/>
            </a:xfrm>
          </p:grpSpPr>
          <p:sp>
            <p:nvSpPr>
              <p:cNvPr name="Freeform 4" id="4"/>
              <p:cNvSpPr/>
              <p:nvPr/>
            </p:nvSpPr>
            <p:spPr>
              <a:xfrm flipH="false" flipV="false" rot="0">
                <a:off x="0" y="0"/>
                <a:ext cx="1659634" cy="460189"/>
              </a:xfrm>
              <a:custGeom>
                <a:avLst/>
                <a:gdLst/>
                <a:ahLst/>
                <a:cxnLst/>
                <a:rect r="r" b="b" t="t" l="l"/>
                <a:pathLst>
                  <a:path h="460189" w="1659634">
                    <a:moveTo>
                      <a:pt x="1456433" y="0"/>
                    </a:moveTo>
                    <a:cubicBezTo>
                      <a:pt x="1568658" y="0"/>
                      <a:pt x="1659634" y="103017"/>
                      <a:pt x="1659634" y="230094"/>
                    </a:cubicBezTo>
                    <a:cubicBezTo>
                      <a:pt x="1659634" y="357172"/>
                      <a:pt x="1568658" y="460189"/>
                      <a:pt x="1456433" y="460189"/>
                    </a:cubicBezTo>
                    <a:lnTo>
                      <a:pt x="203200" y="460189"/>
                    </a:lnTo>
                    <a:cubicBezTo>
                      <a:pt x="90976" y="460189"/>
                      <a:pt x="0" y="357172"/>
                      <a:pt x="0" y="230094"/>
                    </a:cubicBezTo>
                    <a:cubicBezTo>
                      <a:pt x="0" y="103017"/>
                      <a:pt x="90976" y="0"/>
                      <a:pt x="203200" y="0"/>
                    </a:cubicBezTo>
                    <a:close/>
                  </a:path>
                </a:pathLst>
              </a:custGeom>
              <a:solidFill>
                <a:srgbClr val="08A895"/>
              </a:solidFill>
            </p:spPr>
          </p:sp>
          <p:sp>
            <p:nvSpPr>
              <p:cNvPr name="TextBox 5" id="5"/>
              <p:cNvSpPr txBox="true"/>
              <p:nvPr/>
            </p:nvSpPr>
            <p:spPr>
              <a:xfrm>
                <a:off x="0" y="-57150"/>
                <a:ext cx="1659634" cy="517339"/>
              </a:xfrm>
              <a:prstGeom prst="rect">
                <a:avLst/>
              </a:prstGeom>
            </p:spPr>
            <p:txBody>
              <a:bodyPr anchor="ctr" rtlCol="false" tIns="50800" lIns="50800" bIns="50800" rIns="50800"/>
              <a:lstStyle/>
              <a:p>
                <a:pPr algn="ctr">
                  <a:lnSpc>
                    <a:spcPts val="3640"/>
                  </a:lnSpc>
                </a:pPr>
              </a:p>
            </p:txBody>
          </p:sp>
        </p:grpSp>
        <p:sp>
          <p:nvSpPr>
            <p:cNvPr name="TextBox 6" id="6"/>
            <p:cNvSpPr txBox="true"/>
            <p:nvPr/>
          </p:nvSpPr>
          <p:spPr>
            <a:xfrm rot="0">
              <a:off x="4510075" y="-133350"/>
              <a:ext cx="5835797" cy="1427373"/>
            </a:xfrm>
            <a:prstGeom prst="rect">
              <a:avLst/>
            </a:prstGeom>
          </p:spPr>
          <p:txBody>
            <a:bodyPr anchor="t" rtlCol="false" tIns="0" lIns="0" bIns="0" rIns="0">
              <a:spAutoFit/>
            </a:bodyPr>
            <a:lstStyle/>
            <a:p>
              <a:pPr algn="ctr" marL="0" indent="0" lvl="0">
                <a:lnSpc>
                  <a:spcPts val="9009"/>
                </a:lnSpc>
              </a:pPr>
              <a:r>
                <a:rPr lang="en-US" sz="6435">
                  <a:solidFill>
                    <a:srgbClr val="000000"/>
                  </a:solidFill>
                  <a:latin typeface="Bernoru SemiCondensed"/>
                  <a:ea typeface="Bernoru SemiCondensed"/>
                  <a:cs typeface="Bernoru SemiCondensed"/>
                  <a:sym typeface="Bernoru SemiCondensed"/>
                </a:rPr>
                <a:t>The Role of</a:t>
              </a:r>
            </a:p>
          </p:txBody>
        </p:sp>
        <p:sp>
          <p:nvSpPr>
            <p:cNvPr name="TextBox 7" id="7"/>
            <p:cNvSpPr txBox="true"/>
            <p:nvPr/>
          </p:nvSpPr>
          <p:spPr>
            <a:xfrm rot="0">
              <a:off x="339139" y="1871569"/>
              <a:ext cx="14177671" cy="2949730"/>
            </a:xfrm>
            <a:prstGeom prst="rect">
              <a:avLst/>
            </a:prstGeom>
          </p:spPr>
          <p:txBody>
            <a:bodyPr anchor="t" rtlCol="false" tIns="0" lIns="0" bIns="0" rIns="0">
              <a:spAutoFit/>
            </a:bodyPr>
            <a:lstStyle/>
            <a:p>
              <a:pPr algn="ctr" marL="0" indent="0" lvl="0">
                <a:lnSpc>
                  <a:spcPts val="8495"/>
                </a:lnSpc>
              </a:pPr>
              <a:r>
                <a:rPr lang="en-US" sz="7939">
                  <a:solidFill>
                    <a:srgbClr val="FFFFFF"/>
                  </a:solidFill>
                  <a:latin typeface="Bernoru SemiCondensed"/>
                  <a:ea typeface="Bernoru SemiCondensed"/>
                  <a:cs typeface="Bernoru SemiCondensed"/>
                  <a:sym typeface="Bernoru SemiCondensed"/>
                </a:rPr>
                <a:t>Social Inclusion in the Pursuit of Happiness: </a:t>
              </a:r>
            </a:p>
          </p:txBody>
        </p:sp>
        <p:sp>
          <p:nvSpPr>
            <p:cNvPr name="TextBox 8" id="8"/>
            <p:cNvSpPr txBox="true"/>
            <p:nvPr/>
          </p:nvSpPr>
          <p:spPr>
            <a:xfrm rot="0">
              <a:off x="1625314" y="4973635"/>
              <a:ext cx="11605320" cy="1566174"/>
            </a:xfrm>
            <a:prstGeom prst="rect">
              <a:avLst/>
            </a:prstGeom>
          </p:spPr>
          <p:txBody>
            <a:bodyPr anchor="t" rtlCol="false" tIns="0" lIns="0" bIns="0" rIns="0">
              <a:spAutoFit/>
            </a:bodyPr>
            <a:lstStyle/>
            <a:p>
              <a:pPr algn="ctr" marL="0" indent="0" lvl="0">
                <a:lnSpc>
                  <a:spcPts val="10424"/>
                </a:lnSpc>
              </a:pPr>
              <a:r>
                <a:rPr lang="en-US" sz="6435">
                  <a:solidFill>
                    <a:srgbClr val="000000"/>
                  </a:solidFill>
                  <a:latin typeface="Bernoru SemiCondensed"/>
                  <a:ea typeface="Bernoru SemiCondensed"/>
                  <a:cs typeface="Bernoru SemiCondensed"/>
                  <a:sym typeface="Bernoru SemiCondensed"/>
                </a:rPr>
                <a:t>A Panel Data Analysis</a:t>
              </a:r>
            </a:p>
          </p:txBody>
        </p:sp>
      </p:grpSp>
      <p:sp>
        <p:nvSpPr>
          <p:cNvPr name="Freeform 9" id="9"/>
          <p:cNvSpPr/>
          <p:nvPr/>
        </p:nvSpPr>
        <p:spPr>
          <a:xfrm flipH="true" flipV="false" rot="0">
            <a:off x="14714980" y="6884089"/>
            <a:ext cx="3623851" cy="3544785"/>
          </a:xfrm>
          <a:custGeom>
            <a:avLst/>
            <a:gdLst/>
            <a:ahLst/>
            <a:cxnLst/>
            <a:rect r="r" b="b" t="t" l="l"/>
            <a:pathLst>
              <a:path h="3544785" w="3623851">
                <a:moveTo>
                  <a:pt x="3623851" y="0"/>
                </a:moveTo>
                <a:lnTo>
                  <a:pt x="0" y="0"/>
                </a:lnTo>
                <a:lnTo>
                  <a:pt x="0" y="3544785"/>
                </a:lnTo>
                <a:lnTo>
                  <a:pt x="3623851" y="3544785"/>
                </a:lnTo>
                <a:lnTo>
                  <a:pt x="362385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18663" y="3594585"/>
            <a:ext cx="2964729" cy="3544785"/>
          </a:xfrm>
          <a:custGeom>
            <a:avLst/>
            <a:gdLst/>
            <a:ahLst/>
            <a:cxnLst/>
            <a:rect r="r" b="b" t="t" l="l"/>
            <a:pathLst>
              <a:path h="3544785" w="2964729">
                <a:moveTo>
                  <a:pt x="0" y="0"/>
                </a:moveTo>
                <a:lnTo>
                  <a:pt x="2964729" y="0"/>
                </a:lnTo>
                <a:lnTo>
                  <a:pt x="2964729" y="3544785"/>
                </a:lnTo>
                <a:lnTo>
                  <a:pt x="0" y="35447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5613827" y="2756031"/>
            <a:ext cx="2249327" cy="3544785"/>
          </a:xfrm>
          <a:custGeom>
            <a:avLst/>
            <a:gdLst/>
            <a:ahLst/>
            <a:cxnLst/>
            <a:rect r="r" b="b" t="t" l="l"/>
            <a:pathLst>
              <a:path h="3544785" w="2249327">
                <a:moveTo>
                  <a:pt x="0" y="0"/>
                </a:moveTo>
                <a:lnTo>
                  <a:pt x="2249328" y="0"/>
                </a:lnTo>
                <a:lnTo>
                  <a:pt x="2249328" y="3544786"/>
                </a:lnTo>
                <a:lnTo>
                  <a:pt x="0" y="35447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1602380" y="-1305323"/>
            <a:ext cx="1817370" cy="4327072"/>
          </a:xfrm>
          <a:custGeom>
            <a:avLst/>
            <a:gdLst/>
            <a:ahLst/>
            <a:cxnLst/>
            <a:rect r="r" b="b" t="t" l="l"/>
            <a:pathLst>
              <a:path h="4327072" w="1817370">
                <a:moveTo>
                  <a:pt x="1817370" y="0"/>
                </a:moveTo>
                <a:lnTo>
                  <a:pt x="0" y="0"/>
                </a:lnTo>
                <a:lnTo>
                  <a:pt x="0" y="4327072"/>
                </a:lnTo>
                <a:lnTo>
                  <a:pt x="1817370" y="4327072"/>
                </a:lnTo>
                <a:lnTo>
                  <a:pt x="181737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5599263" y="-1537576"/>
            <a:ext cx="3169212" cy="3258068"/>
          </a:xfrm>
          <a:custGeom>
            <a:avLst/>
            <a:gdLst/>
            <a:ahLst/>
            <a:cxnLst/>
            <a:rect r="r" b="b" t="t" l="l"/>
            <a:pathLst>
              <a:path h="3258068" w="3169212">
                <a:moveTo>
                  <a:pt x="0" y="0"/>
                </a:moveTo>
                <a:lnTo>
                  <a:pt x="3169212" y="0"/>
                </a:lnTo>
                <a:lnTo>
                  <a:pt x="3169212" y="3258068"/>
                </a:lnTo>
                <a:lnTo>
                  <a:pt x="0" y="32580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4067495" y="-838044"/>
            <a:ext cx="1905976" cy="3392515"/>
          </a:xfrm>
          <a:custGeom>
            <a:avLst/>
            <a:gdLst/>
            <a:ahLst/>
            <a:cxnLst/>
            <a:rect r="r" b="b" t="t" l="l"/>
            <a:pathLst>
              <a:path h="3392515" w="1905976">
                <a:moveTo>
                  <a:pt x="0" y="0"/>
                </a:moveTo>
                <a:lnTo>
                  <a:pt x="1905976" y="0"/>
                </a:lnTo>
                <a:lnTo>
                  <a:pt x="1905976" y="3392514"/>
                </a:lnTo>
                <a:lnTo>
                  <a:pt x="0" y="339251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0621809" y="-1046615"/>
            <a:ext cx="2525614" cy="2767107"/>
          </a:xfrm>
          <a:custGeom>
            <a:avLst/>
            <a:gdLst/>
            <a:ahLst/>
            <a:cxnLst/>
            <a:rect r="r" b="b" t="t" l="l"/>
            <a:pathLst>
              <a:path h="2767107" w="2525614">
                <a:moveTo>
                  <a:pt x="0" y="0"/>
                </a:moveTo>
                <a:lnTo>
                  <a:pt x="2525614" y="0"/>
                </a:lnTo>
                <a:lnTo>
                  <a:pt x="2525614" y="2767107"/>
                </a:lnTo>
                <a:lnTo>
                  <a:pt x="0" y="276710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218663" y="8322729"/>
            <a:ext cx="2270765" cy="3260889"/>
          </a:xfrm>
          <a:custGeom>
            <a:avLst/>
            <a:gdLst/>
            <a:ahLst/>
            <a:cxnLst/>
            <a:rect r="r" b="b" t="t" l="l"/>
            <a:pathLst>
              <a:path h="3260889" w="2270765">
                <a:moveTo>
                  <a:pt x="0" y="0"/>
                </a:moveTo>
                <a:lnTo>
                  <a:pt x="2270765" y="0"/>
                </a:lnTo>
                <a:lnTo>
                  <a:pt x="2270765" y="3260890"/>
                </a:lnTo>
                <a:lnTo>
                  <a:pt x="0" y="326089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17212080" y="-801134"/>
            <a:ext cx="4113455" cy="2632611"/>
          </a:xfrm>
          <a:custGeom>
            <a:avLst/>
            <a:gdLst/>
            <a:ahLst/>
            <a:cxnLst/>
            <a:rect r="r" b="b" t="t" l="l"/>
            <a:pathLst>
              <a:path h="2632611" w="4113455">
                <a:moveTo>
                  <a:pt x="0" y="0"/>
                </a:moveTo>
                <a:lnTo>
                  <a:pt x="4113455" y="0"/>
                </a:lnTo>
                <a:lnTo>
                  <a:pt x="4113455" y="2632611"/>
                </a:lnTo>
                <a:lnTo>
                  <a:pt x="0" y="263261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3084755" y="-801134"/>
            <a:ext cx="4113455" cy="2632611"/>
          </a:xfrm>
          <a:custGeom>
            <a:avLst/>
            <a:gdLst/>
            <a:ahLst/>
            <a:cxnLst/>
            <a:rect r="r" b="b" t="t" l="l"/>
            <a:pathLst>
              <a:path h="2632611" w="4113455">
                <a:moveTo>
                  <a:pt x="0" y="0"/>
                </a:moveTo>
                <a:lnTo>
                  <a:pt x="4113455" y="0"/>
                </a:lnTo>
                <a:lnTo>
                  <a:pt x="4113455" y="2632611"/>
                </a:lnTo>
                <a:lnTo>
                  <a:pt x="0" y="263261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9" id="19"/>
          <p:cNvSpPr txBox="true"/>
          <p:nvPr/>
        </p:nvSpPr>
        <p:spPr>
          <a:xfrm rot="0">
            <a:off x="5088101" y="7044120"/>
            <a:ext cx="8213352" cy="2775839"/>
          </a:xfrm>
          <a:prstGeom prst="rect">
            <a:avLst/>
          </a:prstGeom>
        </p:spPr>
        <p:txBody>
          <a:bodyPr anchor="t" rtlCol="false" tIns="0" lIns="0" bIns="0" rIns="0">
            <a:spAutoFit/>
          </a:bodyPr>
          <a:lstStyle/>
          <a:p>
            <a:pPr algn="just">
              <a:lnSpc>
                <a:spcPts val="3702"/>
              </a:lnSpc>
            </a:pPr>
            <a:r>
              <a:rPr lang="en-US" sz="2299">
                <a:solidFill>
                  <a:srgbClr val="000000"/>
                </a:solidFill>
                <a:latin typeface="Canva Sans"/>
                <a:ea typeface="Canva Sans"/>
                <a:cs typeface="Canva Sans"/>
                <a:sym typeface="Canva Sans"/>
              </a:rPr>
              <a:t>Presented by:</a:t>
            </a:r>
          </a:p>
          <a:p>
            <a:pPr algn="just">
              <a:lnSpc>
                <a:spcPts val="3702"/>
              </a:lnSpc>
            </a:pPr>
            <a:r>
              <a:rPr lang="en-US" sz="2299">
                <a:solidFill>
                  <a:srgbClr val="000000"/>
                </a:solidFill>
                <a:latin typeface="Canva Sans"/>
                <a:ea typeface="Canva Sans"/>
                <a:cs typeface="Canva Sans"/>
                <a:sym typeface="Canva Sans"/>
              </a:rPr>
              <a:t>Abdul Hakim Bin Kamalur Rahman (24015257)</a:t>
            </a:r>
          </a:p>
          <a:p>
            <a:pPr algn="just">
              <a:lnSpc>
                <a:spcPts val="3702"/>
              </a:lnSpc>
            </a:pPr>
            <a:r>
              <a:rPr lang="en-US" sz="2299">
                <a:solidFill>
                  <a:srgbClr val="000000"/>
                </a:solidFill>
                <a:latin typeface="Canva Sans"/>
                <a:ea typeface="Canva Sans"/>
                <a:cs typeface="Canva Sans"/>
                <a:sym typeface="Canva Sans"/>
              </a:rPr>
              <a:t>Annabel Ching Ke Xin (24002685)</a:t>
            </a:r>
          </a:p>
          <a:p>
            <a:pPr algn="just">
              <a:lnSpc>
                <a:spcPts val="3702"/>
              </a:lnSpc>
            </a:pPr>
            <a:r>
              <a:rPr lang="en-US" sz="2299">
                <a:solidFill>
                  <a:srgbClr val="000000"/>
                </a:solidFill>
                <a:latin typeface="Canva Sans"/>
                <a:ea typeface="Canva Sans"/>
                <a:cs typeface="Canva Sans"/>
                <a:sym typeface="Canva Sans"/>
              </a:rPr>
              <a:t>Divani A/P Arumugam (19058908)</a:t>
            </a:r>
          </a:p>
          <a:p>
            <a:pPr algn="just">
              <a:lnSpc>
                <a:spcPts val="3702"/>
              </a:lnSpc>
            </a:pPr>
            <a:r>
              <a:rPr lang="en-US" sz="2299">
                <a:solidFill>
                  <a:srgbClr val="000000"/>
                </a:solidFill>
                <a:latin typeface="Canva Sans"/>
                <a:ea typeface="Canva Sans"/>
                <a:cs typeface="Canva Sans"/>
                <a:sym typeface="Canva Sans"/>
              </a:rPr>
              <a:t>Harresh A/L Ragunathan (19076090)</a:t>
            </a:r>
          </a:p>
          <a:p>
            <a:pPr algn="just">
              <a:lnSpc>
                <a:spcPts val="3702"/>
              </a:lnSpc>
            </a:pPr>
            <a:r>
              <a:rPr lang="en-US" sz="2299">
                <a:solidFill>
                  <a:srgbClr val="000000"/>
                </a:solidFill>
                <a:latin typeface="Canva Sans"/>
                <a:ea typeface="Canva Sans"/>
                <a:cs typeface="Canva Sans"/>
                <a:sym typeface="Canva Sans"/>
              </a:rPr>
              <a:t>Harimanjato Fanaja Rambonimanana (24036014)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sp>
        <p:nvSpPr>
          <p:cNvPr name="Freeform 2" id="2"/>
          <p:cNvSpPr/>
          <p:nvPr/>
        </p:nvSpPr>
        <p:spPr>
          <a:xfrm flipH="false" flipV="false" rot="0">
            <a:off x="4048608" y="136253"/>
            <a:ext cx="14239392" cy="10679544"/>
          </a:xfrm>
          <a:custGeom>
            <a:avLst/>
            <a:gdLst/>
            <a:ahLst/>
            <a:cxnLst/>
            <a:rect r="r" b="b" t="t" l="l"/>
            <a:pathLst>
              <a:path h="10679544" w="14239392">
                <a:moveTo>
                  <a:pt x="0" y="0"/>
                </a:moveTo>
                <a:lnTo>
                  <a:pt x="14239392" y="0"/>
                </a:lnTo>
                <a:lnTo>
                  <a:pt x="14239392" y="10679544"/>
                </a:lnTo>
                <a:lnTo>
                  <a:pt x="0" y="10679544"/>
                </a:lnTo>
                <a:lnTo>
                  <a:pt x="0" y="0"/>
                </a:lnTo>
                <a:close/>
              </a:path>
            </a:pathLst>
          </a:custGeom>
          <a:blipFill>
            <a:blip r:embed="rId2"/>
            <a:stretch>
              <a:fillRect l="0" t="0" r="0" b="0"/>
            </a:stretch>
          </a:blipFill>
        </p:spPr>
      </p:sp>
      <p:sp>
        <p:nvSpPr>
          <p:cNvPr name="TextBox 3" id="3"/>
          <p:cNvSpPr txBox="true"/>
          <p:nvPr/>
        </p:nvSpPr>
        <p:spPr>
          <a:xfrm rot="0">
            <a:off x="720877" y="687947"/>
            <a:ext cx="3935199" cy="2114550"/>
          </a:xfrm>
          <a:prstGeom prst="rect">
            <a:avLst/>
          </a:prstGeom>
        </p:spPr>
        <p:txBody>
          <a:bodyPr anchor="t" rtlCol="false" tIns="0" lIns="0" bIns="0" rIns="0">
            <a:spAutoFit/>
          </a:bodyPr>
          <a:lstStyle/>
          <a:p>
            <a:pPr algn="l">
              <a:lnSpc>
                <a:spcPts val="8400"/>
              </a:lnSpc>
            </a:pPr>
            <a:r>
              <a:rPr lang="en-US" sz="6000">
                <a:solidFill>
                  <a:srgbClr val="000000"/>
                </a:solidFill>
                <a:latin typeface="Bernoru SemiCondensed"/>
                <a:ea typeface="Bernoru SemiCondensed"/>
                <a:cs typeface="Bernoru SemiCondensed"/>
                <a:sym typeface="Bernoru SemiCondensed"/>
              </a:rPr>
              <a:t>MODEL SELECTION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29585"/>
            <a:ext cx="8724309" cy="8113607"/>
          </a:xfrm>
          <a:custGeom>
            <a:avLst/>
            <a:gdLst/>
            <a:ahLst/>
            <a:cxnLst/>
            <a:rect r="r" b="b" t="t" l="l"/>
            <a:pathLst>
              <a:path h="8113607" w="8724309">
                <a:moveTo>
                  <a:pt x="0" y="0"/>
                </a:moveTo>
                <a:lnTo>
                  <a:pt x="8724309" y="0"/>
                </a:lnTo>
                <a:lnTo>
                  <a:pt x="8724309" y="8113608"/>
                </a:lnTo>
                <a:lnTo>
                  <a:pt x="0" y="8113608"/>
                </a:lnTo>
                <a:lnTo>
                  <a:pt x="0" y="0"/>
                </a:lnTo>
                <a:close/>
              </a:path>
            </a:pathLst>
          </a:custGeom>
          <a:blipFill>
            <a:blip r:embed="rId2"/>
            <a:stretch>
              <a:fillRect l="0" t="0" r="0" b="0"/>
            </a:stretch>
          </a:blipFill>
        </p:spPr>
      </p:sp>
      <p:sp>
        <p:nvSpPr>
          <p:cNvPr name="Freeform 3" id="3"/>
          <p:cNvSpPr/>
          <p:nvPr/>
        </p:nvSpPr>
        <p:spPr>
          <a:xfrm flipH="false" flipV="false" rot="0">
            <a:off x="10203143" y="1929585"/>
            <a:ext cx="6863143" cy="4540233"/>
          </a:xfrm>
          <a:custGeom>
            <a:avLst/>
            <a:gdLst/>
            <a:ahLst/>
            <a:cxnLst/>
            <a:rect r="r" b="b" t="t" l="l"/>
            <a:pathLst>
              <a:path h="4540233" w="6863143">
                <a:moveTo>
                  <a:pt x="0" y="0"/>
                </a:moveTo>
                <a:lnTo>
                  <a:pt x="6863143" y="0"/>
                </a:lnTo>
                <a:lnTo>
                  <a:pt x="6863143" y="4540234"/>
                </a:lnTo>
                <a:lnTo>
                  <a:pt x="0" y="4540234"/>
                </a:lnTo>
                <a:lnTo>
                  <a:pt x="0" y="0"/>
                </a:lnTo>
                <a:close/>
              </a:path>
            </a:pathLst>
          </a:custGeom>
          <a:blipFill>
            <a:blip r:embed="rId3"/>
            <a:stretch>
              <a:fillRect l="0" t="0" r="0" b="0"/>
            </a:stretch>
          </a:blipFill>
        </p:spPr>
      </p:sp>
      <p:sp>
        <p:nvSpPr>
          <p:cNvPr name="TextBox 4" id="4"/>
          <p:cNvSpPr txBox="true"/>
          <p:nvPr/>
        </p:nvSpPr>
        <p:spPr>
          <a:xfrm rot="0">
            <a:off x="11410749" y="7169149"/>
            <a:ext cx="4447931" cy="2089151"/>
          </a:xfrm>
          <a:prstGeom prst="rect">
            <a:avLst/>
          </a:prstGeom>
        </p:spPr>
        <p:txBody>
          <a:bodyPr anchor="t" rtlCol="false" tIns="0" lIns="0" bIns="0" rIns="0">
            <a:spAutoFit/>
          </a:bodyPr>
          <a:lstStyle/>
          <a:p>
            <a:pPr algn="l">
              <a:lnSpc>
                <a:spcPts val="5599"/>
              </a:lnSpc>
            </a:pPr>
            <a:r>
              <a:rPr lang="en-US" sz="3999" b="true">
                <a:solidFill>
                  <a:srgbClr val="000000"/>
                </a:solidFill>
                <a:latin typeface="TT Commons Pro Bold"/>
                <a:ea typeface="TT Commons Pro Bold"/>
                <a:cs typeface="TT Commons Pro Bold"/>
                <a:sym typeface="TT Commons Pro Bold"/>
              </a:rPr>
              <a:t>R-Squared: 9.52%</a:t>
            </a:r>
          </a:p>
          <a:p>
            <a:pPr algn="l">
              <a:lnSpc>
                <a:spcPts val="5599"/>
              </a:lnSpc>
            </a:pPr>
            <a:r>
              <a:rPr lang="en-US" sz="3999" b="true">
                <a:solidFill>
                  <a:srgbClr val="000000"/>
                </a:solidFill>
                <a:latin typeface="TT Commons Pro Bold"/>
                <a:ea typeface="TT Commons Pro Bold"/>
                <a:cs typeface="TT Commons Pro Bold"/>
                <a:sym typeface="TT Commons Pro Bold"/>
              </a:rPr>
              <a:t>RMSE: 0.35</a:t>
            </a:r>
          </a:p>
          <a:p>
            <a:pPr algn="l">
              <a:lnSpc>
                <a:spcPts val="5599"/>
              </a:lnSpc>
              <a:spcBef>
                <a:spcPct val="0"/>
              </a:spcBef>
            </a:pPr>
            <a:r>
              <a:rPr lang="en-US" b="true" sz="3999">
                <a:solidFill>
                  <a:srgbClr val="000000"/>
                </a:solidFill>
                <a:latin typeface="TT Commons Pro Bold"/>
                <a:ea typeface="TT Commons Pro Bold"/>
                <a:cs typeface="TT Commons Pro Bold"/>
                <a:sym typeface="TT Commons Pro Bold"/>
              </a:rPr>
              <a:t>MAPE: 5.29%</a:t>
            </a:r>
          </a:p>
        </p:txBody>
      </p:sp>
      <p:grpSp>
        <p:nvGrpSpPr>
          <p:cNvPr name="Group 5" id="5"/>
          <p:cNvGrpSpPr/>
          <p:nvPr/>
        </p:nvGrpSpPr>
        <p:grpSpPr>
          <a:xfrm rot="0">
            <a:off x="1028700" y="361433"/>
            <a:ext cx="16037586" cy="1334534"/>
            <a:chOff x="0" y="0"/>
            <a:chExt cx="21383449" cy="1779379"/>
          </a:xfrm>
        </p:grpSpPr>
        <p:grpSp>
          <p:nvGrpSpPr>
            <p:cNvPr name="Group 6" id="6"/>
            <p:cNvGrpSpPr/>
            <p:nvPr/>
          </p:nvGrpSpPr>
          <p:grpSpPr>
            <a:xfrm rot="0">
              <a:off x="0" y="0"/>
              <a:ext cx="1691721" cy="1779379"/>
              <a:chOff x="0" y="0"/>
              <a:chExt cx="772759" cy="812800"/>
            </a:xfrm>
          </p:grpSpPr>
          <p:sp>
            <p:nvSpPr>
              <p:cNvPr name="Freeform 7" id="7"/>
              <p:cNvSpPr/>
              <p:nvPr/>
            </p:nvSpPr>
            <p:spPr>
              <a:xfrm flipH="false" flipV="false" rot="0">
                <a:off x="0" y="0"/>
                <a:ext cx="772759" cy="812800"/>
              </a:xfrm>
              <a:custGeom>
                <a:avLst/>
                <a:gdLst/>
                <a:ahLst/>
                <a:cxnLst/>
                <a:rect r="r" b="b" t="t" l="l"/>
                <a:pathLst>
                  <a:path h="812800" w="772759">
                    <a:moveTo>
                      <a:pt x="386379" y="0"/>
                    </a:moveTo>
                    <a:cubicBezTo>
                      <a:pt x="172988" y="0"/>
                      <a:pt x="0" y="181951"/>
                      <a:pt x="0" y="406400"/>
                    </a:cubicBezTo>
                    <a:cubicBezTo>
                      <a:pt x="0" y="630849"/>
                      <a:pt x="172988" y="812800"/>
                      <a:pt x="386379" y="812800"/>
                    </a:cubicBezTo>
                    <a:cubicBezTo>
                      <a:pt x="599771" y="812800"/>
                      <a:pt x="772759" y="630849"/>
                      <a:pt x="772759" y="406400"/>
                    </a:cubicBezTo>
                    <a:cubicBezTo>
                      <a:pt x="772759" y="181951"/>
                      <a:pt x="599771" y="0"/>
                      <a:pt x="386379" y="0"/>
                    </a:cubicBezTo>
                    <a:close/>
                  </a:path>
                </a:pathLst>
              </a:custGeom>
              <a:solidFill>
                <a:srgbClr val="AB5FCF"/>
              </a:solidFill>
            </p:spPr>
          </p:sp>
          <p:sp>
            <p:nvSpPr>
              <p:cNvPr name="TextBox 8" id="8"/>
              <p:cNvSpPr txBox="true"/>
              <p:nvPr/>
            </p:nvSpPr>
            <p:spPr>
              <a:xfrm>
                <a:off x="72446" y="19050"/>
                <a:ext cx="627866" cy="717550"/>
              </a:xfrm>
              <a:prstGeom prst="rect">
                <a:avLst/>
              </a:prstGeom>
            </p:spPr>
            <p:txBody>
              <a:bodyPr anchor="ctr" rtlCol="false" tIns="50800" lIns="50800" bIns="50800" rIns="50800"/>
              <a:lstStyle/>
              <a:p>
                <a:pPr algn="ctr">
                  <a:lnSpc>
                    <a:spcPts val="3640"/>
                  </a:lnSpc>
                </a:pPr>
              </a:p>
            </p:txBody>
          </p:sp>
        </p:grpSp>
        <p:sp>
          <p:nvSpPr>
            <p:cNvPr name="TextBox 9" id="9"/>
            <p:cNvSpPr txBox="true"/>
            <p:nvPr/>
          </p:nvSpPr>
          <p:spPr>
            <a:xfrm rot="0">
              <a:off x="2220748" y="146951"/>
              <a:ext cx="19162700" cy="1437852"/>
            </a:xfrm>
            <a:prstGeom prst="rect">
              <a:avLst/>
            </a:prstGeom>
          </p:spPr>
          <p:txBody>
            <a:bodyPr anchor="t" rtlCol="false" tIns="0" lIns="0" bIns="0" rIns="0">
              <a:spAutoFit/>
            </a:bodyPr>
            <a:lstStyle/>
            <a:p>
              <a:pPr algn="l">
                <a:lnSpc>
                  <a:spcPts val="4480"/>
                </a:lnSpc>
                <a:spcBef>
                  <a:spcPct val="0"/>
                </a:spcBef>
              </a:pPr>
              <a:r>
                <a:rPr lang="en-US" b="true" sz="3200">
                  <a:solidFill>
                    <a:srgbClr val="000000"/>
                  </a:solidFill>
                  <a:latin typeface="TT Commons Pro Bold"/>
                  <a:ea typeface="TT Commons Pro Bold"/>
                  <a:cs typeface="TT Commons Pro Bold"/>
                  <a:sym typeface="TT Commons Pro Bold"/>
                </a:rPr>
                <a:t>To analyse the relationship between social inclusion and happiness using the life ladder scores across countries over time.</a:t>
              </a:r>
            </a:p>
          </p:txBody>
        </p:sp>
        <p:sp>
          <p:nvSpPr>
            <p:cNvPr name="TextBox 10" id="10"/>
            <p:cNvSpPr txBox="true"/>
            <p:nvPr/>
          </p:nvSpPr>
          <p:spPr>
            <a:xfrm rot="0">
              <a:off x="240074" y="61226"/>
              <a:ext cx="1211572" cy="1352550"/>
            </a:xfrm>
            <a:prstGeom prst="rect">
              <a:avLst/>
            </a:prstGeom>
          </p:spPr>
          <p:txBody>
            <a:bodyPr anchor="t" rtlCol="false" tIns="0" lIns="0" bIns="0" rIns="0">
              <a:spAutoFit/>
            </a:bodyPr>
            <a:lstStyle/>
            <a:p>
              <a:pPr algn="ctr">
                <a:lnSpc>
                  <a:spcPts val="8400"/>
                </a:lnSpc>
              </a:pPr>
              <a:r>
                <a:rPr lang="en-US" sz="6000">
                  <a:solidFill>
                    <a:srgbClr val="000000"/>
                  </a:solidFill>
                  <a:latin typeface="Bernoru SemiCondensed"/>
                  <a:ea typeface="Bernoru SemiCondensed"/>
                  <a:cs typeface="Bernoru SemiCondensed"/>
                  <a:sym typeface="Bernoru SemiCondensed"/>
                </a:rPr>
                <a:t>5</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49662"/>
            <a:ext cx="16230600" cy="9279261"/>
          </a:xfrm>
          <a:custGeom>
            <a:avLst/>
            <a:gdLst/>
            <a:ahLst/>
            <a:cxnLst/>
            <a:rect r="r" b="b" t="t" l="l"/>
            <a:pathLst>
              <a:path h="9279261" w="16230600">
                <a:moveTo>
                  <a:pt x="0" y="0"/>
                </a:moveTo>
                <a:lnTo>
                  <a:pt x="16230600" y="0"/>
                </a:lnTo>
                <a:lnTo>
                  <a:pt x="16230600" y="9279261"/>
                </a:lnTo>
                <a:lnTo>
                  <a:pt x="0" y="9279261"/>
                </a:lnTo>
                <a:lnTo>
                  <a:pt x="0" y="0"/>
                </a:lnTo>
                <a:close/>
              </a:path>
            </a:pathLst>
          </a:custGeom>
          <a:blipFill>
            <a:blip r:embed="rId2"/>
            <a:stretch>
              <a:fillRect l="-100239" t="0" r="0" b="0"/>
            </a:stretch>
          </a:blipFill>
        </p:spPr>
      </p:sp>
      <p:grpSp>
        <p:nvGrpSpPr>
          <p:cNvPr name="Group 3" id="3"/>
          <p:cNvGrpSpPr/>
          <p:nvPr/>
        </p:nvGrpSpPr>
        <p:grpSpPr>
          <a:xfrm rot="0">
            <a:off x="2139375" y="6469156"/>
            <a:ext cx="7747747" cy="2451675"/>
            <a:chOff x="0" y="0"/>
            <a:chExt cx="2040559" cy="645709"/>
          </a:xfrm>
        </p:grpSpPr>
        <p:sp>
          <p:nvSpPr>
            <p:cNvPr name="Freeform 4" id="4"/>
            <p:cNvSpPr/>
            <p:nvPr/>
          </p:nvSpPr>
          <p:spPr>
            <a:xfrm flipH="false" flipV="false" rot="0">
              <a:off x="0" y="0"/>
              <a:ext cx="2040559" cy="645709"/>
            </a:xfrm>
            <a:custGeom>
              <a:avLst/>
              <a:gdLst/>
              <a:ahLst/>
              <a:cxnLst/>
              <a:rect r="r" b="b" t="t" l="l"/>
              <a:pathLst>
                <a:path h="645709" w="2040559">
                  <a:moveTo>
                    <a:pt x="0" y="0"/>
                  </a:moveTo>
                  <a:lnTo>
                    <a:pt x="2040559" y="0"/>
                  </a:lnTo>
                  <a:lnTo>
                    <a:pt x="2040559" y="645709"/>
                  </a:lnTo>
                  <a:lnTo>
                    <a:pt x="0" y="645709"/>
                  </a:lnTo>
                  <a:close/>
                </a:path>
              </a:pathLst>
            </a:custGeom>
            <a:solidFill>
              <a:srgbClr val="000000">
                <a:alpha val="0"/>
              </a:srgbClr>
            </a:solidFill>
            <a:ln w="38100" cap="sq">
              <a:solidFill>
                <a:srgbClr val="AB5FCF"/>
              </a:solidFill>
              <a:prstDash val="solid"/>
              <a:miter/>
            </a:ln>
          </p:spPr>
        </p:sp>
        <p:sp>
          <p:nvSpPr>
            <p:cNvPr name="TextBox 5" id="5"/>
            <p:cNvSpPr txBox="true"/>
            <p:nvPr/>
          </p:nvSpPr>
          <p:spPr>
            <a:xfrm>
              <a:off x="0" y="-57150"/>
              <a:ext cx="2040559" cy="702859"/>
            </a:xfrm>
            <a:prstGeom prst="rect">
              <a:avLst/>
            </a:prstGeom>
          </p:spPr>
          <p:txBody>
            <a:bodyPr anchor="ctr" rtlCol="false" tIns="50800" lIns="50800" bIns="50800" rIns="50800"/>
            <a:lstStyle/>
            <a:p>
              <a:pPr algn="ctr">
                <a:lnSpc>
                  <a:spcPts val="3640"/>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grpSp>
        <p:nvGrpSpPr>
          <p:cNvPr name="Group 2" id="2"/>
          <p:cNvGrpSpPr/>
          <p:nvPr/>
        </p:nvGrpSpPr>
        <p:grpSpPr>
          <a:xfrm rot="0">
            <a:off x="1938962" y="579351"/>
            <a:ext cx="6525880" cy="2659538"/>
            <a:chOff x="0" y="0"/>
            <a:chExt cx="8701173" cy="3546051"/>
          </a:xfrm>
        </p:grpSpPr>
        <p:grpSp>
          <p:nvGrpSpPr>
            <p:cNvPr name="Group 3" id="3"/>
            <p:cNvGrpSpPr/>
            <p:nvPr/>
          </p:nvGrpSpPr>
          <p:grpSpPr>
            <a:xfrm rot="0">
              <a:off x="0" y="596948"/>
              <a:ext cx="8701173" cy="2949104"/>
              <a:chOff x="0" y="0"/>
              <a:chExt cx="1718750" cy="582539"/>
            </a:xfrm>
          </p:grpSpPr>
          <p:sp>
            <p:nvSpPr>
              <p:cNvPr name="Freeform 4" id="4"/>
              <p:cNvSpPr/>
              <p:nvPr/>
            </p:nvSpPr>
            <p:spPr>
              <a:xfrm flipH="false" flipV="false" rot="0">
                <a:off x="0" y="0"/>
                <a:ext cx="1718750" cy="582539"/>
              </a:xfrm>
              <a:custGeom>
                <a:avLst/>
                <a:gdLst/>
                <a:ahLst/>
                <a:cxnLst/>
                <a:rect r="r" b="b" t="t" l="l"/>
                <a:pathLst>
                  <a:path h="582539" w="1718750">
                    <a:moveTo>
                      <a:pt x="60503" y="0"/>
                    </a:moveTo>
                    <a:lnTo>
                      <a:pt x="1658247" y="0"/>
                    </a:lnTo>
                    <a:cubicBezTo>
                      <a:pt x="1691662" y="0"/>
                      <a:pt x="1718750" y="27088"/>
                      <a:pt x="1718750" y="60503"/>
                    </a:cubicBezTo>
                    <a:lnTo>
                      <a:pt x="1718750" y="522036"/>
                    </a:lnTo>
                    <a:cubicBezTo>
                      <a:pt x="1718750" y="555451"/>
                      <a:pt x="1691662" y="582539"/>
                      <a:pt x="1658247" y="582539"/>
                    </a:cubicBezTo>
                    <a:lnTo>
                      <a:pt x="60503" y="582539"/>
                    </a:lnTo>
                    <a:cubicBezTo>
                      <a:pt x="27088" y="582539"/>
                      <a:pt x="0" y="555451"/>
                      <a:pt x="0" y="522036"/>
                    </a:cubicBezTo>
                    <a:lnTo>
                      <a:pt x="0" y="60503"/>
                    </a:lnTo>
                    <a:cubicBezTo>
                      <a:pt x="0" y="27088"/>
                      <a:pt x="27088" y="0"/>
                      <a:pt x="60503" y="0"/>
                    </a:cubicBezTo>
                    <a:close/>
                  </a:path>
                </a:pathLst>
              </a:custGeom>
              <a:solidFill>
                <a:srgbClr val="000000">
                  <a:alpha val="0"/>
                </a:srgbClr>
              </a:solidFill>
              <a:ln w="38100" cap="rnd">
                <a:solidFill>
                  <a:srgbClr val="0EA8A4"/>
                </a:solidFill>
                <a:prstDash val="solid"/>
                <a:round/>
              </a:ln>
            </p:spPr>
          </p:sp>
          <p:sp>
            <p:nvSpPr>
              <p:cNvPr name="TextBox 5" id="5"/>
              <p:cNvSpPr txBox="true"/>
              <p:nvPr/>
            </p:nvSpPr>
            <p:spPr>
              <a:xfrm>
                <a:off x="0" y="-57150"/>
                <a:ext cx="1718750" cy="639689"/>
              </a:xfrm>
              <a:prstGeom prst="rect">
                <a:avLst/>
              </a:prstGeom>
            </p:spPr>
            <p:txBody>
              <a:bodyPr anchor="ctr" rtlCol="false" tIns="50800" lIns="50800" bIns="50800" rIns="50800"/>
              <a:lstStyle/>
              <a:p>
                <a:pPr algn="ctr">
                  <a:lnSpc>
                    <a:spcPts val="3640"/>
                  </a:lnSpc>
                </a:pPr>
              </a:p>
            </p:txBody>
          </p:sp>
        </p:grpSp>
        <p:grpSp>
          <p:nvGrpSpPr>
            <p:cNvPr name="Group 6" id="6"/>
            <p:cNvGrpSpPr/>
            <p:nvPr/>
          </p:nvGrpSpPr>
          <p:grpSpPr>
            <a:xfrm rot="0">
              <a:off x="0" y="0"/>
              <a:ext cx="8701173" cy="1193895"/>
              <a:chOff x="0" y="0"/>
              <a:chExt cx="3179196" cy="436220"/>
            </a:xfrm>
          </p:grpSpPr>
          <p:sp>
            <p:nvSpPr>
              <p:cNvPr name="Freeform 7" id="7"/>
              <p:cNvSpPr/>
              <p:nvPr/>
            </p:nvSpPr>
            <p:spPr>
              <a:xfrm flipH="false" flipV="false" rot="0">
                <a:off x="0" y="0"/>
                <a:ext cx="3179196" cy="436220"/>
              </a:xfrm>
              <a:custGeom>
                <a:avLst/>
                <a:gdLst/>
                <a:ahLst/>
                <a:cxnLst/>
                <a:rect r="r" b="b" t="t" l="l"/>
                <a:pathLst>
                  <a:path h="436220" w="3179196">
                    <a:moveTo>
                      <a:pt x="2975996" y="0"/>
                    </a:moveTo>
                    <a:cubicBezTo>
                      <a:pt x="3088220" y="0"/>
                      <a:pt x="3179196" y="97651"/>
                      <a:pt x="3179196" y="218110"/>
                    </a:cubicBezTo>
                    <a:cubicBezTo>
                      <a:pt x="3179196" y="338569"/>
                      <a:pt x="3088220" y="436220"/>
                      <a:pt x="2975996" y="436220"/>
                    </a:cubicBezTo>
                    <a:lnTo>
                      <a:pt x="203200" y="436220"/>
                    </a:lnTo>
                    <a:cubicBezTo>
                      <a:pt x="90976" y="436220"/>
                      <a:pt x="0" y="338569"/>
                      <a:pt x="0" y="218110"/>
                    </a:cubicBezTo>
                    <a:cubicBezTo>
                      <a:pt x="0" y="97651"/>
                      <a:pt x="90976" y="0"/>
                      <a:pt x="203200" y="0"/>
                    </a:cubicBezTo>
                    <a:close/>
                  </a:path>
                </a:pathLst>
              </a:custGeom>
              <a:solidFill>
                <a:srgbClr val="39D9DB"/>
              </a:solidFill>
            </p:spPr>
          </p:sp>
          <p:sp>
            <p:nvSpPr>
              <p:cNvPr name="TextBox 8" id="8"/>
              <p:cNvSpPr txBox="true"/>
              <p:nvPr/>
            </p:nvSpPr>
            <p:spPr>
              <a:xfrm>
                <a:off x="0" y="-57150"/>
                <a:ext cx="3179196" cy="493370"/>
              </a:xfrm>
              <a:prstGeom prst="rect">
                <a:avLst/>
              </a:prstGeom>
            </p:spPr>
            <p:txBody>
              <a:bodyPr anchor="ctr" rtlCol="false" tIns="50800" lIns="50800" bIns="50800" rIns="50800"/>
              <a:lstStyle/>
              <a:p>
                <a:pPr algn="ctr">
                  <a:lnSpc>
                    <a:spcPts val="3640"/>
                  </a:lnSpc>
                </a:pPr>
              </a:p>
            </p:txBody>
          </p:sp>
        </p:grpSp>
        <p:sp>
          <p:nvSpPr>
            <p:cNvPr name="TextBox 9" id="9"/>
            <p:cNvSpPr txBox="true"/>
            <p:nvPr/>
          </p:nvSpPr>
          <p:spPr>
            <a:xfrm rot="0">
              <a:off x="1166969" y="215476"/>
              <a:ext cx="6367236" cy="707602"/>
            </a:xfrm>
            <a:prstGeom prst="rect">
              <a:avLst/>
            </a:prstGeom>
          </p:spPr>
          <p:txBody>
            <a:bodyPr anchor="t" rtlCol="false" tIns="0" lIns="0" bIns="0" rIns="0">
              <a:spAutoFit/>
            </a:bodyPr>
            <a:lstStyle/>
            <a:p>
              <a:pPr algn="l">
                <a:lnSpc>
                  <a:spcPts val="4480"/>
                </a:lnSpc>
              </a:pPr>
              <a:r>
                <a:rPr lang="en-US" sz="3200">
                  <a:solidFill>
                    <a:srgbClr val="000000"/>
                  </a:solidFill>
                  <a:latin typeface="Bernoru SemiCondensed"/>
                  <a:ea typeface="Bernoru SemiCondensed"/>
                  <a:cs typeface="Bernoru SemiCondensed"/>
                  <a:sym typeface="Bernoru SemiCondensed"/>
                </a:rPr>
                <a:t>Nutrition &amp; Medical Care</a:t>
              </a:r>
            </a:p>
          </p:txBody>
        </p:sp>
        <p:sp>
          <p:nvSpPr>
            <p:cNvPr name="TextBox 10" id="10"/>
            <p:cNvSpPr txBox="true"/>
            <p:nvPr/>
          </p:nvSpPr>
          <p:spPr>
            <a:xfrm rot="0">
              <a:off x="1522376" y="1398232"/>
              <a:ext cx="5656421" cy="1943523"/>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Poor quality</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Inequalities in access</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High costs</a:t>
              </a:r>
            </a:p>
          </p:txBody>
        </p:sp>
      </p:grpSp>
      <p:grpSp>
        <p:nvGrpSpPr>
          <p:cNvPr name="Group 11" id="11"/>
          <p:cNvGrpSpPr/>
          <p:nvPr/>
        </p:nvGrpSpPr>
        <p:grpSpPr>
          <a:xfrm rot="0">
            <a:off x="1938962" y="6869977"/>
            <a:ext cx="6525880" cy="2837672"/>
            <a:chOff x="0" y="0"/>
            <a:chExt cx="8701173" cy="3783563"/>
          </a:xfrm>
        </p:grpSpPr>
        <p:grpSp>
          <p:nvGrpSpPr>
            <p:cNvPr name="Group 12" id="12"/>
            <p:cNvGrpSpPr/>
            <p:nvPr/>
          </p:nvGrpSpPr>
          <p:grpSpPr>
            <a:xfrm rot="0">
              <a:off x="0" y="596948"/>
              <a:ext cx="8701173" cy="3186615"/>
              <a:chOff x="0" y="0"/>
              <a:chExt cx="1718750" cy="629455"/>
            </a:xfrm>
          </p:grpSpPr>
          <p:sp>
            <p:nvSpPr>
              <p:cNvPr name="Freeform 13" id="13"/>
              <p:cNvSpPr/>
              <p:nvPr/>
            </p:nvSpPr>
            <p:spPr>
              <a:xfrm flipH="false" flipV="false" rot="0">
                <a:off x="0" y="0"/>
                <a:ext cx="1718750" cy="629455"/>
              </a:xfrm>
              <a:custGeom>
                <a:avLst/>
                <a:gdLst/>
                <a:ahLst/>
                <a:cxnLst/>
                <a:rect r="r" b="b" t="t" l="l"/>
                <a:pathLst>
                  <a:path h="629455" w="1718750">
                    <a:moveTo>
                      <a:pt x="60503" y="0"/>
                    </a:moveTo>
                    <a:lnTo>
                      <a:pt x="1658247" y="0"/>
                    </a:lnTo>
                    <a:cubicBezTo>
                      <a:pt x="1691662" y="0"/>
                      <a:pt x="1718750" y="27088"/>
                      <a:pt x="1718750" y="60503"/>
                    </a:cubicBezTo>
                    <a:lnTo>
                      <a:pt x="1718750" y="568951"/>
                    </a:lnTo>
                    <a:cubicBezTo>
                      <a:pt x="1718750" y="602366"/>
                      <a:pt x="1691662" y="629455"/>
                      <a:pt x="1658247" y="629455"/>
                    </a:cubicBezTo>
                    <a:lnTo>
                      <a:pt x="60503" y="629455"/>
                    </a:lnTo>
                    <a:cubicBezTo>
                      <a:pt x="27088" y="629455"/>
                      <a:pt x="0" y="602366"/>
                      <a:pt x="0" y="568951"/>
                    </a:cubicBezTo>
                    <a:lnTo>
                      <a:pt x="0" y="60503"/>
                    </a:lnTo>
                    <a:cubicBezTo>
                      <a:pt x="0" y="27088"/>
                      <a:pt x="27088" y="0"/>
                      <a:pt x="60503" y="0"/>
                    </a:cubicBezTo>
                    <a:close/>
                  </a:path>
                </a:pathLst>
              </a:custGeom>
              <a:solidFill>
                <a:srgbClr val="000000">
                  <a:alpha val="0"/>
                </a:srgbClr>
              </a:solidFill>
              <a:ln w="38100" cap="rnd">
                <a:solidFill>
                  <a:srgbClr val="0EA8A4"/>
                </a:solidFill>
                <a:prstDash val="solid"/>
                <a:round/>
              </a:ln>
            </p:spPr>
          </p:sp>
          <p:sp>
            <p:nvSpPr>
              <p:cNvPr name="TextBox 14" id="14"/>
              <p:cNvSpPr txBox="true"/>
              <p:nvPr/>
            </p:nvSpPr>
            <p:spPr>
              <a:xfrm>
                <a:off x="0" y="-57150"/>
                <a:ext cx="1718750" cy="686605"/>
              </a:xfrm>
              <a:prstGeom prst="rect">
                <a:avLst/>
              </a:prstGeom>
            </p:spPr>
            <p:txBody>
              <a:bodyPr anchor="ctr" rtlCol="false" tIns="50800" lIns="50800" bIns="50800" rIns="50800"/>
              <a:lstStyle/>
              <a:p>
                <a:pPr algn="ctr">
                  <a:lnSpc>
                    <a:spcPts val="3640"/>
                  </a:lnSpc>
                </a:pPr>
              </a:p>
            </p:txBody>
          </p:sp>
        </p:grpSp>
        <p:grpSp>
          <p:nvGrpSpPr>
            <p:cNvPr name="Group 15" id="15"/>
            <p:cNvGrpSpPr/>
            <p:nvPr/>
          </p:nvGrpSpPr>
          <p:grpSpPr>
            <a:xfrm rot="0">
              <a:off x="0" y="0"/>
              <a:ext cx="8701173" cy="1193895"/>
              <a:chOff x="0" y="0"/>
              <a:chExt cx="3179196" cy="436220"/>
            </a:xfrm>
          </p:grpSpPr>
          <p:sp>
            <p:nvSpPr>
              <p:cNvPr name="Freeform 16" id="16"/>
              <p:cNvSpPr/>
              <p:nvPr/>
            </p:nvSpPr>
            <p:spPr>
              <a:xfrm flipH="false" flipV="false" rot="0">
                <a:off x="0" y="0"/>
                <a:ext cx="3179196" cy="436220"/>
              </a:xfrm>
              <a:custGeom>
                <a:avLst/>
                <a:gdLst/>
                <a:ahLst/>
                <a:cxnLst/>
                <a:rect r="r" b="b" t="t" l="l"/>
                <a:pathLst>
                  <a:path h="436220" w="3179196">
                    <a:moveTo>
                      <a:pt x="2975996" y="0"/>
                    </a:moveTo>
                    <a:cubicBezTo>
                      <a:pt x="3088220" y="0"/>
                      <a:pt x="3179196" y="97651"/>
                      <a:pt x="3179196" y="218110"/>
                    </a:cubicBezTo>
                    <a:cubicBezTo>
                      <a:pt x="3179196" y="338569"/>
                      <a:pt x="3088220" y="436220"/>
                      <a:pt x="2975996" y="436220"/>
                    </a:cubicBezTo>
                    <a:lnTo>
                      <a:pt x="203200" y="436220"/>
                    </a:lnTo>
                    <a:cubicBezTo>
                      <a:pt x="90976" y="436220"/>
                      <a:pt x="0" y="338569"/>
                      <a:pt x="0" y="218110"/>
                    </a:cubicBezTo>
                    <a:cubicBezTo>
                      <a:pt x="0" y="97651"/>
                      <a:pt x="90976" y="0"/>
                      <a:pt x="203200" y="0"/>
                    </a:cubicBezTo>
                    <a:close/>
                  </a:path>
                </a:pathLst>
              </a:custGeom>
              <a:solidFill>
                <a:srgbClr val="39D9DB"/>
              </a:solidFill>
            </p:spPr>
          </p:sp>
          <p:sp>
            <p:nvSpPr>
              <p:cNvPr name="TextBox 17" id="17"/>
              <p:cNvSpPr txBox="true"/>
              <p:nvPr/>
            </p:nvSpPr>
            <p:spPr>
              <a:xfrm>
                <a:off x="0" y="-57150"/>
                <a:ext cx="3179196" cy="493370"/>
              </a:xfrm>
              <a:prstGeom prst="rect">
                <a:avLst/>
              </a:prstGeom>
            </p:spPr>
            <p:txBody>
              <a:bodyPr anchor="ctr" rtlCol="false" tIns="50800" lIns="50800" bIns="50800" rIns="50800"/>
              <a:lstStyle/>
              <a:p>
                <a:pPr algn="ctr">
                  <a:lnSpc>
                    <a:spcPts val="3640"/>
                  </a:lnSpc>
                </a:pPr>
              </a:p>
            </p:txBody>
          </p:sp>
        </p:grpSp>
        <p:sp>
          <p:nvSpPr>
            <p:cNvPr name="TextBox 18" id="18"/>
            <p:cNvSpPr txBox="true"/>
            <p:nvPr/>
          </p:nvSpPr>
          <p:spPr>
            <a:xfrm rot="0">
              <a:off x="1369249" y="209809"/>
              <a:ext cx="5962674" cy="707602"/>
            </a:xfrm>
            <a:prstGeom prst="rect">
              <a:avLst/>
            </a:prstGeom>
          </p:spPr>
          <p:txBody>
            <a:bodyPr anchor="t" rtlCol="false" tIns="0" lIns="0" bIns="0" rIns="0">
              <a:spAutoFit/>
            </a:bodyPr>
            <a:lstStyle/>
            <a:p>
              <a:pPr algn="l">
                <a:lnSpc>
                  <a:spcPts val="4480"/>
                </a:lnSpc>
              </a:pPr>
              <a:r>
                <a:rPr lang="en-US" sz="3200">
                  <a:solidFill>
                    <a:srgbClr val="000000"/>
                  </a:solidFill>
                  <a:latin typeface="Bernoru SemiCondensed"/>
                  <a:ea typeface="Bernoru SemiCondensed"/>
                  <a:cs typeface="Bernoru SemiCondensed"/>
                  <a:sym typeface="Bernoru SemiCondensed"/>
                </a:rPr>
                <a:t>Environmental Quality</a:t>
              </a:r>
            </a:p>
          </p:txBody>
        </p:sp>
        <p:sp>
          <p:nvSpPr>
            <p:cNvPr name="TextBox 19" id="19"/>
            <p:cNvSpPr txBox="true"/>
            <p:nvPr/>
          </p:nvSpPr>
          <p:spPr>
            <a:xfrm rot="0">
              <a:off x="1313937" y="1403445"/>
              <a:ext cx="6073299" cy="1943523"/>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Short-term disruptions</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Personal sacrifices</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Costs</a:t>
              </a:r>
            </a:p>
          </p:txBody>
        </p:sp>
      </p:grpSp>
      <p:grpSp>
        <p:nvGrpSpPr>
          <p:cNvPr name="Group 20" id="20"/>
          <p:cNvGrpSpPr/>
          <p:nvPr/>
        </p:nvGrpSpPr>
        <p:grpSpPr>
          <a:xfrm rot="0">
            <a:off x="1938962" y="3724664"/>
            <a:ext cx="6525880" cy="2659538"/>
            <a:chOff x="0" y="0"/>
            <a:chExt cx="8701173" cy="3546051"/>
          </a:xfrm>
        </p:grpSpPr>
        <p:grpSp>
          <p:nvGrpSpPr>
            <p:cNvPr name="Group 21" id="21"/>
            <p:cNvGrpSpPr/>
            <p:nvPr/>
          </p:nvGrpSpPr>
          <p:grpSpPr>
            <a:xfrm rot="0">
              <a:off x="0" y="596948"/>
              <a:ext cx="8701173" cy="2949104"/>
              <a:chOff x="0" y="0"/>
              <a:chExt cx="1718750" cy="582539"/>
            </a:xfrm>
          </p:grpSpPr>
          <p:sp>
            <p:nvSpPr>
              <p:cNvPr name="Freeform 22" id="22"/>
              <p:cNvSpPr/>
              <p:nvPr/>
            </p:nvSpPr>
            <p:spPr>
              <a:xfrm flipH="false" flipV="false" rot="0">
                <a:off x="0" y="0"/>
                <a:ext cx="1718750" cy="582539"/>
              </a:xfrm>
              <a:custGeom>
                <a:avLst/>
                <a:gdLst/>
                <a:ahLst/>
                <a:cxnLst/>
                <a:rect r="r" b="b" t="t" l="l"/>
                <a:pathLst>
                  <a:path h="582539" w="1718750">
                    <a:moveTo>
                      <a:pt x="60503" y="0"/>
                    </a:moveTo>
                    <a:lnTo>
                      <a:pt x="1658247" y="0"/>
                    </a:lnTo>
                    <a:cubicBezTo>
                      <a:pt x="1691662" y="0"/>
                      <a:pt x="1718750" y="27088"/>
                      <a:pt x="1718750" y="60503"/>
                    </a:cubicBezTo>
                    <a:lnTo>
                      <a:pt x="1718750" y="522036"/>
                    </a:lnTo>
                    <a:cubicBezTo>
                      <a:pt x="1718750" y="555451"/>
                      <a:pt x="1691662" y="582539"/>
                      <a:pt x="1658247" y="582539"/>
                    </a:cubicBezTo>
                    <a:lnTo>
                      <a:pt x="60503" y="582539"/>
                    </a:lnTo>
                    <a:cubicBezTo>
                      <a:pt x="27088" y="582539"/>
                      <a:pt x="0" y="555451"/>
                      <a:pt x="0" y="522036"/>
                    </a:cubicBezTo>
                    <a:lnTo>
                      <a:pt x="0" y="60503"/>
                    </a:lnTo>
                    <a:cubicBezTo>
                      <a:pt x="0" y="27088"/>
                      <a:pt x="27088" y="0"/>
                      <a:pt x="60503" y="0"/>
                    </a:cubicBezTo>
                    <a:close/>
                  </a:path>
                </a:pathLst>
              </a:custGeom>
              <a:solidFill>
                <a:srgbClr val="000000">
                  <a:alpha val="0"/>
                </a:srgbClr>
              </a:solidFill>
              <a:ln w="38100" cap="rnd">
                <a:solidFill>
                  <a:srgbClr val="0EA8A4"/>
                </a:solidFill>
                <a:prstDash val="solid"/>
                <a:round/>
              </a:ln>
            </p:spPr>
          </p:sp>
          <p:sp>
            <p:nvSpPr>
              <p:cNvPr name="TextBox 23" id="23"/>
              <p:cNvSpPr txBox="true"/>
              <p:nvPr/>
            </p:nvSpPr>
            <p:spPr>
              <a:xfrm>
                <a:off x="0" y="-57150"/>
                <a:ext cx="1718750" cy="639689"/>
              </a:xfrm>
              <a:prstGeom prst="rect">
                <a:avLst/>
              </a:prstGeom>
            </p:spPr>
            <p:txBody>
              <a:bodyPr anchor="ctr" rtlCol="false" tIns="50800" lIns="50800" bIns="50800" rIns="50800"/>
              <a:lstStyle/>
              <a:p>
                <a:pPr algn="ctr">
                  <a:lnSpc>
                    <a:spcPts val="3640"/>
                  </a:lnSpc>
                </a:pPr>
              </a:p>
            </p:txBody>
          </p:sp>
        </p:grpSp>
        <p:grpSp>
          <p:nvGrpSpPr>
            <p:cNvPr name="Group 24" id="24"/>
            <p:cNvGrpSpPr/>
            <p:nvPr/>
          </p:nvGrpSpPr>
          <p:grpSpPr>
            <a:xfrm rot="0">
              <a:off x="0" y="0"/>
              <a:ext cx="8701173" cy="1193895"/>
              <a:chOff x="0" y="0"/>
              <a:chExt cx="3179196" cy="436220"/>
            </a:xfrm>
          </p:grpSpPr>
          <p:sp>
            <p:nvSpPr>
              <p:cNvPr name="Freeform 25" id="25"/>
              <p:cNvSpPr/>
              <p:nvPr/>
            </p:nvSpPr>
            <p:spPr>
              <a:xfrm flipH="false" flipV="false" rot="0">
                <a:off x="0" y="0"/>
                <a:ext cx="3179196" cy="436220"/>
              </a:xfrm>
              <a:custGeom>
                <a:avLst/>
                <a:gdLst/>
                <a:ahLst/>
                <a:cxnLst/>
                <a:rect r="r" b="b" t="t" l="l"/>
                <a:pathLst>
                  <a:path h="436220" w="3179196">
                    <a:moveTo>
                      <a:pt x="2975996" y="0"/>
                    </a:moveTo>
                    <a:cubicBezTo>
                      <a:pt x="3088220" y="0"/>
                      <a:pt x="3179196" y="97651"/>
                      <a:pt x="3179196" y="218110"/>
                    </a:cubicBezTo>
                    <a:cubicBezTo>
                      <a:pt x="3179196" y="338569"/>
                      <a:pt x="3088220" y="436220"/>
                      <a:pt x="2975996" y="436220"/>
                    </a:cubicBezTo>
                    <a:lnTo>
                      <a:pt x="203200" y="436220"/>
                    </a:lnTo>
                    <a:cubicBezTo>
                      <a:pt x="90976" y="436220"/>
                      <a:pt x="0" y="338569"/>
                      <a:pt x="0" y="218110"/>
                    </a:cubicBezTo>
                    <a:cubicBezTo>
                      <a:pt x="0" y="97651"/>
                      <a:pt x="90976" y="0"/>
                      <a:pt x="203200" y="0"/>
                    </a:cubicBezTo>
                    <a:close/>
                  </a:path>
                </a:pathLst>
              </a:custGeom>
              <a:solidFill>
                <a:srgbClr val="39D9DB"/>
              </a:solidFill>
            </p:spPr>
          </p:sp>
          <p:sp>
            <p:nvSpPr>
              <p:cNvPr name="TextBox 26" id="26"/>
              <p:cNvSpPr txBox="true"/>
              <p:nvPr/>
            </p:nvSpPr>
            <p:spPr>
              <a:xfrm>
                <a:off x="0" y="-57150"/>
                <a:ext cx="3179196" cy="493370"/>
              </a:xfrm>
              <a:prstGeom prst="rect">
                <a:avLst/>
              </a:prstGeom>
            </p:spPr>
            <p:txBody>
              <a:bodyPr anchor="ctr" rtlCol="false" tIns="50800" lIns="50800" bIns="50800" rIns="50800"/>
              <a:lstStyle/>
              <a:p>
                <a:pPr algn="ctr">
                  <a:lnSpc>
                    <a:spcPts val="3640"/>
                  </a:lnSpc>
                </a:pPr>
              </a:p>
            </p:txBody>
          </p:sp>
        </p:grpSp>
        <p:sp>
          <p:nvSpPr>
            <p:cNvPr name="TextBox 27" id="27"/>
            <p:cNvSpPr txBox="true"/>
            <p:nvPr/>
          </p:nvSpPr>
          <p:spPr>
            <a:xfrm rot="0">
              <a:off x="264093" y="209809"/>
              <a:ext cx="8172987" cy="707602"/>
            </a:xfrm>
            <a:prstGeom prst="rect">
              <a:avLst/>
            </a:prstGeom>
          </p:spPr>
          <p:txBody>
            <a:bodyPr anchor="t" rtlCol="false" tIns="0" lIns="0" bIns="0" rIns="0">
              <a:spAutoFit/>
            </a:bodyPr>
            <a:lstStyle/>
            <a:p>
              <a:pPr algn="l">
                <a:lnSpc>
                  <a:spcPts val="4480"/>
                </a:lnSpc>
              </a:pPr>
              <a:r>
                <a:rPr lang="en-US" sz="3200">
                  <a:solidFill>
                    <a:srgbClr val="000000"/>
                  </a:solidFill>
                  <a:latin typeface="Bernoru SemiCondensed"/>
                  <a:ea typeface="Bernoru SemiCondensed"/>
                  <a:cs typeface="Bernoru SemiCondensed"/>
                  <a:sym typeface="Bernoru SemiCondensed"/>
                </a:rPr>
                <a:t>Access to Advanced Knowledge</a:t>
              </a:r>
            </a:p>
          </p:txBody>
        </p:sp>
        <p:sp>
          <p:nvSpPr>
            <p:cNvPr name="TextBox 28" id="28"/>
            <p:cNvSpPr txBox="true"/>
            <p:nvPr/>
          </p:nvSpPr>
          <p:spPr>
            <a:xfrm rot="0">
              <a:off x="2361449" y="1398232"/>
              <a:ext cx="3978275" cy="1943523"/>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Stress</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Competition</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Peer pressure</a:t>
              </a:r>
            </a:p>
          </p:txBody>
        </p:sp>
      </p:grpSp>
      <p:grpSp>
        <p:nvGrpSpPr>
          <p:cNvPr name="Group 29" id="29"/>
          <p:cNvGrpSpPr/>
          <p:nvPr/>
        </p:nvGrpSpPr>
        <p:grpSpPr>
          <a:xfrm rot="0">
            <a:off x="9668821" y="1820053"/>
            <a:ext cx="6525880" cy="2837672"/>
            <a:chOff x="0" y="0"/>
            <a:chExt cx="8701173" cy="3783563"/>
          </a:xfrm>
        </p:grpSpPr>
        <p:grpSp>
          <p:nvGrpSpPr>
            <p:cNvPr name="Group 30" id="30"/>
            <p:cNvGrpSpPr/>
            <p:nvPr/>
          </p:nvGrpSpPr>
          <p:grpSpPr>
            <a:xfrm rot="0">
              <a:off x="0" y="596948"/>
              <a:ext cx="8701173" cy="3186615"/>
              <a:chOff x="0" y="0"/>
              <a:chExt cx="1718750" cy="629455"/>
            </a:xfrm>
          </p:grpSpPr>
          <p:sp>
            <p:nvSpPr>
              <p:cNvPr name="Freeform 31" id="31"/>
              <p:cNvSpPr/>
              <p:nvPr/>
            </p:nvSpPr>
            <p:spPr>
              <a:xfrm flipH="false" flipV="false" rot="0">
                <a:off x="0" y="0"/>
                <a:ext cx="1718750" cy="629455"/>
              </a:xfrm>
              <a:custGeom>
                <a:avLst/>
                <a:gdLst/>
                <a:ahLst/>
                <a:cxnLst/>
                <a:rect r="r" b="b" t="t" l="l"/>
                <a:pathLst>
                  <a:path h="629455" w="1718750">
                    <a:moveTo>
                      <a:pt x="60503" y="0"/>
                    </a:moveTo>
                    <a:lnTo>
                      <a:pt x="1658247" y="0"/>
                    </a:lnTo>
                    <a:cubicBezTo>
                      <a:pt x="1691662" y="0"/>
                      <a:pt x="1718750" y="27088"/>
                      <a:pt x="1718750" y="60503"/>
                    </a:cubicBezTo>
                    <a:lnTo>
                      <a:pt x="1718750" y="568951"/>
                    </a:lnTo>
                    <a:cubicBezTo>
                      <a:pt x="1718750" y="602366"/>
                      <a:pt x="1691662" y="629455"/>
                      <a:pt x="1658247" y="629455"/>
                    </a:cubicBezTo>
                    <a:lnTo>
                      <a:pt x="60503" y="629455"/>
                    </a:lnTo>
                    <a:cubicBezTo>
                      <a:pt x="27088" y="629455"/>
                      <a:pt x="0" y="602366"/>
                      <a:pt x="0" y="568951"/>
                    </a:cubicBezTo>
                    <a:lnTo>
                      <a:pt x="0" y="60503"/>
                    </a:lnTo>
                    <a:cubicBezTo>
                      <a:pt x="0" y="27088"/>
                      <a:pt x="27088" y="0"/>
                      <a:pt x="60503" y="0"/>
                    </a:cubicBezTo>
                    <a:close/>
                  </a:path>
                </a:pathLst>
              </a:custGeom>
              <a:solidFill>
                <a:srgbClr val="000000">
                  <a:alpha val="0"/>
                </a:srgbClr>
              </a:solidFill>
              <a:ln w="38100" cap="rnd">
                <a:solidFill>
                  <a:srgbClr val="0EA8A4"/>
                </a:solidFill>
                <a:prstDash val="solid"/>
                <a:round/>
              </a:ln>
            </p:spPr>
          </p:sp>
          <p:sp>
            <p:nvSpPr>
              <p:cNvPr name="TextBox 32" id="32"/>
              <p:cNvSpPr txBox="true"/>
              <p:nvPr/>
            </p:nvSpPr>
            <p:spPr>
              <a:xfrm>
                <a:off x="0" y="-57150"/>
                <a:ext cx="1718750" cy="686605"/>
              </a:xfrm>
              <a:prstGeom prst="rect">
                <a:avLst/>
              </a:prstGeom>
            </p:spPr>
            <p:txBody>
              <a:bodyPr anchor="ctr" rtlCol="false" tIns="50800" lIns="50800" bIns="50800" rIns="50800"/>
              <a:lstStyle/>
              <a:p>
                <a:pPr algn="ctr">
                  <a:lnSpc>
                    <a:spcPts val="3640"/>
                  </a:lnSpc>
                </a:pPr>
              </a:p>
            </p:txBody>
          </p:sp>
        </p:grpSp>
        <p:grpSp>
          <p:nvGrpSpPr>
            <p:cNvPr name="Group 33" id="33"/>
            <p:cNvGrpSpPr/>
            <p:nvPr/>
          </p:nvGrpSpPr>
          <p:grpSpPr>
            <a:xfrm rot="0">
              <a:off x="0" y="0"/>
              <a:ext cx="8701173" cy="1193895"/>
              <a:chOff x="0" y="0"/>
              <a:chExt cx="3179196" cy="436220"/>
            </a:xfrm>
          </p:grpSpPr>
          <p:sp>
            <p:nvSpPr>
              <p:cNvPr name="Freeform 34" id="34"/>
              <p:cNvSpPr/>
              <p:nvPr/>
            </p:nvSpPr>
            <p:spPr>
              <a:xfrm flipH="false" flipV="false" rot="0">
                <a:off x="0" y="0"/>
                <a:ext cx="3179196" cy="436220"/>
              </a:xfrm>
              <a:custGeom>
                <a:avLst/>
                <a:gdLst/>
                <a:ahLst/>
                <a:cxnLst/>
                <a:rect r="r" b="b" t="t" l="l"/>
                <a:pathLst>
                  <a:path h="436220" w="3179196">
                    <a:moveTo>
                      <a:pt x="2975996" y="0"/>
                    </a:moveTo>
                    <a:cubicBezTo>
                      <a:pt x="3088220" y="0"/>
                      <a:pt x="3179196" y="97651"/>
                      <a:pt x="3179196" y="218110"/>
                    </a:cubicBezTo>
                    <a:cubicBezTo>
                      <a:pt x="3179196" y="338569"/>
                      <a:pt x="3088220" y="436220"/>
                      <a:pt x="2975996" y="436220"/>
                    </a:cubicBezTo>
                    <a:lnTo>
                      <a:pt x="203200" y="436220"/>
                    </a:lnTo>
                    <a:cubicBezTo>
                      <a:pt x="90976" y="436220"/>
                      <a:pt x="0" y="338569"/>
                      <a:pt x="0" y="218110"/>
                    </a:cubicBezTo>
                    <a:cubicBezTo>
                      <a:pt x="0" y="97651"/>
                      <a:pt x="90976" y="0"/>
                      <a:pt x="203200" y="0"/>
                    </a:cubicBezTo>
                    <a:close/>
                  </a:path>
                </a:pathLst>
              </a:custGeom>
              <a:solidFill>
                <a:srgbClr val="39D9DB"/>
              </a:solidFill>
            </p:spPr>
          </p:sp>
          <p:sp>
            <p:nvSpPr>
              <p:cNvPr name="TextBox 35" id="35"/>
              <p:cNvSpPr txBox="true"/>
              <p:nvPr/>
            </p:nvSpPr>
            <p:spPr>
              <a:xfrm>
                <a:off x="0" y="-57150"/>
                <a:ext cx="3179196" cy="493370"/>
              </a:xfrm>
              <a:prstGeom prst="rect">
                <a:avLst/>
              </a:prstGeom>
            </p:spPr>
            <p:txBody>
              <a:bodyPr anchor="ctr" rtlCol="false" tIns="50800" lIns="50800" bIns="50800" rIns="50800"/>
              <a:lstStyle/>
              <a:p>
                <a:pPr algn="ctr">
                  <a:lnSpc>
                    <a:spcPts val="3640"/>
                  </a:lnSpc>
                </a:pPr>
              </a:p>
            </p:txBody>
          </p:sp>
        </p:grpSp>
        <p:sp>
          <p:nvSpPr>
            <p:cNvPr name="TextBox 36" id="36"/>
            <p:cNvSpPr txBox="true"/>
            <p:nvPr/>
          </p:nvSpPr>
          <p:spPr>
            <a:xfrm rot="0">
              <a:off x="710563" y="209809"/>
              <a:ext cx="7280048" cy="707602"/>
            </a:xfrm>
            <a:prstGeom prst="rect">
              <a:avLst/>
            </a:prstGeom>
          </p:spPr>
          <p:txBody>
            <a:bodyPr anchor="t" rtlCol="false" tIns="0" lIns="0" bIns="0" rIns="0">
              <a:spAutoFit/>
            </a:bodyPr>
            <a:lstStyle/>
            <a:p>
              <a:pPr algn="l">
                <a:lnSpc>
                  <a:spcPts val="4480"/>
                </a:lnSpc>
              </a:pPr>
              <a:r>
                <a:rPr lang="en-US" sz="3200">
                  <a:solidFill>
                    <a:srgbClr val="000000"/>
                  </a:solidFill>
                  <a:latin typeface="Bernoru SemiCondensed"/>
                  <a:ea typeface="Bernoru SemiCondensed"/>
                  <a:cs typeface="Bernoru SemiCondensed"/>
                  <a:sym typeface="Bernoru SemiCondensed"/>
                </a:rPr>
                <a:t>Access to Basic Knowledge</a:t>
              </a:r>
            </a:p>
          </p:txBody>
        </p:sp>
        <p:sp>
          <p:nvSpPr>
            <p:cNvPr name="TextBox 37" id="37"/>
            <p:cNvSpPr txBox="true"/>
            <p:nvPr/>
          </p:nvSpPr>
          <p:spPr>
            <a:xfrm rot="0">
              <a:off x="2669821" y="1520118"/>
              <a:ext cx="3361531" cy="1283123"/>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Stress</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Frustration</a:t>
              </a:r>
            </a:p>
          </p:txBody>
        </p:sp>
      </p:grpSp>
      <p:grpSp>
        <p:nvGrpSpPr>
          <p:cNvPr name="Group 38" id="38"/>
          <p:cNvGrpSpPr/>
          <p:nvPr/>
        </p:nvGrpSpPr>
        <p:grpSpPr>
          <a:xfrm rot="0">
            <a:off x="9668821" y="5695174"/>
            <a:ext cx="6525880" cy="2874305"/>
            <a:chOff x="0" y="0"/>
            <a:chExt cx="8701173" cy="3832407"/>
          </a:xfrm>
        </p:grpSpPr>
        <p:grpSp>
          <p:nvGrpSpPr>
            <p:cNvPr name="Group 39" id="39"/>
            <p:cNvGrpSpPr/>
            <p:nvPr/>
          </p:nvGrpSpPr>
          <p:grpSpPr>
            <a:xfrm rot="0">
              <a:off x="0" y="596948"/>
              <a:ext cx="8701173" cy="3235460"/>
              <a:chOff x="0" y="0"/>
              <a:chExt cx="1718750" cy="639103"/>
            </a:xfrm>
          </p:grpSpPr>
          <p:sp>
            <p:nvSpPr>
              <p:cNvPr name="Freeform 40" id="40"/>
              <p:cNvSpPr/>
              <p:nvPr/>
            </p:nvSpPr>
            <p:spPr>
              <a:xfrm flipH="false" flipV="false" rot="0">
                <a:off x="0" y="0"/>
                <a:ext cx="1718750" cy="639103"/>
              </a:xfrm>
              <a:custGeom>
                <a:avLst/>
                <a:gdLst/>
                <a:ahLst/>
                <a:cxnLst/>
                <a:rect r="r" b="b" t="t" l="l"/>
                <a:pathLst>
                  <a:path h="639103" w="1718750">
                    <a:moveTo>
                      <a:pt x="60503" y="0"/>
                    </a:moveTo>
                    <a:lnTo>
                      <a:pt x="1658247" y="0"/>
                    </a:lnTo>
                    <a:cubicBezTo>
                      <a:pt x="1691662" y="0"/>
                      <a:pt x="1718750" y="27088"/>
                      <a:pt x="1718750" y="60503"/>
                    </a:cubicBezTo>
                    <a:lnTo>
                      <a:pt x="1718750" y="578600"/>
                    </a:lnTo>
                    <a:cubicBezTo>
                      <a:pt x="1718750" y="612015"/>
                      <a:pt x="1691662" y="639103"/>
                      <a:pt x="1658247" y="639103"/>
                    </a:cubicBezTo>
                    <a:lnTo>
                      <a:pt x="60503" y="639103"/>
                    </a:lnTo>
                    <a:cubicBezTo>
                      <a:pt x="27088" y="639103"/>
                      <a:pt x="0" y="612015"/>
                      <a:pt x="0" y="578600"/>
                    </a:cubicBezTo>
                    <a:lnTo>
                      <a:pt x="0" y="60503"/>
                    </a:lnTo>
                    <a:cubicBezTo>
                      <a:pt x="0" y="27088"/>
                      <a:pt x="27088" y="0"/>
                      <a:pt x="60503" y="0"/>
                    </a:cubicBezTo>
                    <a:close/>
                  </a:path>
                </a:pathLst>
              </a:custGeom>
              <a:solidFill>
                <a:srgbClr val="000000">
                  <a:alpha val="0"/>
                </a:srgbClr>
              </a:solidFill>
              <a:ln w="38100" cap="rnd">
                <a:solidFill>
                  <a:srgbClr val="0EA8A4"/>
                </a:solidFill>
                <a:prstDash val="solid"/>
                <a:round/>
              </a:ln>
            </p:spPr>
          </p:sp>
          <p:sp>
            <p:nvSpPr>
              <p:cNvPr name="TextBox 41" id="41"/>
              <p:cNvSpPr txBox="true"/>
              <p:nvPr/>
            </p:nvSpPr>
            <p:spPr>
              <a:xfrm>
                <a:off x="0" y="-57150"/>
                <a:ext cx="1718750" cy="696253"/>
              </a:xfrm>
              <a:prstGeom prst="rect">
                <a:avLst/>
              </a:prstGeom>
            </p:spPr>
            <p:txBody>
              <a:bodyPr anchor="ctr" rtlCol="false" tIns="50800" lIns="50800" bIns="50800" rIns="50800"/>
              <a:lstStyle/>
              <a:p>
                <a:pPr algn="ctr">
                  <a:lnSpc>
                    <a:spcPts val="3640"/>
                  </a:lnSpc>
                </a:pPr>
              </a:p>
            </p:txBody>
          </p:sp>
        </p:grpSp>
        <p:grpSp>
          <p:nvGrpSpPr>
            <p:cNvPr name="Group 42" id="42"/>
            <p:cNvGrpSpPr/>
            <p:nvPr/>
          </p:nvGrpSpPr>
          <p:grpSpPr>
            <a:xfrm rot="0">
              <a:off x="0" y="0"/>
              <a:ext cx="8701173" cy="1193895"/>
              <a:chOff x="0" y="0"/>
              <a:chExt cx="3179196" cy="436220"/>
            </a:xfrm>
          </p:grpSpPr>
          <p:sp>
            <p:nvSpPr>
              <p:cNvPr name="Freeform 43" id="43"/>
              <p:cNvSpPr/>
              <p:nvPr/>
            </p:nvSpPr>
            <p:spPr>
              <a:xfrm flipH="false" flipV="false" rot="0">
                <a:off x="0" y="0"/>
                <a:ext cx="3179196" cy="436220"/>
              </a:xfrm>
              <a:custGeom>
                <a:avLst/>
                <a:gdLst/>
                <a:ahLst/>
                <a:cxnLst/>
                <a:rect r="r" b="b" t="t" l="l"/>
                <a:pathLst>
                  <a:path h="436220" w="3179196">
                    <a:moveTo>
                      <a:pt x="2975996" y="0"/>
                    </a:moveTo>
                    <a:cubicBezTo>
                      <a:pt x="3088220" y="0"/>
                      <a:pt x="3179196" y="97651"/>
                      <a:pt x="3179196" y="218110"/>
                    </a:cubicBezTo>
                    <a:cubicBezTo>
                      <a:pt x="3179196" y="338569"/>
                      <a:pt x="3088220" y="436220"/>
                      <a:pt x="2975996" y="436220"/>
                    </a:cubicBezTo>
                    <a:lnTo>
                      <a:pt x="203200" y="436220"/>
                    </a:lnTo>
                    <a:cubicBezTo>
                      <a:pt x="90976" y="436220"/>
                      <a:pt x="0" y="338569"/>
                      <a:pt x="0" y="218110"/>
                    </a:cubicBezTo>
                    <a:cubicBezTo>
                      <a:pt x="0" y="97651"/>
                      <a:pt x="90976" y="0"/>
                      <a:pt x="203200" y="0"/>
                    </a:cubicBezTo>
                    <a:close/>
                  </a:path>
                </a:pathLst>
              </a:custGeom>
              <a:solidFill>
                <a:srgbClr val="39D9DB"/>
              </a:solidFill>
            </p:spPr>
          </p:sp>
          <p:sp>
            <p:nvSpPr>
              <p:cNvPr name="TextBox 44" id="44"/>
              <p:cNvSpPr txBox="true"/>
              <p:nvPr/>
            </p:nvSpPr>
            <p:spPr>
              <a:xfrm>
                <a:off x="0" y="-57150"/>
                <a:ext cx="3179196" cy="493370"/>
              </a:xfrm>
              <a:prstGeom prst="rect">
                <a:avLst/>
              </a:prstGeom>
            </p:spPr>
            <p:txBody>
              <a:bodyPr anchor="ctr" rtlCol="false" tIns="50800" lIns="50800" bIns="50800" rIns="50800"/>
              <a:lstStyle/>
              <a:p>
                <a:pPr algn="ctr">
                  <a:lnSpc>
                    <a:spcPts val="3640"/>
                  </a:lnSpc>
                </a:pPr>
              </a:p>
            </p:txBody>
          </p:sp>
        </p:grpSp>
        <p:sp>
          <p:nvSpPr>
            <p:cNvPr name="TextBox 45" id="45"/>
            <p:cNvSpPr txBox="true"/>
            <p:nvPr/>
          </p:nvSpPr>
          <p:spPr>
            <a:xfrm rot="0">
              <a:off x="2031258" y="209809"/>
              <a:ext cx="4638656" cy="707602"/>
            </a:xfrm>
            <a:prstGeom prst="rect">
              <a:avLst/>
            </a:prstGeom>
          </p:spPr>
          <p:txBody>
            <a:bodyPr anchor="t" rtlCol="false" tIns="0" lIns="0" bIns="0" rIns="0">
              <a:spAutoFit/>
            </a:bodyPr>
            <a:lstStyle/>
            <a:p>
              <a:pPr algn="l">
                <a:lnSpc>
                  <a:spcPts val="4480"/>
                </a:lnSpc>
              </a:pPr>
              <a:r>
                <a:rPr lang="en-US" sz="3200">
                  <a:solidFill>
                    <a:srgbClr val="000000"/>
                  </a:solidFill>
                  <a:latin typeface="Bernoru SemiCondensed"/>
                  <a:ea typeface="Bernoru SemiCondensed"/>
                  <a:cs typeface="Bernoru SemiCondensed"/>
                  <a:sym typeface="Bernoru SemiCondensed"/>
                </a:rPr>
                <a:t>Personal Rights</a:t>
              </a:r>
            </a:p>
          </p:txBody>
        </p:sp>
        <p:sp>
          <p:nvSpPr>
            <p:cNvPr name="TextBox 46" id="46"/>
            <p:cNvSpPr txBox="true"/>
            <p:nvPr/>
          </p:nvSpPr>
          <p:spPr>
            <a:xfrm rot="0">
              <a:off x="1039379" y="1606645"/>
              <a:ext cx="6622415" cy="1943523"/>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Political stability</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Cultural context</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Awareness of inequalities</a:t>
              </a:r>
            </a:p>
          </p:txBody>
        </p:sp>
      </p:grpSp>
      <p:sp>
        <p:nvSpPr>
          <p:cNvPr name="Freeform 47" id="47"/>
          <p:cNvSpPr/>
          <p:nvPr/>
        </p:nvSpPr>
        <p:spPr>
          <a:xfrm flipH="false" flipV="false" rot="0">
            <a:off x="-415860" y="7508193"/>
            <a:ext cx="2889119" cy="2778807"/>
          </a:xfrm>
          <a:custGeom>
            <a:avLst/>
            <a:gdLst/>
            <a:ahLst/>
            <a:cxnLst/>
            <a:rect r="r" b="b" t="t" l="l"/>
            <a:pathLst>
              <a:path h="2778807" w="2889119">
                <a:moveTo>
                  <a:pt x="0" y="0"/>
                </a:moveTo>
                <a:lnTo>
                  <a:pt x="2889120" y="0"/>
                </a:lnTo>
                <a:lnTo>
                  <a:pt x="2889120" y="2778807"/>
                </a:lnTo>
                <a:lnTo>
                  <a:pt x="0" y="2778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8" id="48"/>
          <p:cNvSpPr/>
          <p:nvPr/>
        </p:nvSpPr>
        <p:spPr>
          <a:xfrm flipH="false" flipV="false" rot="0">
            <a:off x="15762386" y="0"/>
            <a:ext cx="2525614" cy="2767107"/>
          </a:xfrm>
          <a:custGeom>
            <a:avLst/>
            <a:gdLst/>
            <a:ahLst/>
            <a:cxnLst/>
            <a:rect r="r" b="b" t="t" l="l"/>
            <a:pathLst>
              <a:path h="2767107" w="2525614">
                <a:moveTo>
                  <a:pt x="0" y="0"/>
                </a:moveTo>
                <a:lnTo>
                  <a:pt x="2525614" y="0"/>
                </a:lnTo>
                <a:lnTo>
                  <a:pt x="2525614" y="2767107"/>
                </a:lnTo>
                <a:lnTo>
                  <a:pt x="0" y="2767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9" id="49"/>
          <p:cNvGrpSpPr/>
          <p:nvPr/>
        </p:nvGrpSpPr>
        <p:grpSpPr>
          <a:xfrm rot="0">
            <a:off x="16194700" y="8164599"/>
            <a:ext cx="3086100" cy="3086100"/>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A895"/>
            </a:solidFill>
          </p:spPr>
        </p:sp>
        <p:sp>
          <p:nvSpPr>
            <p:cNvPr name="TextBox 51" id="51"/>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grpSp>
        <p:nvGrpSpPr>
          <p:cNvPr name="Group 52" id="52"/>
          <p:cNvGrpSpPr/>
          <p:nvPr/>
        </p:nvGrpSpPr>
        <p:grpSpPr>
          <a:xfrm rot="0">
            <a:off x="17737750" y="6585477"/>
            <a:ext cx="1093701" cy="1093701"/>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8A895"/>
            </a:solidFill>
          </p:spPr>
        </p:sp>
        <p:sp>
          <p:nvSpPr>
            <p:cNvPr name="TextBox 54" id="54"/>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F5E4FD"/>
        </a:solidFill>
      </p:bgPr>
    </p:bg>
    <p:spTree>
      <p:nvGrpSpPr>
        <p:cNvPr id="1" name=""/>
        <p:cNvGrpSpPr/>
        <p:nvPr/>
      </p:nvGrpSpPr>
      <p:grpSpPr>
        <a:xfrm>
          <a:off x="0" y="0"/>
          <a:ext cx="0" cy="0"/>
          <a:chOff x="0" y="0"/>
          <a:chExt cx="0" cy="0"/>
        </a:xfrm>
      </p:grpSpPr>
      <p:grpSp>
        <p:nvGrpSpPr>
          <p:cNvPr name="Group 2" id="2"/>
          <p:cNvGrpSpPr/>
          <p:nvPr/>
        </p:nvGrpSpPr>
        <p:grpSpPr>
          <a:xfrm rot="0">
            <a:off x="4715237" y="4368564"/>
            <a:ext cx="8857526" cy="1549872"/>
            <a:chOff x="0" y="0"/>
            <a:chExt cx="2493000" cy="436220"/>
          </a:xfrm>
        </p:grpSpPr>
        <p:sp>
          <p:nvSpPr>
            <p:cNvPr name="Freeform 3" id="3"/>
            <p:cNvSpPr/>
            <p:nvPr/>
          </p:nvSpPr>
          <p:spPr>
            <a:xfrm flipH="false" flipV="false" rot="0">
              <a:off x="0" y="0"/>
              <a:ext cx="2493000" cy="436220"/>
            </a:xfrm>
            <a:custGeom>
              <a:avLst/>
              <a:gdLst/>
              <a:ahLst/>
              <a:cxnLst/>
              <a:rect r="r" b="b" t="t" l="l"/>
              <a:pathLst>
                <a:path h="436220" w="2493000">
                  <a:moveTo>
                    <a:pt x="2289800" y="0"/>
                  </a:moveTo>
                  <a:cubicBezTo>
                    <a:pt x="2402024" y="0"/>
                    <a:pt x="2493000" y="97651"/>
                    <a:pt x="2493000" y="218110"/>
                  </a:cubicBezTo>
                  <a:cubicBezTo>
                    <a:pt x="2493000" y="338569"/>
                    <a:pt x="2402024" y="436220"/>
                    <a:pt x="2289800" y="436220"/>
                  </a:cubicBezTo>
                  <a:lnTo>
                    <a:pt x="203200" y="436220"/>
                  </a:lnTo>
                  <a:cubicBezTo>
                    <a:pt x="90976" y="436220"/>
                    <a:pt x="0" y="338569"/>
                    <a:pt x="0" y="218110"/>
                  </a:cubicBezTo>
                  <a:cubicBezTo>
                    <a:pt x="0" y="97651"/>
                    <a:pt x="90976" y="0"/>
                    <a:pt x="203200" y="0"/>
                  </a:cubicBezTo>
                  <a:close/>
                </a:path>
              </a:pathLst>
            </a:custGeom>
            <a:solidFill>
              <a:srgbClr val="AB5FCF"/>
            </a:solidFill>
          </p:spPr>
        </p:sp>
        <p:sp>
          <p:nvSpPr>
            <p:cNvPr name="TextBox 4" id="4"/>
            <p:cNvSpPr txBox="true"/>
            <p:nvPr/>
          </p:nvSpPr>
          <p:spPr>
            <a:xfrm>
              <a:off x="0" y="-57150"/>
              <a:ext cx="2493000" cy="493370"/>
            </a:xfrm>
            <a:prstGeom prst="rect">
              <a:avLst/>
            </a:prstGeom>
          </p:spPr>
          <p:txBody>
            <a:bodyPr anchor="ctr" rtlCol="false" tIns="50800" lIns="50800" bIns="50800" rIns="50800"/>
            <a:lstStyle/>
            <a:p>
              <a:pPr algn="ctr">
                <a:lnSpc>
                  <a:spcPts val="3640"/>
                </a:lnSpc>
              </a:pPr>
            </a:p>
          </p:txBody>
        </p:sp>
      </p:grpSp>
      <p:sp>
        <p:nvSpPr>
          <p:cNvPr name="TextBox 5" id="5"/>
          <p:cNvSpPr txBox="true"/>
          <p:nvPr/>
        </p:nvSpPr>
        <p:spPr>
          <a:xfrm rot="0">
            <a:off x="5233302" y="4552950"/>
            <a:ext cx="7875090" cy="1047750"/>
          </a:xfrm>
          <a:prstGeom prst="rect">
            <a:avLst/>
          </a:prstGeom>
        </p:spPr>
        <p:txBody>
          <a:bodyPr anchor="t" rtlCol="false" tIns="0" lIns="0" bIns="0" rIns="0">
            <a:spAutoFit/>
          </a:bodyPr>
          <a:lstStyle/>
          <a:p>
            <a:pPr algn="ctr">
              <a:lnSpc>
                <a:spcPts val="8400"/>
              </a:lnSpc>
            </a:pPr>
            <a:r>
              <a:rPr lang="en-US" sz="6000">
                <a:solidFill>
                  <a:srgbClr val="FFFFFF"/>
                </a:solidFill>
                <a:latin typeface="Bernoru SemiCondensed"/>
                <a:ea typeface="Bernoru SemiCondensed"/>
                <a:cs typeface="Bernoru SemiCondensed"/>
                <a:sym typeface="Bernoru SemiCondensed"/>
              </a:rPr>
              <a:t>Conclusion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E4FD"/>
        </a:solidFill>
      </p:bgPr>
    </p:bg>
    <p:spTree>
      <p:nvGrpSpPr>
        <p:cNvPr id="1" name=""/>
        <p:cNvGrpSpPr/>
        <p:nvPr/>
      </p:nvGrpSpPr>
      <p:grpSpPr>
        <a:xfrm>
          <a:off x="0" y="0"/>
          <a:ext cx="0" cy="0"/>
          <a:chOff x="0" y="0"/>
          <a:chExt cx="0" cy="0"/>
        </a:xfrm>
      </p:grpSpPr>
      <p:grpSp>
        <p:nvGrpSpPr>
          <p:cNvPr name="Group 2" id="2"/>
          <p:cNvGrpSpPr/>
          <p:nvPr/>
        </p:nvGrpSpPr>
        <p:grpSpPr>
          <a:xfrm rot="0">
            <a:off x="-473535" y="363641"/>
            <a:ext cx="19235069" cy="1843421"/>
            <a:chOff x="0" y="0"/>
            <a:chExt cx="4551714" cy="436220"/>
          </a:xfrm>
        </p:grpSpPr>
        <p:sp>
          <p:nvSpPr>
            <p:cNvPr name="Freeform 3" id="3"/>
            <p:cNvSpPr/>
            <p:nvPr/>
          </p:nvSpPr>
          <p:spPr>
            <a:xfrm flipH="false" flipV="false" rot="0">
              <a:off x="0" y="0"/>
              <a:ext cx="4551714" cy="436220"/>
            </a:xfrm>
            <a:custGeom>
              <a:avLst/>
              <a:gdLst/>
              <a:ahLst/>
              <a:cxnLst/>
              <a:rect r="r" b="b" t="t" l="l"/>
              <a:pathLst>
                <a:path h="436220" w="4551714">
                  <a:moveTo>
                    <a:pt x="4348514" y="0"/>
                  </a:moveTo>
                  <a:cubicBezTo>
                    <a:pt x="4460738" y="0"/>
                    <a:pt x="4551714" y="97651"/>
                    <a:pt x="4551714" y="218110"/>
                  </a:cubicBezTo>
                  <a:cubicBezTo>
                    <a:pt x="4551714" y="338569"/>
                    <a:pt x="4460738" y="436220"/>
                    <a:pt x="4348514" y="436220"/>
                  </a:cubicBezTo>
                  <a:lnTo>
                    <a:pt x="203200" y="436220"/>
                  </a:lnTo>
                  <a:cubicBezTo>
                    <a:pt x="90976" y="436220"/>
                    <a:pt x="0" y="338569"/>
                    <a:pt x="0" y="218110"/>
                  </a:cubicBezTo>
                  <a:cubicBezTo>
                    <a:pt x="0" y="97651"/>
                    <a:pt x="90976" y="0"/>
                    <a:pt x="203200" y="0"/>
                  </a:cubicBezTo>
                  <a:close/>
                </a:path>
              </a:pathLst>
            </a:custGeom>
            <a:solidFill>
              <a:srgbClr val="AB5FCF"/>
            </a:solidFill>
          </p:spPr>
        </p:sp>
        <p:sp>
          <p:nvSpPr>
            <p:cNvPr name="TextBox 4" id="4"/>
            <p:cNvSpPr txBox="true"/>
            <p:nvPr/>
          </p:nvSpPr>
          <p:spPr>
            <a:xfrm>
              <a:off x="0" y="-57150"/>
              <a:ext cx="4551714" cy="493370"/>
            </a:xfrm>
            <a:prstGeom prst="rect">
              <a:avLst/>
            </a:prstGeom>
          </p:spPr>
          <p:txBody>
            <a:bodyPr anchor="ctr" rtlCol="false" tIns="50800" lIns="50800" bIns="50800" rIns="50800"/>
            <a:lstStyle/>
            <a:p>
              <a:pPr algn="ctr">
                <a:lnSpc>
                  <a:spcPts val="3640"/>
                </a:lnSpc>
              </a:pPr>
            </a:p>
          </p:txBody>
        </p:sp>
      </p:grpSp>
      <p:sp>
        <p:nvSpPr>
          <p:cNvPr name="TextBox 5" id="5"/>
          <p:cNvSpPr txBox="true"/>
          <p:nvPr/>
        </p:nvSpPr>
        <p:spPr>
          <a:xfrm rot="0">
            <a:off x="3229751" y="694801"/>
            <a:ext cx="11465157" cy="1047750"/>
          </a:xfrm>
          <a:prstGeom prst="rect">
            <a:avLst/>
          </a:prstGeom>
        </p:spPr>
        <p:txBody>
          <a:bodyPr anchor="t" rtlCol="false" tIns="0" lIns="0" bIns="0" rIns="0">
            <a:spAutoFit/>
          </a:bodyPr>
          <a:lstStyle/>
          <a:p>
            <a:pPr algn="ctr">
              <a:lnSpc>
                <a:spcPts val="8400"/>
              </a:lnSpc>
            </a:pPr>
            <a:r>
              <a:rPr lang="en-US" sz="6000">
                <a:solidFill>
                  <a:srgbClr val="FFFFFF"/>
                </a:solidFill>
                <a:latin typeface="Bernoru SemiCondensed"/>
                <a:ea typeface="Bernoru SemiCondensed"/>
                <a:cs typeface="Bernoru SemiCondensed"/>
                <a:sym typeface="Bernoru SemiCondensed"/>
              </a:rPr>
              <a:t>Introduction</a:t>
            </a:r>
          </a:p>
        </p:txBody>
      </p:sp>
      <p:sp>
        <p:nvSpPr>
          <p:cNvPr name="TextBox 6" id="6"/>
          <p:cNvSpPr txBox="true"/>
          <p:nvPr/>
        </p:nvSpPr>
        <p:spPr>
          <a:xfrm rot="0">
            <a:off x="1028700" y="3751591"/>
            <a:ext cx="16230600" cy="4285505"/>
          </a:xfrm>
          <a:prstGeom prst="rect">
            <a:avLst/>
          </a:prstGeom>
        </p:spPr>
        <p:txBody>
          <a:bodyPr anchor="t" rtlCol="false" tIns="0" lIns="0" bIns="0" rIns="0">
            <a:spAutoFit/>
          </a:bodyPr>
          <a:lstStyle/>
          <a:p>
            <a:pPr algn="just" marL="768857" indent="-384429" lvl="1">
              <a:lnSpc>
                <a:spcPts val="5733"/>
              </a:lnSpc>
              <a:buFont typeface="Arial"/>
              <a:buChar char="•"/>
            </a:pPr>
            <a:r>
              <a:rPr lang="en-US" sz="3561">
                <a:solidFill>
                  <a:srgbClr val="000000"/>
                </a:solidFill>
                <a:latin typeface="Canva Sans"/>
                <a:ea typeface="Canva Sans"/>
                <a:cs typeface="Canva Sans"/>
                <a:sym typeface="Canva Sans"/>
              </a:rPr>
              <a:t>Social inclusion is essential for improving well-being</a:t>
            </a:r>
          </a:p>
          <a:p>
            <a:pPr algn="just" marL="768857" indent="-384429" lvl="1">
              <a:lnSpc>
                <a:spcPts val="5733"/>
              </a:lnSpc>
              <a:buFont typeface="Arial"/>
              <a:buChar char="•"/>
            </a:pPr>
            <a:r>
              <a:rPr lang="en-US" sz="3561">
                <a:solidFill>
                  <a:srgbClr val="000000"/>
                </a:solidFill>
                <a:latin typeface="Canva Sans"/>
                <a:ea typeface="Canva Sans"/>
                <a:cs typeface="Canva Sans"/>
                <a:sym typeface="Canva Sans"/>
              </a:rPr>
              <a:t>Disadvantaged groups face challenges in achieving social inclusion</a:t>
            </a:r>
          </a:p>
          <a:p>
            <a:pPr algn="just" marL="768857" indent="-384429" lvl="1">
              <a:lnSpc>
                <a:spcPts val="5733"/>
              </a:lnSpc>
              <a:buFont typeface="Arial"/>
              <a:buChar char="•"/>
            </a:pPr>
            <a:r>
              <a:rPr lang="en-US" sz="3561">
                <a:solidFill>
                  <a:srgbClr val="000000"/>
                </a:solidFill>
                <a:latin typeface="Canva Sans"/>
                <a:ea typeface="Canva Sans"/>
                <a:cs typeface="Canva Sans"/>
                <a:sym typeface="Canva Sans"/>
              </a:rPr>
              <a:t>Equal access to resources, support, and economic opportunities is vital to create a happy society.</a:t>
            </a:r>
          </a:p>
          <a:p>
            <a:pPr algn="just" marL="768857" indent="-384429" lvl="1">
              <a:lnSpc>
                <a:spcPts val="5733"/>
              </a:lnSpc>
              <a:buFont typeface="Arial"/>
              <a:buChar char="•"/>
            </a:pPr>
            <a:r>
              <a:rPr lang="en-US" sz="3561">
                <a:solidFill>
                  <a:srgbClr val="000000"/>
                </a:solidFill>
                <a:latin typeface="Canva Sans"/>
                <a:ea typeface="Canva Sans"/>
                <a:cs typeface="Canva Sans"/>
                <a:sym typeface="Canva Sans"/>
              </a:rPr>
              <a:t>There is a need to explore how social inclusion can enhance happiness for everyone.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E4FD"/>
        </a:solidFill>
      </p:bgPr>
    </p:bg>
    <p:spTree>
      <p:nvGrpSpPr>
        <p:cNvPr id="1" name=""/>
        <p:cNvGrpSpPr/>
        <p:nvPr/>
      </p:nvGrpSpPr>
      <p:grpSpPr>
        <a:xfrm>
          <a:off x="0" y="0"/>
          <a:ext cx="0" cy="0"/>
          <a:chOff x="0" y="0"/>
          <a:chExt cx="0" cy="0"/>
        </a:xfrm>
      </p:grpSpPr>
      <p:grpSp>
        <p:nvGrpSpPr>
          <p:cNvPr name="Group 2" id="2"/>
          <p:cNvGrpSpPr/>
          <p:nvPr/>
        </p:nvGrpSpPr>
        <p:grpSpPr>
          <a:xfrm rot="0">
            <a:off x="1057974" y="658856"/>
            <a:ext cx="16172052" cy="1549872"/>
            <a:chOff x="0" y="0"/>
            <a:chExt cx="4551714" cy="436220"/>
          </a:xfrm>
        </p:grpSpPr>
        <p:sp>
          <p:nvSpPr>
            <p:cNvPr name="Freeform 3" id="3"/>
            <p:cNvSpPr/>
            <p:nvPr/>
          </p:nvSpPr>
          <p:spPr>
            <a:xfrm flipH="false" flipV="false" rot="0">
              <a:off x="0" y="0"/>
              <a:ext cx="4551714" cy="436220"/>
            </a:xfrm>
            <a:custGeom>
              <a:avLst/>
              <a:gdLst/>
              <a:ahLst/>
              <a:cxnLst/>
              <a:rect r="r" b="b" t="t" l="l"/>
              <a:pathLst>
                <a:path h="436220" w="4551714">
                  <a:moveTo>
                    <a:pt x="4348514" y="0"/>
                  </a:moveTo>
                  <a:cubicBezTo>
                    <a:pt x="4460738" y="0"/>
                    <a:pt x="4551714" y="97651"/>
                    <a:pt x="4551714" y="218110"/>
                  </a:cubicBezTo>
                  <a:cubicBezTo>
                    <a:pt x="4551714" y="338569"/>
                    <a:pt x="4460738" y="436220"/>
                    <a:pt x="4348514" y="436220"/>
                  </a:cubicBezTo>
                  <a:lnTo>
                    <a:pt x="203200" y="436220"/>
                  </a:lnTo>
                  <a:cubicBezTo>
                    <a:pt x="90976" y="436220"/>
                    <a:pt x="0" y="338569"/>
                    <a:pt x="0" y="218110"/>
                  </a:cubicBezTo>
                  <a:cubicBezTo>
                    <a:pt x="0" y="97651"/>
                    <a:pt x="90976" y="0"/>
                    <a:pt x="203200" y="0"/>
                  </a:cubicBezTo>
                  <a:close/>
                </a:path>
              </a:pathLst>
            </a:custGeom>
            <a:solidFill>
              <a:srgbClr val="AB5FCF"/>
            </a:solidFill>
          </p:spPr>
        </p:sp>
        <p:sp>
          <p:nvSpPr>
            <p:cNvPr name="TextBox 4" id="4"/>
            <p:cNvSpPr txBox="true"/>
            <p:nvPr/>
          </p:nvSpPr>
          <p:spPr>
            <a:xfrm>
              <a:off x="0" y="-57150"/>
              <a:ext cx="4551714" cy="493370"/>
            </a:xfrm>
            <a:prstGeom prst="rect">
              <a:avLst/>
            </a:prstGeom>
          </p:spPr>
          <p:txBody>
            <a:bodyPr anchor="ctr" rtlCol="false" tIns="50800" lIns="50800" bIns="50800" rIns="50800"/>
            <a:lstStyle/>
            <a:p>
              <a:pPr algn="ctr">
                <a:lnSpc>
                  <a:spcPts val="3640"/>
                </a:lnSpc>
              </a:pPr>
            </a:p>
          </p:txBody>
        </p:sp>
      </p:grpSp>
      <p:sp>
        <p:nvSpPr>
          <p:cNvPr name="Freeform 5" id="5"/>
          <p:cNvSpPr/>
          <p:nvPr/>
        </p:nvSpPr>
        <p:spPr>
          <a:xfrm flipH="false" flipV="false" rot="0">
            <a:off x="14876578" y="-890541"/>
            <a:ext cx="3821969" cy="3099269"/>
          </a:xfrm>
          <a:custGeom>
            <a:avLst/>
            <a:gdLst/>
            <a:ahLst/>
            <a:cxnLst/>
            <a:rect r="r" b="b" t="t" l="l"/>
            <a:pathLst>
              <a:path h="3099269" w="3821969">
                <a:moveTo>
                  <a:pt x="0" y="0"/>
                </a:moveTo>
                <a:lnTo>
                  <a:pt x="3821969" y="0"/>
                </a:lnTo>
                <a:lnTo>
                  <a:pt x="3821969" y="3099269"/>
                </a:lnTo>
                <a:lnTo>
                  <a:pt x="0" y="30992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410547" y="-890779"/>
            <a:ext cx="3821969" cy="3099269"/>
          </a:xfrm>
          <a:custGeom>
            <a:avLst/>
            <a:gdLst/>
            <a:ahLst/>
            <a:cxnLst/>
            <a:rect r="r" b="b" t="t" l="l"/>
            <a:pathLst>
              <a:path h="3099269" w="3821969">
                <a:moveTo>
                  <a:pt x="3821969" y="0"/>
                </a:moveTo>
                <a:lnTo>
                  <a:pt x="0" y="0"/>
                </a:lnTo>
                <a:lnTo>
                  <a:pt x="0" y="3099269"/>
                </a:lnTo>
                <a:lnTo>
                  <a:pt x="3821969" y="3099269"/>
                </a:lnTo>
                <a:lnTo>
                  <a:pt x="382196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411422" y="843242"/>
            <a:ext cx="11465157" cy="1047750"/>
          </a:xfrm>
          <a:prstGeom prst="rect">
            <a:avLst/>
          </a:prstGeom>
        </p:spPr>
        <p:txBody>
          <a:bodyPr anchor="t" rtlCol="false" tIns="0" lIns="0" bIns="0" rIns="0">
            <a:spAutoFit/>
          </a:bodyPr>
          <a:lstStyle/>
          <a:p>
            <a:pPr algn="ctr">
              <a:lnSpc>
                <a:spcPts val="8400"/>
              </a:lnSpc>
            </a:pPr>
            <a:r>
              <a:rPr lang="en-US" sz="6000">
                <a:solidFill>
                  <a:srgbClr val="FFFFFF"/>
                </a:solidFill>
                <a:latin typeface="Bernoru SemiCondensed"/>
                <a:ea typeface="Bernoru SemiCondensed"/>
                <a:cs typeface="Bernoru SemiCondensed"/>
                <a:sym typeface="Bernoru SemiCondensed"/>
              </a:rPr>
              <a:t>Research Objectives</a:t>
            </a:r>
          </a:p>
        </p:txBody>
      </p:sp>
      <p:grpSp>
        <p:nvGrpSpPr>
          <p:cNvPr name="Group 8" id="8"/>
          <p:cNvGrpSpPr/>
          <p:nvPr/>
        </p:nvGrpSpPr>
        <p:grpSpPr>
          <a:xfrm rot="0">
            <a:off x="390707" y="2208728"/>
            <a:ext cx="16868593" cy="1334534"/>
            <a:chOff x="0" y="0"/>
            <a:chExt cx="22491458" cy="1779379"/>
          </a:xfrm>
        </p:grpSpPr>
        <p:grpSp>
          <p:nvGrpSpPr>
            <p:cNvPr name="Group 9" id="9"/>
            <p:cNvGrpSpPr/>
            <p:nvPr/>
          </p:nvGrpSpPr>
          <p:grpSpPr>
            <a:xfrm rot="0">
              <a:off x="0" y="0"/>
              <a:ext cx="1779379" cy="17793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TextBox 12" id="12"/>
            <p:cNvSpPr txBox="true"/>
            <p:nvPr/>
          </p:nvSpPr>
          <p:spPr>
            <a:xfrm rot="0">
              <a:off x="2335819" y="146951"/>
              <a:ext cx="20155639" cy="1437852"/>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000000"/>
                  </a:solidFill>
                  <a:latin typeface="TT Commons Pro"/>
                  <a:ea typeface="TT Commons Pro"/>
                  <a:cs typeface="TT Commons Pro"/>
                  <a:sym typeface="TT Commons Pro"/>
                </a:rPr>
                <a:t>To assess the roles of basic needs, which includes nutrition and medical care, water and sanitation, housing and safety in enhancing happiness. </a:t>
              </a:r>
            </a:p>
          </p:txBody>
        </p:sp>
        <p:sp>
          <p:nvSpPr>
            <p:cNvPr name="TextBox 13" id="13"/>
            <p:cNvSpPr txBox="true"/>
            <p:nvPr/>
          </p:nvSpPr>
          <p:spPr>
            <a:xfrm rot="0">
              <a:off x="252514" y="61226"/>
              <a:ext cx="1274351" cy="1352550"/>
            </a:xfrm>
            <a:prstGeom prst="rect">
              <a:avLst/>
            </a:prstGeom>
          </p:spPr>
          <p:txBody>
            <a:bodyPr anchor="t" rtlCol="false" tIns="0" lIns="0" bIns="0" rIns="0">
              <a:spAutoFit/>
            </a:bodyPr>
            <a:lstStyle/>
            <a:p>
              <a:pPr algn="ctr">
                <a:lnSpc>
                  <a:spcPts val="8400"/>
                </a:lnSpc>
              </a:pPr>
              <a:r>
                <a:rPr lang="en-US" sz="6000">
                  <a:solidFill>
                    <a:srgbClr val="000000"/>
                  </a:solidFill>
                  <a:latin typeface="Bernoru SemiCondensed"/>
                  <a:ea typeface="Bernoru SemiCondensed"/>
                  <a:cs typeface="Bernoru SemiCondensed"/>
                  <a:sym typeface="Bernoru SemiCondensed"/>
                </a:rPr>
                <a:t>1</a:t>
              </a:r>
            </a:p>
          </p:txBody>
        </p:sp>
      </p:grpSp>
      <p:grpSp>
        <p:nvGrpSpPr>
          <p:cNvPr name="Group 14" id="14"/>
          <p:cNvGrpSpPr/>
          <p:nvPr/>
        </p:nvGrpSpPr>
        <p:grpSpPr>
          <a:xfrm rot="0">
            <a:off x="390707" y="3714712"/>
            <a:ext cx="16839320" cy="1334534"/>
            <a:chOff x="0" y="0"/>
            <a:chExt cx="22452426" cy="1779379"/>
          </a:xfrm>
        </p:grpSpPr>
        <p:grpSp>
          <p:nvGrpSpPr>
            <p:cNvPr name="Group 15" id="15"/>
            <p:cNvGrpSpPr/>
            <p:nvPr/>
          </p:nvGrpSpPr>
          <p:grpSpPr>
            <a:xfrm rot="0">
              <a:off x="0" y="0"/>
              <a:ext cx="1779379" cy="177937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TextBox 18" id="18"/>
            <p:cNvSpPr txBox="true"/>
            <p:nvPr/>
          </p:nvSpPr>
          <p:spPr>
            <a:xfrm rot="0">
              <a:off x="2335819" y="146951"/>
              <a:ext cx="20116607" cy="1437852"/>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TT Commons Pro"/>
                  <a:ea typeface="TT Commons Pro"/>
                  <a:cs typeface="TT Commons Pro"/>
                  <a:sym typeface="TT Commons Pro"/>
                </a:rPr>
                <a:t>To examine the impact of well-being foundations such as basic education, information and communication, health and environmental quality on happiness. </a:t>
              </a:r>
            </a:p>
          </p:txBody>
        </p:sp>
        <p:sp>
          <p:nvSpPr>
            <p:cNvPr name="TextBox 19" id="19"/>
            <p:cNvSpPr txBox="true"/>
            <p:nvPr/>
          </p:nvSpPr>
          <p:spPr>
            <a:xfrm rot="0">
              <a:off x="252514" y="61226"/>
              <a:ext cx="1274351" cy="1352550"/>
            </a:xfrm>
            <a:prstGeom prst="rect">
              <a:avLst/>
            </a:prstGeom>
          </p:spPr>
          <p:txBody>
            <a:bodyPr anchor="t" rtlCol="false" tIns="0" lIns="0" bIns="0" rIns="0">
              <a:spAutoFit/>
            </a:bodyPr>
            <a:lstStyle/>
            <a:p>
              <a:pPr algn="ctr">
                <a:lnSpc>
                  <a:spcPts val="8400"/>
                </a:lnSpc>
              </a:pPr>
              <a:r>
                <a:rPr lang="en-US" sz="6000">
                  <a:solidFill>
                    <a:srgbClr val="000000"/>
                  </a:solidFill>
                  <a:latin typeface="Bernoru SemiCondensed"/>
                  <a:ea typeface="Bernoru SemiCondensed"/>
                  <a:cs typeface="Bernoru SemiCondensed"/>
                  <a:sym typeface="Bernoru SemiCondensed"/>
                </a:rPr>
                <a:t>2</a:t>
              </a:r>
            </a:p>
          </p:txBody>
        </p:sp>
      </p:grpSp>
      <p:grpSp>
        <p:nvGrpSpPr>
          <p:cNvPr name="Group 20" id="20"/>
          <p:cNvGrpSpPr/>
          <p:nvPr/>
        </p:nvGrpSpPr>
        <p:grpSpPr>
          <a:xfrm rot="0">
            <a:off x="390707" y="5220697"/>
            <a:ext cx="16839320" cy="1334534"/>
            <a:chOff x="0" y="0"/>
            <a:chExt cx="22452426" cy="1779379"/>
          </a:xfrm>
        </p:grpSpPr>
        <p:grpSp>
          <p:nvGrpSpPr>
            <p:cNvPr name="Group 21" id="21"/>
            <p:cNvGrpSpPr/>
            <p:nvPr/>
          </p:nvGrpSpPr>
          <p:grpSpPr>
            <a:xfrm rot="0">
              <a:off x="0" y="0"/>
              <a:ext cx="1779379" cy="177937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23" id="23"/>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TextBox 24" id="24"/>
            <p:cNvSpPr txBox="true"/>
            <p:nvPr/>
          </p:nvSpPr>
          <p:spPr>
            <a:xfrm rot="0">
              <a:off x="2335819" y="146951"/>
              <a:ext cx="20116607" cy="1437852"/>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TT Commons Pro"/>
                  <a:ea typeface="TT Commons Pro"/>
                  <a:cs typeface="TT Commons Pro"/>
                  <a:sym typeface="TT Commons Pro"/>
                </a:rPr>
                <a:t>To investigate how opportunities’ aspects such as rights and voice, freedom and choice, an inclusive society and access to advanced education influence happiness. </a:t>
              </a:r>
            </a:p>
          </p:txBody>
        </p:sp>
        <p:sp>
          <p:nvSpPr>
            <p:cNvPr name="TextBox 25" id="25"/>
            <p:cNvSpPr txBox="true"/>
            <p:nvPr/>
          </p:nvSpPr>
          <p:spPr>
            <a:xfrm rot="0">
              <a:off x="252514" y="61226"/>
              <a:ext cx="1274351" cy="1352550"/>
            </a:xfrm>
            <a:prstGeom prst="rect">
              <a:avLst/>
            </a:prstGeom>
          </p:spPr>
          <p:txBody>
            <a:bodyPr anchor="t" rtlCol="false" tIns="0" lIns="0" bIns="0" rIns="0">
              <a:spAutoFit/>
            </a:bodyPr>
            <a:lstStyle/>
            <a:p>
              <a:pPr algn="ctr">
                <a:lnSpc>
                  <a:spcPts val="8400"/>
                </a:lnSpc>
              </a:pPr>
              <a:r>
                <a:rPr lang="en-US" sz="6000">
                  <a:solidFill>
                    <a:srgbClr val="000000"/>
                  </a:solidFill>
                  <a:latin typeface="Bernoru SemiCondensed"/>
                  <a:ea typeface="Bernoru SemiCondensed"/>
                  <a:cs typeface="Bernoru SemiCondensed"/>
                  <a:sym typeface="Bernoru SemiCondensed"/>
                </a:rPr>
                <a:t>3</a:t>
              </a:r>
            </a:p>
          </p:txBody>
        </p:sp>
      </p:grpSp>
      <p:grpSp>
        <p:nvGrpSpPr>
          <p:cNvPr name="Group 26" id="26"/>
          <p:cNvGrpSpPr/>
          <p:nvPr/>
        </p:nvGrpSpPr>
        <p:grpSpPr>
          <a:xfrm rot="0">
            <a:off x="390707" y="6864551"/>
            <a:ext cx="16839320" cy="1334534"/>
            <a:chOff x="0" y="0"/>
            <a:chExt cx="22452426" cy="1779379"/>
          </a:xfrm>
        </p:grpSpPr>
        <p:grpSp>
          <p:nvGrpSpPr>
            <p:cNvPr name="Group 27" id="27"/>
            <p:cNvGrpSpPr/>
            <p:nvPr/>
          </p:nvGrpSpPr>
          <p:grpSpPr>
            <a:xfrm rot="0">
              <a:off x="0" y="0"/>
              <a:ext cx="1779379" cy="177937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29" id="29"/>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TextBox 30" id="30"/>
            <p:cNvSpPr txBox="true"/>
            <p:nvPr/>
          </p:nvSpPr>
          <p:spPr>
            <a:xfrm rot="0">
              <a:off x="2335819" y="232465"/>
              <a:ext cx="20116607" cy="1437852"/>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TT Commons Pro"/>
                  <a:ea typeface="TT Commons Pro"/>
                  <a:cs typeface="TT Commons Pro"/>
                  <a:sym typeface="TT Commons Pro"/>
                </a:rPr>
                <a:t>To identify which social inclusion indicators significantly affect nations with different Human Development Index (HDI) levels. </a:t>
              </a:r>
            </a:p>
          </p:txBody>
        </p:sp>
        <p:sp>
          <p:nvSpPr>
            <p:cNvPr name="TextBox 31" id="31"/>
            <p:cNvSpPr txBox="true"/>
            <p:nvPr/>
          </p:nvSpPr>
          <p:spPr>
            <a:xfrm rot="0">
              <a:off x="252514" y="61226"/>
              <a:ext cx="1274351" cy="1352550"/>
            </a:xfrm>
            <a:prstGeom prst="rect">
              <a:avLst/>
            </a:prstGeom>
          </p:spPr>
          <p:txBody>
            <a:bodyPr anchor="t" rtlCol="false" tIns="0" lIns="0" bIns="0" rIns="0">
              <a:spAutoFit/>
            </a:bodyPr>
            <a:lstStyle/>
            <a:p>
              <a:pPr algn="ctr">
                <a:lnSpc>
                  <a:spcPts val="8400"/>
                </a:lnSpc>
              </a:pPr>
              <a:r>
                <a:rPr lang="en-US" sz="6000">
                  <a:solidFill>
                    <a:srgbClr val="000000"/>
                  </a:solidFill>
                  <a:latin typeface="Bernoru SemiCondensed"/>
                  <a:ea typeface="Bernoru SemiCondensed"/>
                  <a:cs typeface="Bernoru SemiCondensed"/>
                  <a:sym typeface="Bernoru SemiCondensed"/>
                </a:rPr>
                <a:t>4</a:t>
              </a:r>
            </a:p>
          </p:txBody>
        </p:sp>
      </p:grpSp>
      <p:grpSp>
        <p:nvGrpSpPr>
          <p:cNvPr name="Group 32" id="32"/>
          <p:cNvGrpSpPr/>
          <p:nvPr/>
        </p:nvGrpSpPr>
        <p:grpSpPr>
          <a:xfrm rot="0">
            <a:off x="390707" y="8370535"/>
            <a:ext cx="16868593" cy="1334534"/>
            <a:chOff x="0" y="0"/>
            <a:chExt cx="22491458" cy="1779379"/>
          </a:xfrm>
        </p:grpSpPr>
        <p:grpSp>
          <p:nvGrpSpPr>
            <p:cNvPr name="Group 33" id="33"/>
            <p:cNvGrpSpPr/>
            <p:nvPr/>
          </p:nvGrpSpPr>
          <p:grpSpPr>
            <a:xfrm rot="0">
              <a:off x="0" y="0"/>
              <a:ext cx="1779379" cy="1779379"/>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35" id="35"/>
              <p:cNvSpPr txBox="true"/>
              <p:nvPr/>
            </p:nvSpPr>
            <p:spPr>
              <a:xfrm>
                <a:off x="76200" y="19050"/>
                <a:ext cx="660400" cy="717550"/>
              </a:xfrm>
              <a:prstGeom prst="rect">
                <a:avLst/>
              </a:prstGeom>
            </p:spPr>
            <p:txBody>
              <a:bodyPr anchor="ctr" rtlCol="false" tIns="50800" lIns="50800" bIns="50800" rIns="50800"/>
              <a:lstStyle/>
              <a:p>
                <a:pPr algn="ctr">
                  <a:lnSpc>
                    <a:spcPts val="3640"/>
                  </a:lnSpc>
                </a:pPr>
              </a:p>
            </p:txBody>
          </p:sp>
        </p:grpSp>
        <p:sp>
          <p:nvSpPr>
            <p:cNvPr name="TextBox 36" id="36"/>
            <p:cNvSpPr txBox="true"/>
            <p:nvPr/>
          </p:nvSpPr>
          <p:spPr>
            <a:xfrm rot="0">
              <a:off x="2335819" y="146951"/>
              <a:ext cx="20155639" cy="1437852"/>
            </a:xfrm>
            <a:prstGeom prst="rect">
              <a:avLst/>
            </a:prstGeom>
          </p:spPr>
          <p:txBody>
            <a:bodyPr anchor="t" rtlCol="false" tIns="0" lIns="0" bIns="0" rIns="0">
              <a:spAutoFit/>
            </a:bodyPr>
            <a:lstStyle/>
            <a:p>
              <a:pPr algn="l">
                <a:lnSpc>
                  <a:spcPts val="4480"/>
                </a:lnSpc>
                <a:spcBef>
                  <a:spcPct val="0"/>
                </a:spcBef>
              </a:pPr>
              <a:r>
                <a:rPr lang="en-US" sz="3200">
                  <a:solidFill>
                    <a:srgbClr val="000000"/>
                  </a:solidFill>
                  <a:latin typeface="TT Commons Pro"/>
                  <a:ea typeface="TT Commons Pro"/>
                  <a:cs typeface="TT Commons Pro"/>
                  <a:sym typeface="TT Commons Pro"/>
                </a:rPr>
                <a:t>To analyse the relationship between social inclusion and happiness using the life ladder scores across countries over time.</a:t>
              </a:r>
            </a:p>
          </p:txBody>
        </p:sp>
        <p:sp>
          <p:nvSpPr>
            <p:cNvPr name="TextBox 37" id="37"/>
            <p:cNvSpPr txBox="true"/>
            <p:nvPr/>
          </p:nvSpPr>
          <p:spPr>
            <a:xfrm rot="0">
              <a:off x="252514" y="61226"/>
              <a:ext cx="1274351" cy="1352550"/>
            </a:xfrm>
            <a:prstGeom prst="rect">
              <a:avLst/>
            </a:prstGeom>
          </p:spPr>
          <p:txBody>
            <a:bodyPr anchor="t" rtlCol="false" tIns="0" lIns="0" bIns="0" rIns="0">
              <a:spAutoFit/>
            </a:bodyPr>
            <a:lstStyle/>
            <a:p>
              <a:pPr algn="ctr">
                <a:lnSpc>
                  <a:spcPts val="8400"/>
                </a:lnSpc>
              </a:pPr>
              <a:r>
                <a:rPr lang="en-US" sz="6000">
                  <a:solidFill>
                    <a:srgbClr val="000000"/>
                  </a:solidFill>
                  <a:latin typeface="Bernoru SemiCondensed"/>
                  <a:ea typeface="Bernoru SemiCondensed"/>
                  <a:cs typeface="Bernoru SemiCondensed"/>
                  <a:sym typeface="Bernoru SemiCondensed"/>
                </a:rPr>
                <a:t>5</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5E4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0"/>
          <a:ext cx="18288000" cy="10287000"/>
        </p:xfrm>
        <a:graphic>
          <a:graphicData uri="http://schemas.openxmlformats.org/drawingml/2006/table">
            <a:tbl>
              <a:tblPr/>
              <a:tblGrid>
                <a:gridCol w="4464354"/>
                <a:gridCol w="4679646"/>
                <a:gridCol w="4792275"/>
                <a:gridCol w="4351725"/>
              </a:tblGrid>
              <a:tr h="865257">
                <a:tc>
                  <a:txBody>
                    <a:bodyPr anchor="t" rtlCol="false"/>
                    <a:lstStyle/>
                    <a:p>
                      <a:pPr algn="ctr">
                        <a:lnSpc>
                          <a:spcPts val="3359"/>
                        </a:lnSpc>
                        <a:defRPr/>
                      </a:pPr>
                      <a:r>
                        <a:rPr lang="en-US" sz="2400" b="true">
                          <a:solidFill>
                            <a:srgbClr val="000000"/>
                          </a:solidFill>
                          <a:latin typeface="Open Sans Bold"/>
                          <a:ea typeface="Open Sans Bold"/>
                          <a:cs typeface="Open Sans Bold"/>
                          <a:sym typeface="Open Sans Bold"/>
                        </a:rPr>
                        <a:t>Title of the Articles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Open Sans Bold"/>
                          <a:ea typeface="Open Sans Bold"/>
                          <a:cs typeface="Open Sans Bold"/>
                          <a:sym typeface="Open Sans Bold"/>
                        </a:rPr>
                        <a:t>Objective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Open Sans Bold"/>
                          <a:ea typeface="Open Sans Bold"/>
                          <a:cs typeface="Open Sans Bold"/>
                          <a:sym typeface="Open Sans Bold"/>
                        </a:rPr>
                        <a:t>Methodology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Open Sans Bold"/>
                          <a:ea typeface="Open Sans Bold"/>
                          <a:cs typeface="Open Sans Bold"/>
                          <a:sym typeface="Open Sans Bold"/>
                        </a:rPr>
                        <a:t>Findings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123813">
                <a:tc>
                  <a:txBody>
                    <a:bodyPr anchor="t" rtlCol="false"/>
                    <a:lstStyle/>
                    <a:p>
                      <a:pPr algn="just">
                        <a:lnSpc>
                          <a:spcPts val="2520"/>
                        </a:lnSpc>
                        <a:defRPr/>
                      </a:pPr>
                      <a:r>
                        <a:rPr lang="en-US" sz="1800" b="true">
                          <a:solidFill>
                            <a:srgbClr val="000000"/>
                          </a:solidFill>
                          <a:latin typeface="Open Sans Bold"/>
                          <a:ea typeface="Open Sans Bold"/>
                          <a:cs typeface="Open Sans Bold"/>
                          <a:sym typeface="Open Sans Bold"/>
                        </a:rPr>
                        <a:t>Developing Thai Happiness Index ​​(Senasu et al., 2019)​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To develop a national happiness index to assess the happiness level of Thai people and explore related issues.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Data were collected across 13 Thai provinces using stratified multi-stage and simple random sampling, and the Alkire-Foster method was used to create the Thai Happiness Index ranging from 0 to 1.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The 2017 Thai Happiness Index (THaI0) was 0.506, with 14.6% of the population happy and 85.5% not yet happy. The index supports national well-being policies and can be adapted for other countries.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38671">
                <a:tc>
                  <a:txBody>
                    <a:bodyPr anchor="t" rtlCol="false"/>
                    <a:lstStyle/>
                    <a:p>
                      <a:pPr algn="just">
                        <a:lnSpc>
                          <a:spcPts val="2520"/>
                        </a:lnSpc>
                        <a:defRPr/>
                      </a:pPr>
                      <a:r>
                        <a:rPr lang="en-US" sz="1800" b="true">
                          <a:solidFill>
                            <a:srgbClr val="000000"/>
                          </a:solidFill>
                          <a:latin typeface="Open Sans Bold"/>
                          <a:ea typeface="Open Sans Bold"/>
                          <a:cs typeface="Open Sans Bold"/>
                          <a:sym typeface="Open Sans Bold"/>
                        </a:rPr>
                        <a:t>Macro Socio-Economic Factors that Affect the Happiness Index in Indonesia ​​(Sihombing, 2022)​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To identify the macro socio-economic factors that influence the Happiness Index in Indonesia.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Panel data regression analysis was employed, with the fixed effects model being the best fit. The model was transformed into the white cross-section GLS model to address heteroscedasticity and autocorrelation issues.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Gini ratio, poverty, and unemployment negatively affect happiness, while HDI, per capita expenditure, and economic growth positively impact happiness.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838671">
                <a:tc>
                  <a:txBody>
                    <a:bodyPr anchor="t" rtlCol="false"/>
                    <a:lstStyle/>
                    <a:p>
                      <a:pPr algn="just">
                        <a:lnSpc>
                          <a:spcPts val="2520"/>
                        </a:lnSpc>
                        <a:defRPr/>
                      </a:pPr>
                      <a:r>
                        <a:rPr lang="en-US" sz="1800" b="true">
                          <a:solidFill>
                            <a:srgbClr val="000000"/>
                          </a:solidFill>
                          <a:latin typeface="Open Sans Bold"/>
                          <a:ea typeface="Open Sans Bold"/>
                          <a:cs typeface="Open Sans Bold"/>
                          <a:sym typeface="Open Sans Bold"/>
                        </a:rPr>
                        <a:t>Investigating the determinants of happiness index in EU-27 countries: a quantile regression approach ​​(Akgun et al., 2023)​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To examine the determinants of happiness in EU-27 countries, focusing on macroeconomic factors and labour market conditions.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The study uses panel data from the Eurostat, World Bank, and World Happiness Reports, employing ordinary least squares (OLS) and quantile regression models to analyse data from 27 EU countries across eight time points.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Taxes and inflation positively affect happiness, while employment has a negative impact. Financial inclusion’s effect varies by income, and GDP boosts happiness mainly in wealthier countries.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710849">
                <a:tc>
                  <a:txBody>
                    <a:bodyPr anchor="t" rtlCol="false"/>
                    <a:lstStyle/>
                    <a:p>
                      <a:pPr algn="just">
                        <a:lnSpc>
                          <a:spcPts val="2520"/>
                        </a:lnSpc>
                        <a:defRPr/>
                      </a:pPr>
                      <a:r>
                        <a:rPr lang="en-US" sz="1800" b="true">
                          <a:solidFill>
                            <a:srgbClr val="000000"/>
                          </a:solidFill>
                          <a:latin typeface="Open Sans Bold"/>
                          <a:ea typeface="Open Sans Bold"/>
                          <a:cs typeface="Open Sans Bold"/>
                          <a:sym typeface="Open Sans Bold"/>
                        </a:rPr>
                        <a:t>Social Inclusion Attitude, an Insight among Teachers from Disadvantaged Areas ​​(Mares et al., 2024)​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To explore the perspectives of teachers in disadvantaged rural high schools and identify models and future strategies for support.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The research utilized a 23-item questionnaire administered online to teachers in the North-East region of Romania, with responses analysed using the SPSS software.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The findings show that most teachers are interested in social inclusion but lack practical experience and find working with families challenging.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909738">
                <a:tc>
                  <a:txBody>
                    <a:bodyPr anchor="t" rtlCol="false"/>
                    <a:lstStyle/>
                    <a:p>
                      <a:pPr algn="just">
                        <a:lnSpc>
                          <a:spcPts val="2520"/>
                        </a:lnSpc>
                        <a:defRPr/>
                      </a:pPr>
                      <a:r>
                        <a:rPr lang="en-US" sz="1800" b="true">
                          <a:solidFill>
                            <a:srgbClr val="000000"/>
                          </a:solidFill>
                          <a:latin typeface="Open Sans Bold"/>
                          <a:ea typeface="Open Sans Bold"/>
                          <a:cs typeface="Open Sans Bold"/>
                          <a:sym typeface="Open Sans Bold"/>
                        </a:rPr>
                        <a:t>Social exclusion reduces happiness by creating expectations of future rejection ​​(Sjåstad et al., 2021)​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To understand how social exclusion lowers happiness by making people expect future rejection, and to see how a sense of belonging can reduce this effect.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Participants were assigned to social exclusion or inclusion scenarios via a guided imagination task and measured on exclusion, future rejection expectations, and happiness using self-reported scales.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2239"/>
                        </a:lnSpc>
                        <a:defRPr/>
                      </a:pPr>
                      <a:r>
                        <a:rPr lang="en-US" sz="1599">
                          <a:solidFill>
                            <a:srgbClr val="000000"/>
                          </a:solidFill>
                          <a:latin typeface="Open Sans"/>
                          <a:ea typeface="Open Sans"/>
                          <a:cs typeface="Open Sans"/>
                          <a:sym typeface="Open Sans"/>
                        </a:rPr>
                        <a:t>Social exclusion has a long-term negative impact on happiness, largely due to the anticipation of further rejection which worsens mental health.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E4FD"/>
        </a:solidFill>
      </p:bgPr>
    </p:bg>
    <p:spTree>
      <p:nvGrpSpPr>
        <p:cNvPr id="1" name=""/>
        <p:cNvGrpSpPr/>
        <p:nvPr/>
      </p:nvGrpSpPr>
      <p:grpSpPr>
        <a:xfrm>
          <a:off x="0" y="0"/>
          <a:ext cx="0" cy="0"/>
          <a:chOff x="0" y="0"/>
          <a:chExt cx="0" cy="0"/>
        </a:xfrm>
      </p:grpSpPr>
      <p:grpSp>
        <p:nvGrpSpPr>
          <p:cNvPr name="Group 2" id="2"/>
          <p:cNvGrpSpPr/>
          <p:nvPr/>
        </p:nvGrpSpPr>
        <p:grpSpPr>
          <a:xfrm rot="0">
            <a:off x="608470" y="1852837"/>
            <a:ext cx="17017365" cy="7877082"/>
            <a:chOff x="0" y="0"/>
            <a:chExt cx="4481940" cy="2074622"/>
          </a:xfrm>
        </p:grpSpPr>
        <p:sp>
          <p:nvSpPr>
            <p:cNvPr name="Freeform 3" id="3"/>
            <p:cNvSpPr/>
            <p:nvPr/>
          </p:nvSpPr>
          <p:spPr>
            <a:xfrm flipH="false" flipV="false" rot="0">
              <a:off x="0" y="0"/>
              <a:ext cx="4481940" cy="2074622"/>
            </a:xfrm>
            <a:custGeom>
              <a:avLst/>
              <a:gdLst/>
              <a:ahLst/>
              <a:cxnLst/>
              <a:rect r="r" b="b" t="t" l="l"/>
              <a:pathLst>
                <a:path h="2074622" w="4481940">
                  <a:moveTo>
                    <a:pt x="23202" y="0"/>
                  </a:moveTo>
                  <a:lnTo>
                    <a:pt x="4458738" y="0"/>
                  </a:lnTo>
                  <a:cubicBezTo>
                    <a:pt x="4464891" y="0"/>
                    <a:pt x="4470793" y="2444"/>
                    <a:pt x="4475144" y="6796"/>
                  </a:cubicBezTo>
                  <a:cubicBezTo>
                    <a:pt x="4479496" y="11147"/>
                    <a:pt x="4481940" y="17048"/>
                    <a:pt x="4481940" y="23202"/>
                  </a:cubicBezTo>
                  <a:lnTo>
                    <a:pt x="4481940" y="2051420"/>
                  </a:lnTo>
                  <a:cubicBezTo>
                    <a:pt x="4481940" y="2057574"/>
                    <a:pt x="4479496" y="2063475"/>
                    <a:pt x="4475144" y="2067827"/>
                  </a:cubicBezTo>
                  <a:cubicBezTo>
                    <a:pt x="4470793" y="2072178"/>
                    <a:pt x="4464891" y="2074622"/>
                    <a:pt x="4458738" y="2074622"/>
                  </a:cubicBezTo>
                  <a:lnTo>
                    <a:pt x="23202" y="2074622"/>
                  </a:lnTo>
                  <a:cubicBezTo>
                    <a:pt x="17048" y="2074622"/>
                    <a:pt x="11147" y="2072178"/>
                    <a:pt x="6796" y="2067827"/>
                  </a:cubicBezTo>
                  <a:cubicBezTo>
                    <a:pt x="2444" y="2063475"/>
                    <a:pt x="0" y="2057574"/>
                    <a:pt x="0" y="2051420"/>
                  </a:cubicBezTo>
                  <a:lnTo>
                    <a:pt x="0" y="23202"/>
                  </a:lnTo>
                  <a:cubicBezTo>
                    <a:pt x="0" y="17048"/>
                    <a:pt x="2444" y="11147"/>
                    <a:pt x="6796" y="6796"/>
                  </a:cubicBezTo>
                  <a:cubicBezTo>
                    <a:pt x="11147" y="2444"/>
                    <a:pt x="17048" y="0"/>
                    <a:pt x="23202" y="0"/>
                  </a:cubicBezTo>
                  <a:close/>
                </a:path>
              </a:pathLst>
            </a:custGeom>
            <a:solidFill>
              <a:srgbClr val="000000">
                <a:alpha val="0"/>
              </a:srgbClr>
            </a:solidFill>
            <a:ln w="38100" cap="rnd">
              <a:solidFill>
                <a:srgbClr val="0EA8A4"/>
              </a:solidFill>
              <a:prstDash val="solid"/>
              <a:round/>
            </a:ln>
          </p:spPr>
        </p:sp>
        <p:sp>
          <p:nvSpPr>
            <p:cNvPr name="TextBox 4" id="4"/>
            <p:cNvSpPr txBox="true"/>
            <p:nvPr/>
          </p:nvSpPr>
          <p:spPr>
            <a:xfrm>
              <a:off x="0" y="-57150"/>
              <a:ext cx="4481940" cy="2131772"/>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0">
            <a:off x="4688390" y="302965"/>
            <a:ext cx="8857526" cy="1549872"/>
            <a:chOff x="0" y="0"/>
            <a:chExt cx="2493000" cy="436220"/>
          </a:xfrm>
        </p:grpSpPr>
        <p:sp>
          <p:nvSpPr>
            <p:cNvPr name="Freeform 6" id="6"/>
            <p:cNvSpPr/>
            <p:nvPr/>
          </p:nvSpPr>
          <p:spPr>
            <a:xfrm flipH="false" flipV="false" rot="0">
              <a:off x="0" y="0"/>
              <a:ext cx="2493000" cy="436220"/>
            </a:xfrm>
            <a:custGeom>
              <a:avLst/>
              <a:gdLst/>
              <a:ahLst/>
              <a:cxnLst/>
              <a:rect r="r" b="b" t="t" l="l"/>
              <a:pathLst>
                <a:path h="436220" w="2493000">
                  <a:moveTo>
                    <a:pt x="2289800" y="0"/>
                  </a:moveTo>
                  <a:cubicBezTo>
                    <a:pt x="2402024" y="0"/>
                    <a:pt x="2493000" y="97651"/>
                    <a:pt x="2493000" y="218110"/>
                  </a:cubicBezTo>
                  <a:cubicBezTo>
                    <a:pt x="2493000" y="338569"/>
                    <a:pt x="2402024" y="436220"/>
                    <a:pt x="2289800" y="436220"/>
                  </a:cubicBezTo>
                  <a:lnTo>
                    <a:pt x="203200" y="436220"/>
                  </a:lnTo>
                  <a:cubicBezTo>
                    <a:pt x="90976" y="436220"/>
                    <a:pt x="0" y="338569"/>
                    <a:pt x="0" y="218110"/>
                  </a:cubicBezTo>
                  <a:cubicBezTo>
                    <a:pt x="0" y="97651"/>
                    <a:pt x="90976" y="0"/>
                    <a:pt x="203200" y="0"/>
                  </a:cubicBezTo>
                  <a:close/>
                </a:path>
              </a:pathLst>
            </a:custGeom>
            <a:solidFill>
              <a:srgbClr val="AB5FCF"/>
            </a:solidFill>
          </p:spPr>
        </p:sp>
        <p:sp>
          <p:nvSpPr>
            <p:cNvPr name="TextBox 7" id="7"/>
            <p:cNvSpPr txBox="true"/>
            <p:nvPr/>
          </p:nvSpPr>
          <p:spPr>
            <a:xfrm>
              <a:off x="0" y="-57150"/>
              <a:ext cx="2493000" cy="493370"/>
            </a:xfrm>
            <a:prstGeom prst="rect">
              <a:avLst/>
            </a:prstGeom>
          </p:spPr>
          <p:txBody>
            <a:bodyPr anchor="ctr" rtlCol="false" tIns="50800" lIns="50800" bIns="50800" rIns="50800"/>
            <a:lstStyle/>
            <a:p>
              <a:pPr algn="ctr">
                <a:lnSpc>
                  <a:spcPts val="3640"/>
                </a:lnSpc>
              </a:pPr>
            </a:p>
          </p:txBody>
        </p:sp>
      </p:grpSp>
      <p:sp>
        <p:nvSpPr>
          <p:cNvPr name="TextBox 8" id="8"/>
          <p:cNvSpPr txBox="true"/>
          <p:nvPr/>
        </p:nvSpPr>
        <p:spPr>
          <a:xfrm rot="0">
            <a:off x="5206455" y="487351"/>
            <a:ext cx="7875090" cy="1047750"/>
          </a:xfrm>
          <a:prstGeom prst="rect">
            <a:avLst/>
          </a:prstGeom>
        </p:spPr>
        <p:txBody>
          <a:bodyPr anchor="t" rtlCol="false" tIns="0" lIns="0" bIns="0" rIns="0">
            <a:spAutoFit/>
          </a:bodyPr>
          <a:lstStyle/>
          <a:p>
            <a:pPr algn="ctr">
              <a:lnSpc>
                <a:spcPts val="8400"/>
              </a:lnSpc>
            </a:pPr>
            <a:r>
              <a:rPr lang="en-US" sz="6000">
                <a:solidFill>
                  <a:srgbClr val="FFFFFF"/>
                </a:solidFill>
                <a:latin typeface="Bernoru SemiCondensed"/>
                <a:ea typeface="Bernoru SemiCondensed"/>
                <a:cs typeface="Bernoru SemiCondensed"/>
                <a:sym typeface="Bernoru SemiCondensed"/>
              </a:rPr>
              <a:t>Nature of Variables</a:t>
            </a:r>
          </a:p>
        </p:txBody>
      </p:sp>
      <p:sp>
        <p:nvSpPr>
          <p:cNvPr name="Freeform 9" id="9"/>
          <p:cNvSpPr/>
          <p:nvPr/>
        </p:nvSpPr>
        <p:spPr>
          <a:xfrm flipH="true" flipV="false" rot="0">
            <a:off x="15219650" y="7323892"/>
            <a:ext cx="3623851" cy="3544785"/>
          </a:xfrm>
          <a:custGeom>
            <a:avLst/>
            <a:gdLst/>
            <a:ahLst/>
            <a:cxnLst/>
            <a:rect r="r" b="b" t="t" l="l"/>
            <a:pathLst>
              <a:path h="3544785" w="3623851">
                <a:moveTo>
                  <a:pt x="3623851" y="0"/>
                </a:moveTo>
                <a:lnTo>
                  <a:pt x="0" y="0"/>
                </a:lnTo>
                <a:lnTo>
                  <a:pt x="0" y="3544786"/>
                </a:lnTo>
                <a:lnTo>
                  <a:pt x="3623851" y="3544786"/>
                </a:lnTo>
                <a:lnTo>
                  <a:pt x="362385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0">
            <a:off x="426232" y="302965"/>
            <a:ext cx="1759290" cy="3302421"/>
          </a:xfrm>
          <a:custGeom>
            <a:avLst/>
            <a:gdLst/>
            <a:ahLst/>
            <a:cxnLst/>
            <a:rect r="r" b="b" t="t" l="l"/>
            <a:pathLst>
              <a:path h="3302421" w="1759290">
                <a:moveTo>
                  <a:pt x="1759290" y="0"/>
                </a:moveTo>
                <a:lnTo>
                  <a:pt x="0" y="0"/>
                </a:lnTo>
                <a:lnTo>
                  <a:pt x="0" y="3302422"/>
                </a:lnTo>
                <a:lnTo>
                  <a:pt x="1759290" y="3302422"/>
                </a:lnTo>
                <a:lnTo>
                  <a:pt x="17592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957998"/>
            <a:ext cx="2270765" cy="3260889"/>
          </a:xfrm>
          <a:custGeom>
            <a:avLst/>
            <a:gdLst/>
            <a:ahLst/>
            <a:cxnLst/>
            <a:rect r="r" b="b" t="t" l="l"/>
            <a:pathLst>
              <a:path h="3260889" w="2270765">
                <a:moveTo>
                  <a:pt x="0" y="0"/>
                </a:moveTo>
                <a:lnTo>
                  <a:pt x="2270765" y="0"/>
                </a:lnTo>
                <a:lnTo>
                  <a:pt x="2270765" y="3260890"/>
                </a:lnTo>
                <a:lnTo>
                  <a:pt x="0" y="32608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388791" y="678661"/>
            <a:ext cx="4113455" cy="2632611"/>
          </a:xfrm>
          <a:custGeom>
            <a:avLst/>
            <a:gdLst/>
            <a:ahLst/>
            <a:cxnLst/>
            <a:rect r="r" b="b" t="t" l="l"/>
            <a:pathLst>
              <a:path h="2632611" w="4113455">
                <a:moveTo>
                  <a:pt x="0" y="0"/>
                </a:moveTo>
                <a:lnTo>
                  <a:pt x="4113455" y="0"/>
                </a:lnTo>
                <a:lnTo>
                  <a:pt x="4113455" y="2632611"/>
                </a:lnTo>
                <a:lnTo>
                  <a:pt x="0" y="26326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2795122" y="2123451"/>
            <a:ext cx="10984951" cy="2375643"/>
            <a:chOff x="0" y="0"/>
            <a:chExt cx="14646602" cy="3167525"/>
          </a:xfrm>
        </p:grpSpPr>
        <p:sp>
          <p:nvSpPr>
            <p:cNvPr name="TextBox 14" id="14"/>
            <p:cNvSpPr txBox="true"/>
            <p:nvPr/>
          </p:nvSpPr>
          <p:spPr>
            <a:xfrm rot="0">
              <a:off x="0" y="-76200"/>
              <a:ext cx="12022445" cy="880534"/>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T Commons Pro Bold"/>
                  <a:ea typeface="TT Commons Pro Bold"/>
                  <a:cs typeface="TT Commons Pro Bold"/>
                  <a:sym typeface="TT Commons Pro Bold"/>
                </a:rPr>
                <a:t>DV: Life Ladder (Happiness Index)</a:t>
              </a:r>
            </a:p>
          </p:txBody>
        </p:sp>
        <p:sp>
          <p:nvSpPr>
            <p:cNvPr name="TextBox 15" id="15"/>
            <p:cNvSpPr txBox="true"/>
            <p:nvPr/>
          </p:nvSpPr>
          <p:spPr>
            <a:xfrm rot="0">
              <a:off x="655940" y="1105395"/>
              <a:ext cx="13678452" cy="880534"/>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T Commons Pro Bold"/>
                  <a:ea typeface="TT Commons Pro Bold"/>
                  <a:cs typeface="TT Commons Pro Bold"/>
                  <a:sym typeface="TT Commons Pro Bold"/>
                </a:rPr>
                <a:t>IVs: include 148 countries, year (2011-2022)</a:t>
              </a:r>
            </a:p>
          </p:txBody>
        </p:sp>
        <p:sp>
          <p:nvSpPr>
            <p:cNvPr name="TextBox 16" id="16"/>
            <p:cNvSpPr txBox="true"/>
            <p:nvPr/>
          </p:nvSpPr>
          <p:spPr>
            <a:xfrm rot="0">
              <a:off x="2624157" y="2286990"/>
              <a:ext cx="12022445" cy="880534"/>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T Commons Pro Bold"/>
                  <a:ea typeface="TT Commons Pro Bold"/>
                  <a:cs typeface="TT Commons Pro Bold"/>
                  <a:sym typeface="TT Commons Pro Bold"/>
                </a:rPr>
                <a:t>Social inclusion indicators</a:t>
              </a:r>
            </a:p>
          </p:txBody>
        </p:sp>
      </p:grpSp>
      <p:sp>
        <p:nvSpPr>
          <p:cNvPr name="TextBox 17" id="17"/>
          <p:cNvSpPr txBox="true"/>
          <p:nvPr/>
        </p:nvSpPr>
        <p:spPr>
          <a:xfrm rot="0">
            <a:off x="986961" y="4767411"/>
            <a:ext cx="5265449"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T Commons Pro Bold"/>
                <a:ea typeface="TT Commons Pro Bold"/>
                <a:cs typeface="TT Commons Pro Bold"/>
                <a:sym typeface="TT Commons Pro Bold"/>
              </a:rPr>
              <a:t>Basic Human Needs</a:t>
            </a:r>
          </a:p>
        </p:txBody>
      </p:sp>
      <p:sp>
        <p:nvSpPr>
          <p:cNvPr name="TextBox 18" id="18"/>
          <p:cNvSpPr txBox="true"/>
          <p:nvPr/>
        </p:nvSpPr>
        <p:spPr>
          <a:xfrm rot="0">
            <a:off x="6595914" y="4767411"/>
            <a:ext cx="6313630"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T Commons Pro Bold"/>
                <a:ea typeface="TT Commons Pro Bold"/>
                <a:cs typeface="TT Commons Pro Bold"/>
                <a:sym typeface="TT Commons Pro Bold"/>
              </a:rPr>
              <a:t>Foundations of Wellbeing</a:t>
            </a:r>
          </a:p>
        </p:txBody>
      </p:sp>
      <p:sp>
        <p:nvSpPr>
          <p:cNvPr name="TextBox 19" id="19"/>
          <p:cNvSpPr txBox="true"/>
          <p:nvPr/>
        </p:nvSpPr>
        <p:spPr>
          <a:xfrm rot="0">
            <a:off x="13441557" y="4767411"/>
            <a:ext cx="3748345"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T Commons Pro Bold"/>
                <a:ea typeface="TT Commons Pro Bold"/>
                <a:cs typeface="TT Commons Pro Bold"/>
                <a:sym typeface="TT Commons Pro Bold"/>
              </a:rPr>
              <a:t>Opportunity</a:t>
            </a:r>
          </a:p>
        </p:txBody>
      </p:sp>
      <p:sp>
        <p:nvSpPr>
          <p:cNvPr name="TextBox 20" id="20"/>
          <p:cNvSpPr txBox="true"/>
          <p:nvPr/>
        </p:nvSpPr>
        <p:spPr>
          <a:xfrm rot="0">
            <a:off x="738708" y="5743753"/>
            <a:ext cx="5761956" cy="2214245"/>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Nutrition and Medical Care</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Water and Sanitation</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Housing</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Safety</a:t>
            </a:r>
          </a:p>
        </p:txBody>
      </p:sp>
      <p:sp>
        <p:nvSpPr>
          <p:cNvPr name="TextBox 21" id="21"/>
          <p:cNvSpPr txBox="true"/>
          <p:nvPr/>
        </p:nvSpPr>
        <p:spPr>
          <a:xfrm rot="0">
            <a:off x="7208558" y="5743753"/>
            <a:ext cx="5088342" cy="277622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Basic Education</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Information and Communications</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Health and Wellness</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Environmental Quality</a:t>
            </a:r>
          </a:p>
        </p:txBody>
      </p:sp>
      <p:sp>
        <p:nvSpPr>
          <p:cNvPr name="TextBox 22" id="22"/>
          <p:cNvSpPr txBox="true"/>
          <p:nvPr/>
        </p:nvSpPr>
        <p:spPr>
          <a:xfrm rot="0">
            <a:off x="13005623" y="5743753"/>
            <a:ext cx="4620212" cy="2214245"/>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Rights and Voice</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Freedom and Choice</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Inclusiveness</a:t>
            </a:r>
          </a:p>
          <a:p>
            <a:pPr algn="l" marL="690881" indent="-345440" lvl="1">
              <a:lnSpc>
                <a:spcPts val="4480"/>
              </a:lnSpc>
              <a:buFont typeface="Arial"/>
              <a:buChar char="•"/>
            </a:pPr>
            <a:r>
              <a:rPr lang="en-US" sz="3200">
                <a:solidFill>
                  <a:srgbClr val="000000"/>
                </a:solidFill>
                <a:latin typeface="TT Commons Pro"/>
                <a:ea typeface="TT Commons Pro"/>
                <a:cs typeface="TT Commons Pro"/>
                <a:sym typeface="TT Commons Pro"/>
              </a:rPr>
              <a:t>Advanced Education</a:t>
            </a:r>
          </a:p>
        </p:txBody>
      </p:sp>
      <p:sp>
        <p:nvSpPr>
          <p:cNvPr name="AutoShape 23" id="23"/>
          <p:cNvSpPr/>
          <p:nvPr/>
        </p:nvSpPr>
        <p:spPr>
          <a:xfrm>
            <a:off x="6481614" y="5383283"/>
            <a:ext cx="19050" cy="3136690"/>
          </a:xfrm>
          <a:prstGeom prst="line">
            <a:avLst/>
          </a:prstGeom>
          <a:ln cap="flat" w="38100">
            <a:solidFill>
              <a:srgbClr val="58C4B8"/>
            </a:solidFill>
            <a:prstDash val="sysDash"/>
            <a:headEnd type="none" len="sm" w="sm"/>
            <a:tailEnd type="none" len="sm" w="sm"/>
          </a:ln>
        </p:spPr>
      </p:sp>
      <p:sp>
        <p:nvSpPr>
          <p:cNvPr name="AutoShape 24" id="24"/>
          <p:cNvSpPr/>
          <p:nvPr/>
        </p:nvSpPr>
        <p:spPr>
          <a:xfrm>
            <a:off x="13100595" y="5383399"/>
            <a:ext cx="19050" cy="3136690"/>
          </a:xfrm>
          <a:prstGeom prst="line">
            <a:avLst/>
          </a:prstGeom>
          <a:ln cap="flat" w="38100">
            <a:solidFill>
              <a:srgbClr val="58C4B8"/>
            </a:solidFill>
            <a:prstDash val="sysDash"/>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sp>
        <p:nvSpPr>
          <p:cNvPr name="Freeform 2" id="2"/>
          <p:cNvSpPr/>
          <p:nvPr/>
        </p:nvSpPr>
        <p:spPr>
          <a:xfrm flipH="false" flipV="false" rot="0">
            <a:off x="829950" y="475336"/>
            <a:ext cx="16628101" cy="9336329"/>
          </a:xfrm>
          <a:custGeom>
            <a:avLst/>
            <a:gdLst/>
            <a:ahLst/>
            <a:cxnLst/>
            <a:rect r="r" b="b" t="t" l="l"/>
            <a:pathLst>
              <a:path h="9336329" w="16628101">
                <a:moveTo>
                  <a:pt x="0" y="0"/>
                </a:moveTo>
                <a:lnTo>
                  <a:pt x="16628100" y="0"/>
                </a:lnTo>
                <a:lnTo>
                  <a:pt x="16628100" y="9336328"/>
                </a:lnTo>
                <a:lnTo>
                  <a:pt x="0" y="9336328"/>
                </a:lnTo>
                <a:lnTo>
                  <a:pt x="0" y="0"/>
                </a:lnTo>
                <a:close/>
              </a:path>
            </a:pathLst>
          </a:custGeom>
          <a:blipFill>
            <a:blip r:embed="rId2"/>
            <a:stretch>
              <a:fillRect l="-617" t="0" r="0" b="-80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sp>
        <p:nvSpPr>
          <p:cNvPr name="Freeform 2" id="2"/>
          <p:cNvSpPr/>
          <p:nvPr/>
        </p:nvSpPr>
        <p:spPr>
          <a:xfrm flipH="false" flipV="false" rot="0">
            <a:off x="2445192" y="2519265"/>
            <a:ext cx="13397616" cy="7519412"/>
          </a:xfrm>
          <a:custGeom>
            <a:avLst/>
            <a:gdLst/>
            <a:ahLst/>
            <a:cxnLst/>
            <a:rect r="r" b="b" t="t" l="l"/>
            <a:pathLst>
              <a:path h="7519412" w="13397616">
                <a:moveTo>
                  <a:pt x="0" y="0"/>
                </a:moveTo>
                <a:lnTo>
                  <a:pt x="13397616" y="0"/>
                </a:lnTo>
                <a:lnTo>
                  <a:pt x="13397616" y="7519412"/>
                </a:lnTo>
                <a:lnTo>
                  <a:pt x="0" y="7519412"/>
                </a:lnTo>
                <a:lnTo>
                  <a:pt x="0" y="0"/>
                </a:lnTo>
                <a:close/>
              </a:path>
            </a:pathLst>
          </a:custGeom>
          <a:blipFill>
            <a:blip r:embed="rId2"/>
            <a:stretch>
              <a:fillRect l="0" t="0" r="0" b="0"/>
            </a:stretch>
          </a:blipFill>
        </p:spPr>
      </p:sp>
      <p:grpSp>
        <p:nvGrpSpPr>
          <p:cNvPr name="Group 3" id="3"/>
          <p:cNvGrpSpPr/>
          <p:nvPr/>
        </p:nvGrpSpPr>
        <p:grpSpPr>
          <a:xfrm rot="0">
            <a:off x="606591" y="178360"/>
            <a:ext cx="17045278" cy="1025984"/>
            <a:chOff x="0" y="0"/>
            <a:chExt cx="22727038" cy="1367979"/>
          </a:xfrm>
        </p:grpSpPr>
        <p:sp>
          <p:nvSpPr>
            <p:cNvPr name="TextBox 4" id="4"/>
            <p:cNvSpPr txBox="true"/>
            <p:nvPr/>
          </p:nvSpPr>
          <p:spPr>
            <a:xfrm rot="0">
              <a:off x="1605402" y="94498"/>
              <a:ext cx="21121636" cy="1131358"/>
            </a:xfrm>
            <a:prstGeom prst="rect">
              <a:avLst/>
            </a:prstGeom>
          </p:spPr>
          <p:txBody>
            <a:bodyPr anchor="t" rtlCol="false" tIns="0" lIns="0" bIns="0" rIns="0">
              <a:spAutoFit/>
            </a:bodyPr>
            <a:lstStyle/>
            <a:p>
              <a:pPr algn="l" marL="0" indent="0" lvl="0">
                <a:lnSpc>
                  <a:spcPts val="3500"/>
                </a:lnSpc>
                <a:spcBef>
                  <a:spcPct val="0"/>
                </a:spcBef>
              </a:pPr>
              <a:r>
                <a:rPr lang="en-US" b="true" sz="2500" strike="noStrike" u="none">
                  <a:solidFill>
                    <a:srgbClr val="000000"/>
                  </a:solidFill>
                  <a:latin typeface="TT Commons Pro Bold"/>
                  <a:ea typeface="TT Commons Pro Bold"/>
                  <a:cs typeface="TT Commons Pro Bold"/>
                  <a:sym typeface="TT Commons Pro Bold"/>
                </a:rPr>
                <a:t>To assess the roles of basic needs, which includes nutrition and medical care, water and sanitation, housing and safety in enhancing happiness. </a:t>
              </a:r>
            </a:p>
          </p:txBody>
        </p:sp>
        <p:grpSp>
          <p:nvGrpSpPr>
            <p:cNvPr name="Group 5" id="5"/>
            <p:cNvGrpSpPr/>
            <p:nvPr/>
          </p:nvGrpSpPr>
          <p:grpSpPr>
            <a:xfrm rot="0">
              <a:off x="0" y="0"/>
              <a:ext cx="1367979" cy="136797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639"/>
                  </a:lnSpc>
                </a:pPr>
              </a:p>
            </p:txBody>
          </p:sp>
        </p:grpSp>
        <p:sp>
          <p:nvSpPr>
            <p:cNvPr name="TextBox 8" id="8"/>
            <p:cNvSpPr txBox="true"/>
            <p:nvPr/>
          </p:nvSpPr>
          <p:spPr>
            <a:xfrm rot="0">
              <a:off x="194132" y="44814"/>
              <a:ext cx="979715" cy="1042091"/>
            </a:xfrm>
            <a:prstGeom prst="rect">
              <a:avLst/>
            </a:prstGeom>
          </p:spPr>
          <p:txBody>
            <a:bodyPr anchor="t" rtlCol="false" tIns="0" lIns="0" bIns="0" rIns="0">
              <a:spAutoFit/>
            </a:bodyPr>
            <a:lstStyle/>
            <a:p>
              <a:pPr algn="ctr">
                <a:lnSpc>
                  <a:spcPts val="6457"/>
                </a:lnSpc>
              </a:pPr>
              <a:r>
                <a:rPr lang="en-US" sz="4612">
                  <a:solidFill>
                    <a:srgbClr val="000000"/>
                  </a:solidFill>
                  <a:latin typeface="Bernoru SemiCondensed"/>
                  <a:ea typeface="Bernoru SemiCondensed"/>
                  <a:cs typeface="Bernoru SemiCondensed"/>
                  <a:sym typeface="Bernoru SemiCondensed"/>
                </a:rPr>
                <a:t>1</a:t>
              </a:r>
            </a:p>
          </p:txBody>
        </p:sp>
      </p:grpSp>
      <p:grpSp>
        <p:nvGrpSpPr>
          <p:cNvPr name="Group 9" id="9"/>
          <p:cNvGrpSpPr/>
          <p:nvPr/>
        </p:nvGrpSpPr>
        <p:grpSpPr>
          <a:xfrm rot="0">
            <a:off x="606591" y="1350406"/>
            <a:ext cx="17045278" cy="1025984"/>
            <a:chOff x="0" y="0"/>
            <a:chExt cx="22727038" cy="1367979"/>
          </a:xfrm>
        </p:grpSpPr>
        <p:sp>
          <p:nvSpPr>
            <p:cNvPr name="TextBox 10" id="10"/>
            <p:cNvSpPr txBox="true"/>
            <p:nvPr/>
          </p:nvSpPr>
          <p:spPr>
            <a:xfrm rot="0">
              <a:off x="1646304" y="94498"/>
              <a:ext cx="21080733" cy="1131358"/>
            </a:xfrm>
            <a:prstGeom prst="rect">
              <a:avLst/>
            </a:prstGeom>
          </p:spPr>
          <p:txBody>
            <a:bodyPr anchor="t" rtlCol="false" tIns="0" lIns="0" bIns="0" rIns="0">
              <a:spAutoFit/>
            </a:bodyPr>
            <a:lstStyle/>
            <a:p>
              <a:pPr algn="l">
                <a:lnSpc>
                  <a:spcPts val="3500"/>
                </a:lnSpc>
                <a:spcBef>
                  <a:spcPct val="0"/>
                </a:spcBef>
              </a:pPr>
              <a:r>
                <a:rPr lang="en-US" b="true" sz="2500">
                  <a:solidFill>
                    <a:srgbClr val="000000"/>
                  </a:solidFill>
                  <a:latin typeface="TT Commons Pro Bold"/>
                  <a:ea typeface="TT Commons Pro Bold"/>
                  <a:cs typeface="TT Commons Pro Bold"/>
                  <a:sym typeface="TT Commons Pro Bold"/>
                </a:rPr>
                <a:t>To identify which social inclusion indicators significantly affect nations with different Human Development Index (HDI) levels. </a:t>
              </a:r>
            </a:p>
          </p:txBody>
        </p:sp>
        <p:grpSp>
          <p:nvGrpSpPr>
            <p:cNvPr name="Group 11" id="11"/>
            <p:cNvGrpSpPr/>
            <p:nvPr/>
          </p:nvGrpSpPr>
          <p:grpSpPr>
            <a:xfrm rot="0">
              <a:off x="0" y="0"/>
              <a:ext cx="1367979" cy="136797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639"/>
                  </a:lnSpc>
                </a:pPr>
              </a:p>
            </p:txBody>
          </p:sp>
        </p:grpSp>
        <p:sp>
          <p:nvSpPr>
            <p:cNvPr name="TextBox 14" id="14"/>
            <p:cNvSpPr txBox="true"/>
            <p:nvPr/>
          </p:nvSpPr>
          <p:spPr>
            <a:xfrm rot="0">
              <a:off x="194132" y="44814"/>
              <a:ext cx="979715" cy="1042091"/>
            </a:xfrm>
            <a:prstGeom prst="rect">
              <a:avLst/>
            </a:prstGeom>
          </p:spPr>
          <p:txBody>
            <a:bodyPr anchor="t" rtlCol="false" tIns="0" lIns="0" bIns="0" rIns="0">
              <a:spAutoFit/>
            </a:bodyPr>
            <a:lstStyle/>
            <a:p>
              <a:pPr algn="ctr">
                <a:lnSpc>
                  <a:spcPts val="6457"/>
                </a:lnSpc>
              </a:pPr>
              <a:r>
                <a:rPr lang="en-US" sz="4612">
                  <a:solidFill>
                    <a:srgbClr val="000000"/>
                  </a:solidFill>
                  <a:latin typeface="Bernoru SemiCondensed"/>
                  <a:ea typeface="Bernoru SemiCondensed"/>
                  <a:cs typeface="Bernoru SemiCondensed"/>
                  <a:sym typeface="Bernoru SemiCondensed"/>
                </a:rPr>
                <a:t>4</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grpSp>
        <p:nvGrpSpPr>
          <p:cNvPr name="Group 2" id="2"/>
          <p:cNvGrpSpPr/>
          <p:nvPr/>
        </p:nvGrpSpPr>
        <p:grpSpPr>
          <a:xfrm rot="0">
            <a:off x="606591" y="178360"/>
            <a:ext cx="17045278" cy="1025984"/>
            <a:chOff x="0" y="0"/>
            <a:chExt cx="22727038" cy="1367979"/>
          </a:xfrm>
        </p:grpSpPr>
        <p:sp>
          <p:nvSpPr>
            <p:cNvPr name="TextBox 3" id="3"/>
            <p:cNvSpPr txBox="true"/>
            <p:nvPr/>
          </p:nvSpPr>
          <p:spPr>
            <a:xfrm rot="0">
              <a:off x="1605402" y="94498"/>
              <a:ext cx="21121636" cy="1131358"/>
            </a:xfrm>
            <a:prstGeom prst="rect">
              <a:avLst/>
            </a:prstGeom>
          </p:spPr>
          <p:txBody>
            <a:bodyPr anchor="t" rtlCol="false" tIns="0" lIns="0" bIns="0" rIns="0">
              <a:spAutoFit/>
            </a:bodyPr>
            <a:lstStyle/>
            <a:p>
              <a:pPr algn="l" marL="0" indent="0" lvl="0">
                <a:lnSpc>
                  <a:spcPts val="3500"/>
                </a:lnSpc>
                <a:spcBef>
                  <a:spcPct val="0"/>
                </a:spcBef>
              </a:pPr>
              <a:r>
                <a:rPr lang="en-US" b="true" sz="2500">
                  <a:solidFill>
                    <a:srgbClr val="000000"/>
                  </a:solidFill>
                  <a:latin typeface="TT Commons Pro Bold"/>
                  <a:ea typeface="TT Commons Pro Bold"/>
                  <a:cs typeface="TT Commons Pro Bold"/>
                  <a:sym typeface="TT Commons Pro Bold"/>
                </a:rPr>
                <a:t>To examine the impact of well-being foundations such as basic education, information and communication, health and environmental quality on happiness.</a:t>
              </a:r>
              <a:r>
                <a:rPr lang="en-US" b="true" sz="2500">
                  <a:solidFill>
                    <a:srgbClr val="000000"/>
                  </a:solidFill>
                  <a:latin typeface="TT Commons Pro Bold"/>
                  <a:ea typeface="TT Commons Pro Bold"/>
                  <a:cs typeface="TT Commons Pro Bold"/>
                  <a:sym typeface="TT Commons Pro Bold"/>
                </a:rPr>
                <a:t> </a:t>
              </a:r>
            </a:p>
          </p:txBody>
        </p:sp>
        <p:grpSp>
          <p:nvGrpSpPr>
            <p:cNvPr name="Group 4" id="4"/>
            <p:cNvGrpSpPr/>
            <p:nvPr/>
          </p:nvGrpSpPr>
          <p:grpSpPr>
            <a:xfrm rot="0">
              <a:off x="0" y="0"/>
              <a:ext cx="1367979" cy="136797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194132" y="44814"/>
              <a:ext cx="979715" cy="1042091"/>
            </a:xfrm>
            <a:prstGeom prst="rect">
              <a:avLst/>
            </a:prstGeom>
          </p:spPr>
          <p:txBody>
            <a:bodyPr anchor="t" rtlCol="false" tIns="0" lIns="0" bIns="0" rIns="0">
              <a:spAutoFit/>
            </a:bodyPr>
            <a:lstStyle/>
            <a:p>
              <a:pPr algn="ctr">
                <a:lnSpc>
                  <a:spcPts val="6457"/>
                </a:lnSpc>
              </a:pPr>
              <a:r>
                <a:rPr lang="en-US" sz="4612">
                  <a:solidFill>
                    <a:srgbClr val="000000"/>
                  </a:solidFill>
                  <a:latin typeface="Bernoru SemiCondensed"/>
                  <a:ea typeface="Bernoru SemiCondensed"/>
                  <a:cs typeface="Bernoru SemiCondensed"/>
                  <a:sym typeface="Bernoru SemiCondensed"/>
                </a:rPr>
                <a:t>2</a:t>
              </a:r>
            </a:p>
          </p:txBody>
        </p:sp>
      </p:grpSp>
      <p:grpSp>
        <p:nvGrpSpPr>
          <p:cNvPr name="Group 8" id="8"/>
          <p:cNvGrpSpPr/>
          <p:nvPr/>
        </p:nvGrpSpPr>
        <p:grpSpPr>
          <a:xfrm rot="0">
            <a:off x="606591" y="1350406"/>
            <a:ext cx="17045278" cy="1025984"/>
            <a:chOff x="0" y="0"/>
            <a:chExt cx="22727038" cy="1367979"/>
          </a:xfrm>
        </p:grpSpPr>
        <p:sp>
          <p:nvSpPr>
            <p:cNvPr name="TextBox 9" id="9"/>
            <p:cNvSpPr txBox="true"/>
            <p:nvPr/>
          </p:nvSpPr>
          <p:spPr>
            <a:xfrm rot="0">
              <a:off x="1646304" y="94498"/>
              <a:ext cx="21080733" cy="1131358"/>
            </a:xfrm>
            <a:prstGeom prst="rect">
              <a:avLst/>
            </a:prstGeom>
          </p:spPr>
          <p:txBody>
            <a:bodyPr anchor="t" rtlCol="false" tIns="0" lIns="0" bIns="0" rIns="0">
              <a:spAutoFit/>
            </a:bodyPr>
            <a:lstStyle/>
            <a:p>
              <a:pPr algn="l">
                <a:lnSpc>
                  <a:spcPts val="3500"/>
                </a:lnSpc>
                <a:spcBef>
                  <a:spcPct val="0"/>
                </a:spcBef>
              </a:pPr>
              <a:r>
                <a:rPr lang="en-US" b="true" sz="2500">
                  <a:solidFill>
                    <a:srgbClr val="000000"/>
                  </a:solidFill>
                  <a:latin typeface="TT Commons Pro Bold"/>
                  <a:ea typeface="TT Commons Pro Bold"/>
                  <a:cs typeface="TT Commons Pro Bold"/>
                  <a:sym typeface="TT Commons Pro Bold"/>
                </a:rPr>
                <a:t>To identify which social inclusion indicators significantly affect nations with different Human Development Index (HDI) levels. </a:t>
              </a:r>
            </a:p>
          </p:txBody>
        </p:sp>
        <p:grpSp>
          <p:nvGrpSpPr>
            <p:cNvPr name="Group 10" id="10"/>
            <p:cNvGrpSpPr/>
            <p:nvPr/>
          </p:nvGrpSpPr>
          <p:grpSpPr>
            <a:xfrm rot="0">
              <a:off x="0" y="0"/>
              <a:ext cx="1367979" cy="136797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194132" y="44814"/>
              <a:ext cx="979715" cy="1042091"/>
            </a:xfrm>
            <a:prstGeom prst="rect">
              <a:avLst/>
            </a:prstGeom>
          </p:spPr>
          <p:txBody>
            <a:bodyPr anchor="t" rtlCol="false" tIns="0" lIns="0" bIns="0" rIns="0">
              <a:spAutoFit/>
            </a:bodyPr>
            <a:lstStyle/>
            <a:p>
              <a:pPr algn="ctr">
                <a:lnSpc>
                  <a:spcPts val="6457"/>
                </a:lnSpc>
              </a:pPr>
              <a:r>
                <a:rPr lang="en-US" sz="4612">
                  <a:solidFill>
                    <a:srgbClr val="000000"/>
                  </a:solidFill>
                  <a:latin typeface="Bernoru SemiCondensed"/>
                  <a:ea typeface="Bernoru SemiCondensed"/>
                  <a:cs typeface="Bernoru SemiCondensed"/>
                  <a:sym typeface="Bernoru SemiCondensed"/>
                </a:rPr>
                <a:t>4</a:t>
              </a:r>
            </a:p>
          </p:txBody>
        </p:sp>
      </p:grpSp>
      <p:sp>
        <p:nvSpPr>
          <p:cNvPr name="Freeform 14" id="14"/>
          <p:cNvSpPr/>
          <p:nvPr/>
        </p:nvSpPr>
        <p:spPr>
          <a:xfrm flipH="false" flipV="false" rot="0">
            <a:off x="2476378" y="2519265"/>
            <a:ext cx="13305703" cy="7463336"/>
          </a:xfrm>
          <a:custGeom>
            <a:avLst/>
            <a:gdLst/>
            <a:ahLst/>
            <a:cxnLst/>
            <a:rect r="r" b="b" t="t" l="l"/>
            <a:pathLst>
              <a:path h="7463336" w="13305703">
                <a:moveTo>
                  <a:pt x="0" y="0"/>
                </a:moveTo>
                <a:lnTo>
                  <a:pt x="13305704" y="0"/>
                </a:lnTo>
                <a:lnTo>
                  <a:pt x="13305704" y="7463337"/>
                </a:lnTo>
                <a:lnTo>
                  <a:pt x="0" y="7463337"/>
                </a:lnTo>
                <a:lnTo>
                  <a:pt x="0" y="0"/>
                </a:lnTo>
                <a:close/>
              </a:path>
            </a:pathLst>
          </a:custGeom>
          <a:blipFill>
            <a:blip r:embed="rId2"/>
            <a:stretch>
              <a:fillRect l="-275" t="0" r="0" b="-559"/>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2EBEA"/>
        </a:solidFill>
      </p:bgPr>
    </p:bg>
    <p:spTree>
      <p:nvGrpSpPr>
        <p:cNvPr id="1" name=""/>
        <p:cNvGrpSpPr/>
        <p:nvPr/>
      </p:nvGrpSpPr>
      <p:grpSpPr>
        <a:xfrm>
          <a:off x="0" y="0"/>
          <a:ext cx="0" cy="0"/>
          <a:chOff x="0" y="0"/>
          <a:chExt cx="0" cy="0"/>
        </a:xfrm>
      </p:grpSpPr>
      <p:grpSp>
        <p:nvGrpSpPr>
          <p:cNvPr name="Group 2" id="2"/>
          <p:cNvGrpSpPr/>
          <p:nvPr/>
        </p:nvGrpSpPr>
        <p:grpSpPr>
          <a:xfrm rot="0">
            <a:off x="606591" y="178360"/>
            <a:ext cx="17045278" cy="1025984"/>
            <a:chOff x="0" y="0"/>
            <a:chExt cx="22727038" cy="1367979"/>
          </a:xfrm>
        </p:grpSpPr>
        <p:sp>
          <p:nvSpPr>
            <p:cNvPr name="TextBox 3" id="3"/>
            <p:cNvSpPr txBox="true"/>
            <p:nvPr/>
          </p:nvSpPr>
          <p:spPr>
            <a:xfrm rot="0">
              <a:off x="1605402" y="94498"/>
              <a:ext cx="21121636" cy="1131358"/>
            </a:xfrm>
            <a:prstGeom prst="rect">
              <a:avLst/>
            </a:prstGeom>
          </p:spPr>
          <p:txBody>
            <a:bodyPr anchor="t" rtlCol="false" tIns="0" lIns="0" bIns="0" rIns="0">
              <a:spAutoFit/>
            </a:bodyPr>
            <a:lstStyle/>
            <a:p>
              <a:pPr algn="l" marL="0" indent="0" lvl="0">
                <a:lnSpc>
                  <a:spcPts val="3500"/>
                </a:lnSpc>
                <a:spcBef>
                  <a:spcPct val="0"/>
                </a:spcBef>
              </a:pPr>
              <a:r>
                <a:rPr lang="en-US" b="true" sz="2500">
                  <a:solidFill>
                    <a:srgbClr val="000000"/>
                  </a:solidFill>
                  <a:latin typeface="TT Commons Pro Bold"/>
                  <a:ea typeface="TT Commons Pro Bold"/>
                  <a:cs typeface="TT Commons Pro Bold"/>
                  <a:sym typeface="TT Commons Pro Bold"/>
                </a:rPr>
                <a:t>To investigate how opportunities’ aspects such as rights and voice, freedom and choice, an inclusive society and access to advanced education influence happiness.</a:t>
              </a:r>
              <a:r>
                <a:rPr lang="en-US" b="true" sz="2500">
                  <a:solidFill>
                    <a:srgbClr val="000000"/>
                  </a:solidFill>
                  <a:latin typeface="TT Commons Pro Bold"/>
                  <a:ea typeface="TT Commons Pro Bold"/>
                  <a:cs typeface="TT Commons Pro Bold"/>
                  <a:sym typeface="TT Commons Pro Bold"/>
                </a:rPr>
                <a:t> </a:t>
              </a:r>
            </a:p>
          </p:txBody>
        </p:sp>
        <p:grpSp>
          <p:nvGrpSpPr>
            <p:cNvPr name="Group 4" id="4"/>
            <p:cNvGrpSpPr/>
            <p:nvPr/>
          </p:nvGrpSpPr>
          <p:grpSpPr>
            <a:xfrm rot="0">
              <a:off x="0" y="0"/>
              <a:ext cx="1367979" cy="1367979"/>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3639"/>
                  </a:lnSpc>
                </a:pPr>
              </a:p>
            </p:txBody>
          </p:sp>
        </p:grpSp>
        <p:sp>
          <p:nvSpPr>
            <p:cNvPr name="TextBox 7" id="7"/>
            <p:cNvSpPr txBox="true"/>
            <p:nvPr/>
          </p:nvSpPr>
          <p:spPr>
            <a:xfrm rot="0">
              <a:off x="194132" y="44814"/>
              <a:ext cx="979715" cy="1042091"/>
            </a:xfrm>
            <a:prstGeom prst="rect">
              <a:avLst/>
            </a:prstGeom>
          </p:spPr>
          <p:txBody>
            <a:bodyPr anchor="t" rtlCol="false" tIns="0" lIns="0" bIns="0" rIns="0">
              <a:spAutoFit/>
            </a:bodyPr>
            <a:lstStyle/>
            <a:p>
              <a:pPr algn="ctr">
                <a:lnSpc>
                  <a:spcPts val="6457"/>
                </a:lnSpc>
              </a:pPr>
              <a:r>
                <a:rPr lang="en-US" sz="4612">
                  <a:solidFill>
                    <a:srgbClr val="000000"/>
                  </a:solidFill>
                  <a:latin typeface="Bernoru SemiCondensed"/>
                  <a:ea typeface="Bernoru SemiCondensed"/>
                  <a:cs typeface="Bernoru SemiCondensed"/>
                  <a:sym typeface="Bernoru SemiCondensed"/>
                </a:rPr>
                <a:t>3</a:t>
              </a:r>
            </a:p>
          </p:txBody>
        </p:sp>
      </p:grpSp>
      <p:grpSp>
        <p:nvGrpSpPr>
          <p:cNvPr name="Group 8" id="8"/>
          <p:cNvGrpSpPr/>
          <p:nvPr/>
        </p:nvGrpSpPr>
        <p:grpSpPr>
          <a:xfrm rot="0">
            <a:off x="606591" y="1350406"/>
            <a:ext cx="17045278" cy="1025984"/>
            <a:chOff x="0" y="0"/>
            <a:chExt cx="22727038" cy="1367979"/>
          </a:xfrm>
        </p:grpSpPr>
        <p:sp>
          <p:nvSpPr>
            <p:cNvPr name="TextBox 9" id="9"/>
            <p:cNvSpPr txBox="true"/>
            <p:nvPr/>
          </p:nvSpPr>
          <p:spPr>
            <a:xfrm rot="0">
              <a:off x="1646304" y="94498"/>
              <a:ext cx="21080733" cy="1131358"/>
            </a:xfrm>
            <a:prstGeom prst="rect">
              <a:avLst/>
            </a:prstGeom>
          </p:spPr>
          <p:txBody>
            <a:bodyPr anchor="t" rtlCol="false" tIns="0" lIns="0" bIns="0" rIns="0">
              <a:spAutoFit/>
            </a:bodyPr>
            <a:lstStyle/>
            <a:p>
              <a:pPr algn="l">
                <a:lnSpc>
                  <a:spcPts val="3500"/>
                </a:lnSpc>
                <a:spcBef>
                  <a:spcPct val="0"/>
                </a:spcBef>
              </a:pPr>
              <a:r>
                <a:rPr lang="en-US" b="true" sz="2500">
                  <a:solidFill>
                    <a:srgbClr val="000000"/>
                  </a:solidFill>
                  <a:latin typeface="TT Commons Pro Bold"/>
                  <a:ea typeface="TT Commons Pro Bold"/>
                  <a:cs typeface="TT Commons Pro Bold"/>
                  <a:sym typeface="TT Commons Pro Bold"/>
                </a:rPr>
                <a:t>To identify which social inclusion indicators significantly affect nations with different Human Development Index (HDI) levels. </a:t>
              </a:r>
            </a:p>
          </p:txBody>
        </p:sp>
        <p:grpSp>
          <p:nvGrpSpPr>
            <p:cNvPr name="Group 10" id="10"/>
            <p:cNvGrpSpPr/>
            <p:nvPr/>
          </p:nvGrpSpPr>
          <p:grpSpPr>
            <a:xfrm rot="0">
              <a:off x="0" y="0"/>
              <a:ext cx="1367979" cy="136797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B5FCF"/>
              </a:solidFill>
            </p:spPr>
          </p:sp>
          <p:sp>
            <p:nvSpPr>
              <p:cNvPr name="TextBox 12" id="12"/>
              <p:cNvSpPr txBox="true"/>
              <p:nvPr/>
            </p:nvSpPr>
            <p:spPr>
              <a:xfrm>
                <a:off x="76200" y="19050"/>
                <a:ext cx="660400" cy="717550"/>
              </a:xfrm>
              <a:prstGeom prst="rect">
                <a:avLst/>
              </a:prstGeom>
            </p:spPr>
            <p:txBody>
              <a:bodyPr anchor="ctr" rtlCol="false" tIns="50800" lIns="50800" bIns="50800" rIns="50800"/>
              <a:lstStyle/>
              <a:p>
                <a:pPr algn="ctr">
                  <a:lnSpc>
                    <a:spcPts val="3639"/>
                  </a:lnSpc>
                </a:pPr>
              </a:p>
            </p:txBody>
          </p:sp>
        </p:grpSp>
        <p:sp>
          <p:nvSpPr>
            <p:cNvPr name="TextBox 13" id="13"/>
            <p:cNvSpPr txBox="true"/>
            <p:nvPr/>
          </p:nvSpPr>
          <p:spPr>
            <a:xfrm rot="0">
              <a:off x="194132" y="44814"/>
              <a:ext cx="979715" cy="1042091"/>
            </a:xfrm>
            <a:prstGeom prst="rect">
              <a:avLst/>
            </a:prstGeom>
          </p:spPr>
          <p:txBody>
            <a:bodyPr anchor="t" rtlCol="false" tIns="0" lIns="0" bIns="0" rIns="0">
              <a:spAutoFit/>
            </a:bodyPr>
            <a:lstStyle/>
            <a:p>
              <a:pPr algn="ctr">
                <a:lnSpc>
                  <a:spcPts val="6457"/>
                </a:lnSpc>
              </a:pPr>
              <a:r>
                <a:rPr lang="en-US" sz="4612">
                  <a:solidFill>
                    <a:srgbClr val="000000"/>
                  </a:solidFill>
                  <a:latin typeface="Bernoru SemiCondensed"/>
                  <a:ea typeface="Bernoru SemiCondensed"/>
                  <a:cs typeface="Bernoru SemiCondensed"/>
                  <a:sym typeface="Bernoru SemiCondensed"/>
                </a:rPr>
                <a:t>4</a:t>
              </a:r>
            </a:p>
          </p:txBody>
        </p:sp>
      </p:grpSp>
      <p:sp>
        <p:nvSpPr>
          <p:cNvPr name="Freeform 14" id="14"/>
          <p:cNvSpPr/>
          <p:nvPr/>
        </p:nvSpPr>
        <p:spPr>
          <a:xfrm flipH="false" flipV="false" rot="0">
            <a:off x="2449297" y="2519265"/>
            <a:ext cx="13359867" cy="7514925"/>
          </a:xfrm>
          <a:custGeom>
            <a:avLst/>
            <a:gdLst/>
            <a:ahLst/>
            <a:cxnLst/>
            <a:rect r="r" b="b" t="t" l="l"/>
            <a:pathLst>
              <a:path h="7514925" w="13359867">
                <a:moveTo>
                  <a:pt x="0" y="0"/>
                </a:moveTo>
                <a:lnTo>
                  <a:pt x="13359866" y="0"/>
                </a:lnTo>
                <a:lnTo>
                  <a:pt x="13359866" y="7514925"/>
                </a:lnTo>
                <a:lnTo>
                  <a:pt x="0" y="7514925"/>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DAGRlm43oHA</dc:identifier>
  <dcterms:modified xsi:type="dcterms:W3CDTF">2011-08-01T06:04:30Z</dcterms:modified>
  <cp:revision>1</cp:revision>
  <dc:title>Business intelligence</dc:title>
</cp:coreProperties>
</file>